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6" r:id="rId4"/>
  </p:sldMasterIdLst>
  <p:notesMasterIdLst>
    <p:notesMasterId r:id="rId55"/>
  </p:notesMasterIdLst>
  <p:handoutMasterIdLst>
    <p:handoutMasterId r:id="rId56"/>
  </p:handoutMasterIdLst>
  <p:sldIdLst>
    <p:sldId id="2147481802" r:id="rId5"/>
    <p:sldId id="2147481803" r:id="rId6"/>
    <p:sldId id="2147481795" r:id="rId7"/>
    <p:sldId id="2147474318" r:id="rId8"/>
    <p:sldId id="2147481834" r:id="rId9"/>
    <p:sldId id="2147481836" r:id="rId10"/>
    <p:sldId id="2147481580" r:id="rId11"/>
    <p:sldId id="2147481837" r:id="rId12"/>
    <p:sldId id="2147481838" r:id="rId13"/>
    <p:sldId id="2147481839" r:id="rId14"/>
    <p:sldId id="2147481804" r:id="rId15"/>
    <p:sldId id="2147481840" r:id="rId16"/>
    <p:sldId id="2147481842" r:id="rId17"/>
    <p:sldId id="2147481841" r:id="rId18"/>
    <p:sldId id="2147481843" r:id="rId19"/>
    <p:sldId id="2147473893" r:id="rId20"/>
    <p:sldId id="2147481844" r:id="rId21"/>
    <p:sldId id="2147481805" r:id="rId22"/>
    <p:sldId id="3576" r:id="rId23"/>
    <p:sldId id="2147481875" r:id="rId24"/>
    <p:sldId id="2147481863" r:id="rId25"/>
    <p:sldId id="2147481845" r:id="rId26"/>
    <p:sldId id="2147481846" r:id="rId27"/>
    <p:sldId id="2147481851" r:id="rId28"/>
    <p:sldId id="2147481852" r:id="rId29"/>
    <p:sldId id="2147481853" r:id="rId30"/>
    <p:sldId id="2147481847" r:id="rId31"/>
    <p:sldId id="2147481848" r:id="rId32"/>
    <p:sldId id="2147481849" r:id="rId33"/>
    <p:sldId id="2147481850" r:id="rId34"/>
    <p:sldId id="2147481862" r:id="rId35"/>
    <p:sldId id="256" r:id="rId36"/>
    <p:sldId id="2147481806" r:id="rId37"/>
    <p:sldId id="2147481807" r:id="rId38"/>
    <p:sldId id="2147481749" r:id="rId39"/>
    <p:sldId id="2147481832" r:id="rId40"/>
    <p:sldId id="2147481859" r:id="rId41"/>
    <p:sldId id="2147481864" r:id="rId42"/>
    <p:sldId id="2147481865" r:id="rId43"/>
    <p:sldId id="2147481866" r:id="rId44"/>
    <p:sldId id="2147481868" r:id="rId45"/>
    <p:sldId id="2147481860" r:id="rId46"/>
    <p:sldId id="2147481869" r:id="rId47"/>
    <p:sldId id="2147481870" r:id="rId48"/>
    <p:sldId id="2147481871" r:id="rId49"/>
    <p:sldId id="2147481872" r:id="rId50"/>
    <p:sldId id="2147481873" r:id="rId51"/>
    <p:sldId id="2147481808" r:id="rId52"/>
    <p:sldId id="2147481874" r:id="rId53"/>
    <p:sldId id="521" r:id="rId54"/>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1" userDrawn="1">
          <p15:clr>
            <a:srgbClr val="A4A3A4"/>
          </p15:clr>
        </p15:guide>
        <p15:guide id="2" pos="26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3" name="Author" initials="A" lastIdx="25"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5F2"/>
    <a:srgbClr val="EEF8F6"/>
    <a:srgbClr val="CCEAE4"/>
    <a:srgbClr val="98D4C7"/>
    <a:srgbClr val="6CA797"/>
    <a:srgbClr val="DBF1D4"/>
    <a:srgbClr val="00126B"/>
    <a:srgbClr val="E9F7E5"/>
    <a:srgbClr val="57E5CD"/>
    <a:srgbClr val="D3F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A01C0D-6C67-45EC-86EB-28EE22D026FE}" v="25" dt="2026-02-10T17:06:31.95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902" autoAdjust="0"/>
  </p:normalViewPr>
  <p:slideViewPr>
    <p:cSldViewPr snapToGrid="0">
      <p:cViewPr varScale="1">
        <p:scale>
          <a:sx n="35" d="100"/>
          <a:sy n="35" d="100"/>
        </p:scale>
        <p:origin x="1776" y="36"/>
      </p:cViewPr>
      <p:guideLst>
        <p:guide orient="horz" pos="2541"/>
        <p:guide pos="2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solidFill>
                  <a:schemeClr val="tx1"/>
                </a:solidFill>
              </a:rPr>
              <a:t>TOTAL DOCUMENTS SHARED VIA TEFCA EXCHANGE in 2025</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2025</c:v>
                </c:pt>
              </c:strCache>
            </c:strRef>
          </c:tx>
          <c:spPr>
            <a:solidFill>
              <a:schemeClr val="accent2"/>
            </a:solidFill>
            <a:ln>
              <a:noFill/>
            </a:ln>
            <a:effectLst/>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#,##0</c:formatCode>
                <c:ptCount val="12"/>
                <c:pt idx="0">
                  <c:v>1588084</c:v>
                </c:pt>
                <c:pt idx="1">
                  <c:v>2515984</c:v>
                </c:pt>
                <c:pt idx="2">
                  <c:v>2150946</c:v>
                </c:pt>
                <c:pt idx="3">
                  <c:v>3751094</c:v>
                </c:pt>
                <c:pt idx="4">
                  <c:v>6387651</c:v>
                </c:pt>
                <c:pt idx="5">
                  <c:v>5268416</c:v>
                </c:pt>
                <c:pt idx="6">
                  <c:v>7895077</c:v>
                </c:pt>
                <c:pt idx="7">
                  <c:v>10649024</c:v>
                </c:pt>
                <c:pt idx="8">
                  <c:v>64909798</c:v>
                </c:pt>
                <c:pt idx="9">
                  <c:v>90326048</c:v>
                </c:pt>
                <c:pt idx="10">
                  <c:v>117378877</c:v>
                </c:pt>
                <c:pt idx="11">
                  <c:v>151470022</c:v>
                </c:pt>
              </c:numCache>
            </c:numRef>
          </c:val>
          <c:extLst>
            <c:ext xmlns:c16="http://schemas.microsoft.com/office/drawing/2014/chart" uri="{C3380CC4-5D6E-409C-BE32-E72D297353CC}">
              <c16:uniqueId val="{00000000-F444-4C4D-A0F6-2D82F2D0DFFB}"/>
            </c:ext>
          </c:extLst>
        </c:ser>
        <c:dLbls>
          <c:showLegendKey val="0"/>
          <c:showVal val="0"/>
          <c:showCatName val="0"/>
          <c:showSerName val="0"/>
          <c:showPercent val="0"/>
          <c:showBubbleSize val="0"/>
        </c:dLbls>
        <c:gapWidth val="35"/>
        <c:overlap val="100"/>
        <c:axId val="2080547968"/>
        <c:axId val="2080564768"/>
      </c:barChart>
      <c:catAx>
        <c:axId val="208054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0564768"/>
        <c:crosses val="autoZero"/>
        <c:auto val="1"/>
        <c:lblAlgn val="ctr"/>
        <c:lblOffset val="100"/>
        <c:noMultiLvlLbl val="0"/>
      </c:catAx>
      <c:valAx>
        <c:axId val="2080564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054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9F7E5"/>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71D1F9-CFC6-48D9-8E50-BBFF643E171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1C14006-AD0E-401B-B1E1-9FC6B3ACC288}">
      <dgm:prSet/>
      <dgm:spPr/>
      <dgm:t>
        <a:bodyPr/>
        <a:lstStyle/>
        <a:p>
          <a:r>
            <a:rPr lang="en-US" b="1"/>
            <a:t>TEFCA Documents Exchanged in 2024 </a:t>
          </a:r>
        </a:p>
        <a:p>
          <a:r>
            <a:rPr lang="en-US"/>
            <a:t>(Jan – Dec):</a:t>
          </a:r>
        </a:p>
      </dgm:t>
    </dgm:pt>
    <dgm:pt modelId="{30F65A86-26CF-4DD7-855E-B823D16D520D}" type="parTrans" cxnId="{8839211A-ED90-4FAF-A2CA-E2EC6C108C0A}">
      <dgm:prSet/>
      <dgm:spPr/>
      <dgm:t>
        <a:bodyPr/>
        <a:lstStyle/>
        <a:p>
          <a:endParaRPr lang="en-US"/>
        </a:p>
      </dgm:t>
    </dgm:pt>
    <dgm:pt modelId="{B2EC6DA0-193C-426C-BD22-2E9C837B6775}" type="sibTrans" cxnId="{8839211A-ED90-4FAF-A2CA-E2EC6C108C0A}">
      <dgm:prSet/>
      <dgm:spPr/>
      <dgm:t>
        <a:bodyPr/>
        <a:lstStyle/>
        <a:p>
          <a:endParaRPr lang="en-US"/>
        </a:p>
      </dgm:t>
    </dgm:pt>
    <dgm:pt modelId="{86CDDCD6-5D13-4E90-A9A0-EDFF44E7FC1D}">
      <dgm:prSet custT="1"/>
      <dgm:spPr/>
      <dgm:t>
        <a:bodyPr/>
        <a:lstStyle/>
        <a:p>
          <a:pPr>
            <a:buNone/>
          </a:pPr>
          <a:r>
            <a:rPr lang="en-US" sz="2400"/>
            <a:t>10,378,545</a:t>
          </a:r>
        </a:p>
      </dgm:t>
    </dgm:pt>
    <dgm:pt modelId="{4019FA1C-26F3-42B0-8FD8-2D075A1FD168}" type="parTrans" cxnId="{C376E478-B5CF-4E9F-AB80-A082FA874EC9}">
      <dgm:prSet/>
      <dgm:spPr/>
      <dgm:t>
        <a:bodyPr/>
        <a:lstStyle/>
        <a:p>
          <a:endParaRPr lang="en-US"/>
        </a:p>
      </dgm:t>
    </dgm:pt>
    <dgm:pt modelId="{109CE685-9EE6-4825-BC86-7E2B29315A23}" type="sibTrans" cxnId="{C376E478-B5CF-4E9F-AB80-A082FA874EC9}">
      <dgm:prSet/>
      <dgm:spPr/>
      <dgm:t>
        <a:bodyPr/>
        <a:lstStyle/>
        <a:p>
          <a:endParaRPr lang="en-US"/>
        </a:p>
      </dgm:t>
    </dgm:pt>
    <dgm:pt modelId="{3F411883-8915-4C50-8472-301442E6687B}">
      <dgm:prSet/>
      <dgm:spPr/>
      <dgm:t>
        <a:bodyPr/>
        <a:lstStyle/>
        <a:p>
          <a:r>
            <a:rPr lang="en-US" b="1"/>
            <a:t>TEFCA Documents Exchanged in 2025 </a:t>
          </a:r>
        </a:p>
        <a:p>
          <a:r>
            <a:rPr lang="en-US"/>
            <a:t>(Jan – Dec):  </a:t>
          </a:r>
        </a:p>
      </dgm:t>
    </dgm:pt>
    <dgm:pt modelId="{9615E3CF-F7E0-4C00-9DA6-F86D9E7B87F5}" type="parTrans" cxnId="{5F4D99CC-6AA1-4452-83A0-76C4B2A58BFE}">
      <dgm:prSet/>
      <dgm:spPr/>
      <dgm:t>
        <a:bodyPr/>
        <a:lstStyle/>
        <a:p>
          <a:endParaRPr lang="en-US"/>
        </a:p>
      </dgm:t>
    </dgm:pt>
    <dgm:pt modelId="{88FCC0DE-D3AA-41EA-917D-723E92FACE3A}" type="sibTrans" cxnId="{5F4D99CC-6AA1-4452-83A0-76C4B2A58BFE}">
      <dgm:prSet/>
      <dgm:spPr/>
      <dgm:t>
        <a:bodyPr/>
        <a:lstStyle/>
        <a:p>
          <a:endParaRPr lang="en-US"/>
        </a:p>
      </dgm:t>
    </dgm:pt>
    <dgm:pt modelId="{13395323-6581-4E6A-9144-2D8A9C1D44F5}">
      <dgm:prSet custT="1"/>
      <dgm:spPr/>
      <dgm:t>
        <a:bodyPr/>
        <a:lstStyle/>
        <a:p>
          <a:pPr>
            <a:buNone/>
          </a:pPr>
          <a:r>
            <a:rPr lang="en-US" sz="2400"/>
            <a:t>464,291,021 </a:t>
          </a:r>
        </a:p>
      </dgm:t>
    </dgm:pt>
    <dgm:pt modelId="{195BEFF0-F7A5-4166-80CA-DFDF777E8B53}" type="parTrans" cxnId="{53B92641-959A-43E3-B753-67320E2C3949}">
      <dgm:prSet/>
      <dgm:spPr/>
      <dgm:t>
        <a:bodyPr/>
        <a:lstStyle/>
        <a:p>
          <a:endParaRPr lang="en-US"/>
        </a:p>
      </dgm:t>
    </dgm:pt>
    <dgm:pt modelId="{21E987B9-1684-42F1-B664-0ACEB606CEA1}" type="sibTrans" cxnId="{53B92641-959A-43E3-B753-67320E2C3949}">
      <dgm:prSet/>
      <dgm:spPr/>
      <dgm:t>
        <a:bodyPr/>
        <a:lstStyle/>
        <a:p>
          <a:endParaRPr lang="en-US"/>
        </a:p>
      </dgm:t>
    </dgm:pt>
    <dgm:pt modelId="{8312494A-8CA8-484D-A44E-B2F91BD424FA}" type="pres">
      <dgm:prSet presAssocID="{F071D1F9-CFC6-48D9-8E50-BBFF643E1717}" presName="Name0" presStyleCnt="0">
        <dgm:presLayoutVars>
          <dgm:dir/>
          <dgm:animLvl val="lvl"/>
          <dgm:resizeHandles val="exact"/>
        </dgm:presLayoutVars>
      </dgm:prSet>
      <dgm:spPr/>
    </dgm:pt>
    <dgm:pt modelId="{7C46616C-326D-4DCE-B7FA-9B5E90212DA9}" type="pres">
      <dgm:prSet presAssocID="{21C14006-AD0E-401B-B1E1-9FC6B3ACC288}" presName="linNode" presStyleCnt="0"/>
      <dgm:spPr/>
    </dgm:pt>
    <dgm:pt modelId="{E1307126-FAEF-451A-B954-8A69F28A307E}" type="pres">
      <dgm:prSet presAssocID="{21C14006-AD0E-401B-B1E1-9FC6B3ACC288}" presName="parentText" presStyleLbl="node1" presStyleIdx="0" presStyleCnt="2">
        <dgm:presLayoutVars>
          <dgm:chMax val="1"/>
          <dgm:bulletEnabled val="1"/>
        </dgm:presLayoutVars>
      </dgm:prSet>
      <dgm:spPr/>
    </dgm:pt>
    <dgm:pt modelId="{FBC38165-D89D-4441-AE90-C2EE352E073F}" type="pres">
      <dgm:prSet presAssocID="{21C14006-AD0E-401B-B1E1-9FC6B3ACC288}" presName="descendantText" presStyleLbl="alignAccFollowNode1" presStyleIdx="0" presStyleCnt="2">
        <dgm:presLayoutVars>
          <dgm:bulletEnabled val="1"/>
        </dgm:presLayoutVars>
      </dgm:prSet>
      <dgm:spPr/>
    </dgm:pt>
    <dgm:pt modelId="{43F6BA6E-0EB3-4EE6-9234-58F203A2FDC9}" type="pres">
      <dgm:prSet presAssocID="{B2EC6DA0-193C-426C-BD22-2E9C837B6775}" presName="sp" presStyleCnt="0"/>
      <dgm:spPr/>
    </dgm:pt>
    <dgm:pt modelId="{2CF219E7-687A-480C-BF17-53C24BE1D502}" type="pres">
      <dgm:prSet presAssocID="{3F411883-8915-4C50-8472-301442E6687B}" presName="linNode" presStyleCnt="0"/>
      <dgm:spPr/>
    </dgm:pt>
    <dgm:pt modelId="{BB3018A2-65F7-4583-957E-054AC073C3D3}" type="pres">
      <dgm:prSet presAssocID="{3F411883-8915-4C50-8472-301442E6687B}" presName="parentText" presStyleLbl="node1" presStyleIdx="1" presStyleCnt="2">
        <dgm:presLayoutVars>
          <dgm:chMax val="1"/>
          <dgm:bulletEnabled val="1"/>
        </dgm:presLayoutVars>
      </dgm:prSet>
      <dgm:spPr/>
    </dgm:pt>
    <dgm:pt modelId="{66C5E310-97F0-4B28-825C-308D709B4F33}" type="pres">
      <dgm:prSet presAssocID="{3F411883-8915-4C50-8472-301442E6687B}" presName="descendantText" presStyleLbl="alignAccFollowNode1" presStyleIdx="1" presStyleCnt="2">
        <dgm:presLayoutVars>
          <dgm:bulletEnabled val="1"/>
        </dgm:presLayoutVars>
      </dgm:prSet>
      <dgm:spPr/>
    </dgm:pt>
  </dgm:ptLst>
  <dgm:cxnLst>
    <dgm:cxn modelId="{8839211A-ED90-4FAF-A2CA-E2EC6C108C0A}" srcId="{F071D1F9-CFC6-48D9-8E50-BBFF643E1717}" destId="{21C14006-AD0E-401B-B1E1-9FC6B3ACC288}" srcOrd="0" destOrd="0" parTransId="{30F65A86-26CF-4DD7-855E-B823D16D520D}" sibTransId="{B2EC6DA0-193C-426C-BD22-2E9C837B6775}"/>
    <dgm:cxn modelId="{454B4226-45DD-4FDC-A0FD-70469B3CB43A}" type="presOf" srcId="{21C14006-AD0E-401B-B1E1-9FC6B3ACC288}" destId="{E1307126-FAEF-451A-B954-8A69F28A307E}" srcOrd="0" destOrd="0" presId="urn:microsoft.com/office/officeart/2005/8/layout/vList5"/>
    <dgm:cxn modelId="{53B92641-959A-43E3-B753-67320E2C3949}" srcId="{3F411883-8915-4C50-8472-301442E6687B}" destId="{13395323-6581-4E6A-9144-2D8A9C1D44F5}" srcOrd="0" destOrd="0" parTransId="{195BEFF0-F7A5-4166-80CA-DFDF777E8B53}" sibTransId="{21E987B9-1684-42F1-B664-0ACEB606CEA1}"/>
    <dgm:cxn modelId="{C376E478-B5CF-4E9F-AB80-A082FA874EC9}" srcId="{21C14006-AD0E-401B-B1E1-9FC6B3ACC288}" destId="{86CDDCD6-5D13-4E90-A9A0-EDFF44E7FC1D}" srcOrd="0" destOrd="0" parTransId="{4019FA1C-26F3-42B0-8FD8-2D075A1FD168}" sibTransId="{109CE685-9EE6-4825-BC86-7E2B29315A23}"/>
    <dgm:cxn modelId="{2E7A0483-3477-4D58-B289-7B07B5BC36B3}" type="presOf" srcId="{F071D1F9-CFC6-48D9-8E50-BBFF643E1717}" destId="{8312494A-8CA8-484D-A44E-B2F91BD424FA}" srcOrd="0" destOrd="0" presId="urn:microsoft.com/office/officeart/2005/8/layout/vList5"/>
    <dgm:cxn modelId="{0CC96593-7ED1-4D63-8D52-1E8B927D6147}" type="presOf" srcId="{13395323-6581-4E6A-9144-2D8A9C1D44F5}" destId="{66C5E310-97F0-4B28-825C-308D709B4F33}" srcOrd="0" destOrd="0" presId="urn:microsoft.com/office/officeart/2005/8/layout/vList5"/>
    <dgm:cxn modelId="{E663EB9C-521B-4094-8AAA-D9C74FB29D61}" type="presOf" srcId="{3F411883-8915-4C50-8472-301442E6687B}" destId="{BB3018A2-65F7-4583-957E-054AC073C3D3}" srcOrd="0" destOrd="0" presId="urn:microsoft.com/office/officeart/2005/8/layout/vList5"/>
    <dgm:cxn modelId="{5F4D99CC-6AA1-4452-83A0-76C4B2A58BFE}" srcId="{F071D1F9-CFC6-48D9-8E50-BBFF643E1717}" destId="{3F411883-8915-4C50-8472-301442E6687B}" srcOrd="1" destOrd="0" parTransId="{9615E3CF-F7E0-4C00-9DA6-F86D9E7B87F5}" sibTransId="{88FCC0DE-D3AA-41EA-917D-723E92FACE3A}"/>
    <dgm:cxn modelId="{C434A0D2-610C-4AF4-9864-AA470DB124CF}" type="presOf" srcId="{86CDDCD6-5D13-4E90-A9A0-EDFF44E7FC1D}" destId="{FBC38165-D89D-4441-AE90-C2EE352E073F}" srcOrd="0" destOrd="0" presId="urn:microsoft.com/office/officeart/2005/8/layout/vList5"/>
    <dgm:cxn modelId="{BC10A8C5-2044-4CB5-AA1D-FF52EF9DDD32}" type="presParOf" srcId="{8312494A-8CA8-484D-A44E-B2F91BD424FA}" destId="{7C46616C-326D-4DCE-B7FA-9B5E90212DA9}" srcOrd="0" destOrd="0" presId="urn:microsoft.com/office/officeart/2005/8/layout/vList5"/>
    <dgm:cxn modelId="{0FF2EFD7-E80E-41FA-BA56-B34E60C12CCD}" type="presParOf" srcId="{7C46616C-326D-4DCE-B7FA-9B5E90212DA9}" destId="{E1307126-FAEF-451A-B954-8A69F28A307E}" srcOrd="0" destOrd="0" presId="urn:microsoft.com/office/officeart/2005/8/layout/vList5"/>
    <dgm:cxn modelId="{26F32B16-5159-4239-A4A4-DE6CB7AAC3F5}" type="presParOf" srcId="{7C46616C-326D-4DCE-B7FA-9B5E90212DA9}" destId="{FBC38165-D89D-4441-AE90-C2EE352E073F}" srcOrd="1" destOrd="0" presId="urn:microsoft.com/office/officeart/2005/8/layout/vList5"/>
    <dgm:cxn modelId="{892517E2-9C82-4309-8515-A3AB7B900793}" type="presParOf" srcId="{8312494A-8CA8-484D-A44E-B2F91BD424FA}" destId="{43F6BA6E-0EB3-4EE6-9234-58F203A2FDC9}" srcOrd="1" destOrd="0" presId="urn:microsoft.com/office/officeart/2005/8/layout/vList5"/>
    <dgm:cxn modelId="{E3EACD2A-0F50-4F2E-926B-54B05235309F}" type="presParOf" srcId="{8312494A-8CA8-484D-A44E-B2F91BD424FA}" destId="{2CF219E7-687A-480C-BF17-53C24BE1D502}" srcOrd="2" destOrd="0" presId="urn:microsoft.com/office/officeart/2005/8/layout/vList5"/>
    <dgm:cxn modelId="{14610386-D7CD-40F0-8BB2-C584C88A1E23}" type="presParOf" srcId="{2CF219E7-687A-480C-BF17-53C24BE1D502}" destId="{BB3018A2-65F7-4583-957E-054AC073C3D3}" srcOrd="0" destOrd="0" presId="urn:microsoft.com/office/officeart/2005/8/layout/vList5"/>
    <dgm:cxn modelId="{8C964B4E-35B7-4388-B434-F93DD4291CA9}" type="presParOf" srcId="{2CF219E7-687A-480C-BF17-53C24BE1D502}" destId="{66C5E310-97F0-4B28-825C-308D709B4F3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58F010-1B3F-4ABE-A141-96A2DF0DA8A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5CACDA8-4EED-4B99-9CA9-F7CE3FBE62EF}">
      <dgm:prSet custT="1"/>
      <dgm:spPr/>
      <dgm:t>
        <a:bodyPr/>
        <a:lstStyle/>
        <a:p>
          <a:r>
            <a:rPr lang="en-US" sz="1600" b="1" dirty="0"/>
            <a:t>Individual Access Services (IAS) Provider Requirements SOP Version 2.1</a:t>
          </a:r>
          <a:endParaRPr lang="en-US" sz="1600" dirty="0"/>
        </a:p>
      </dgm:t>
    </dgm:pt>
    <dgm:pt modelId="{8CAB612B-3201-4149-B15E-2AFDF04474E8}" type="parTrans" cxnId="{84CAEC99-D972-428D-9084-D87C3CFD5047}">
      <dgm:prSet/>
      <dgm:spPr/>
      <dgm:t>
        <a:bodyPr/>
        <a:lstStyle/>
        <a:p>
          <a:endParaRPr lang="en-US"/>
        </a:p>
      </dgm:t>
    </dgm:pt>
    <dgm:pt modelId="{B558367C-24AB-44A1-B813-6A31C0A3B28A}" type="sibTrans" cxnId="{84CAEC99-D972-428D-9084-D87C3CFD5047}">
      <dgm:prSet/>
      <dgm:spPr/>
      <dgm:t>
        <a:bodyPr/>
        <a:lstStyle/>
        <a:p>
          <a:endParaRPr lang="en-US"/>
        </a:p>
      </dgm:t>
    </dgm:pt>
    <dgm:pt modelId="{EBB74F9F-70C1-4C8C-B6AD-AFA0A70D5ABE}">
      <dgm:prSet custT="1"/>
      <dgm:spPr/>
      <dgm:t>
        <a:bodyPr/>
        <a:lstStyle/>
        <a:p>
          <a:r>
            <a:rPr lang="en-US" sz="1600" dirty="0"/>
            <a:t>This SOP defines the required content of an IAS Provider’s Privacy and Security Notice, as well as the procedures for notifying Individuals of IAS-related security incidents or breaches. Updates provide individuals with additional transparency into the choices they have for sharing their Individually Identifiable Information in TEFCA.</a:t>
          </a:r>
        </a:p>
      </dgm:t>
    </dgm:pt>
    <dgm:pt modelId="{ADE239D7-3A80-4E2F-A209-E84876896EFF}" type="parTrans" cxnId="{C44C66BF-3AC4-4D01-8F4E-3FF7CDC55E59}">
      <dgm:prSet/>
      <dgm:spPr/>
      <dgm:t>
        <a:bodyPr/>
        <a:lstStyle/>
        <a:p>
          <a:endParaRPr lang="en-US"/>
        </a:p>
      </dgm:t>
    </dgm:pt>
    <dgm:pt modelId="{CF52B8DC-FD56-4471-9A38-4BF8060E3182}" type="sibTrans" cxnId="{C44C66BF-3AC4-4D01-8F4E-3FF7CDC55E59}">
      <dgm:prSet/>
      <dgm:spPr/>
      <dgm:t>
        <a:bodyPr/>
        <a:lstStyle/>
        <a:p>
          <a:endParaRPr lang="en-US"/>
        </a:p>
      </dgm:t>
    </dgm:pt>
    <dgm:pt modelId="{06688939-322A-49FE-B871-465F43AB1ED9}">
      <dgm:prSet custT="1"/>
      <dgm:spPr/>
      <dgm:t>
        <a:bodyPr/>
        <a:lstStyle/>
        <a:p>
          <a:r>
            <a:rPr lang="en-US" sz="1600" b="1" dirty="0"/>
            <a:t>Exchange Purposes (XPs) SOP Version 5.0</a:t>
          </a:r>
          <a:endParaRPr lang="en-US" sz="1600" dirty="0"/>
        </a:p>
      </dgm:t>
    </dgm:pt>
    <dgm:pt modelId="{CA3489F7-30C3-4534-A36C-2B14227A86E7}" type="parTrans" cxnId="{137E22BD-1F71-4A78-9FE0-3474DAD99D05}">
      <dgm:prSet/>
      <dgm:spPr/>
      <dgm:t>
        <a:bodyPr/>
        <a:lstStyle/>
        <a:p>
          <a:endParaRPr lang="en-US"/>
        </a:p>
      </dgm:t>
    </dgm:pt>
    <dgm:pt modelId="{63961BCA-0EFD-4733-8562-3EC012773C92}" type="sibTrans" cxnId="{137E22BD-1F71-4A78-9FE0-3474DAD99D05}">
      <dgm:prSet/>
      <dgm:spPr/>
      <dgm:t>
        <a:bodyPr/>
        <a:lstStyle/>
        <a:p>
          <a:endParaRPr lang="en-US"/>
        </a:p>
      </dgm:t>
    </dgm:pt>
    <dgm:pt modelId="{9FE077A0-B1FC-4DCE-B7DD-015B6EA41176}">
      <dgm:prSet custT="1"/>
      <dgm:spPr/>
      <dgm:t>
        <a:bodyPr/>
        <a:lstStyle/>
        <a:p>
          <a:r>
            <a:rPr lang="en-US" sz="1600" dirty="0"/>
            <a:t>This SOP defines the authorized Exchange Purposes (XPs) and provides information on the response obligations, fee permissions, and exceptions to required response for each XP Code. Updates provide additional detail on exchange for Non-Required XP Codes and are consistent with other published SOPs.</a:t>
          </a:r>
        </a:p>
      </dgm:t>
    </dgm:pt>
    <dgm:pt modelId="{637628C3-9CC5-4FFC-8D0C-3CDD671DAB8E}" type="parTrans" cxnId="{2CBD13A0-3A1A-41EB-87AC-D6B4D59DF883}">
      <dgm:prSet/>
      <dgm:spPr/>
      <dgm:t>
        <a:bodyPr/>
        <a:lstStyle/>
        <a:p>
          <a:endParaRPr lang="en-US"/>
        </a:p>
      </dgm:t>
    </dgm:pt>
    <dgm:pt modelId="{2FB943D8-E3F2-465F-B499-A91651FA5CDE}" type="sibTrans" cxnId="{2CBD13A0-3A1A-41EB-87AC-D6B4D59DF883}">
      <dgm:prSet/>
      <dgm:spPr/>
      <dgm:t>
        <a:bodyPr/>
        <a:lstStyle/>
        <a:p>
          <a:endParaRPr lang="en-US"/>
        </a:p>
      </dgm:t>
    </dgm:pt>
    <dgm:pt modelId="{27138D07-613F-45AF-8A15-7761F6A1D074}">
      <dgm:prSet custT="1"/>
      <dgm:spPr/>
      <dgm:t>
        <a:bodyPr/>
        <a:lstStyle/>
        <a:p>
          <a:r>
            <a:rPr lang="en-US" sz="1600" b="1" dirty="0"/>
            <a:t>XP Implementation SOP: Health Care Operations (HCO) Version 2.0</a:t>
          </a:r>
          <a:endParaRPr lang="en-US" sz="1600" dirty="0"/>
        </a:p>
      </dgm:t>
    </dgm:pt>
    <dgm:pt modelId="{A3135528-4EE8-4B9B-8A57-AD89C85C5F82}" type="parTrans" cxnId="{64453E3E-7BCC-4C1F-B559-26AE197047F8}">
      <dgm:prSet/>
      <dgm:spPr/>
      <dgm:t>
        <a:bodyPr/>
        <a:lstStyle/>
        <a:p>
          <a:endParaRPr lang="en-US"/>
        </a:p>
      </dgm:t>
    </dgm:pt>
    <dgm:pt modelId="{8C04B9BB-13CA-41C8-954E-95AE9DECD67A}" type="sibTrans" cxnId="{64453E3E-7BCC-4C1F-B559-26AE197047F8}">
      <dgm:prSet/>
      <dgm:spPr/>
      <dgm:t>
        <a:bodyPr/>
        <a:lstStyle/>
        <a:p>
          <a:endParaRPr lang="en-US"/>
        </a:p>
      </dgm:t>
    </dgm:pt>
    <dgm:pt modelId="{1E1A8F64-14A5-4283-8D45-E8922C669A9F}">
      <dgm:prSet custT="1"/>
      <dgm:spPr/>
      <dgm:t>
        <a:bodyPr/>
        <a:lstStyle/>
        <a:p>
          <a:r>
            <a:rPr lang="en-US" sz="1600" dirty="0"/>
            <a:t>This SOP defines the implementation specifications for asserting the Health Care Operations (HCO) Exchange Purpose (XP) and sub-Exchange Purpose (XP) Codes. Updates establish additional XP Codes for Health Care Operations and enhance flexibility for Participants/</a:t>
          </a:r>
          <a:r>
            <a:rPr lang="en-US" sz="1600" dirty="0" err="1"/>
            <a:t>Subparticipants</a:t>
          </a:r>
          <a:r>
            <a:rPr lang="en-US" sz="1600" dirty="0"/>
            <a:t> to determine exchange specifications that support core Health Care Operations use cases, while protecting individual privacy under TEFCA.</a:t>
          </a:r>
        </a:p>
      </dgm:t>
    </dgm:pt>
    <dgm:pt modelId="{1BEE54F3-ABAE-408B-8DA3-3B9F3C38C4F6}" type="parTrans" cxnId="{3B94B045-D518-4605-9B1C-C31E891477B1}">
      <dgm:prSet/>
      <dgm:spPr/>
      <dgm:t>
        <a:bodyPr/>
        <a:lstStyle/>
        <a:p>
          <a:endParaRPr lang="en-US"/>
        </a:p>
      </dgm:t>
    </dgm:pt>
    <dgm:pt modelId="{2C731A1F-7ABF-4364-B32D-3069E2579F73}" type="sibTrans" cxnId="{3B94B045-D518-4605-9B1C-C31E891477B1}">
      <dgm:prSet/>
      <dgm:spPr/>
      <dgm:t>
        <a:bodyPr/>
        <a:lstStyle/>
        <a:p>
          <a:endParaRPr lang="en-US"/>
        </a:p>
      </dgm:t>
    </dgm:pt>
    <dgm:pt modelId="{D35BC399-28CA-443D-B1B5-8D578EB793FB}" type="pres">
      <dgm:prSet presAssocID="{5258F010-1B3F-4ABE-A141-96A2DF0DA8AC}" presName="vert0" presStyleCnt="0">
        <dgm:presLayoutVars>
          <dgm:dir/>
          <dgm:animOne val="branch"/>
          <dgm:animLvl val="lvl"/>
        </dgm:presLayoutVars>
      </dgm:prSet>
      <dgm:spPr/>
    </dgm:pt>
    <dgm:pt modelId="{32E43133-971D-45E3-BB00-1AEC24547159}" type="pres">
      <dgm:prSet presAssocID="{45CACDA8-4EED-4B99-9CA9-F7CE3FBE62EF}" presName="thickLine" presStyleLbl="alignNode1" presStyleIdx="0" presStyleCnt="3"/>
      <dgm:spPr/>
    </dgm:pt>
    <dgm:pt modelId="{F8F8AC76-D3B2-40D1-A192-0E7D14CBA246}" type="pres">
      <dgm:prSet presAssocID="{45CACDA8-4EED-4B99-9CA9-F7CE3FBE62EF}" presName="horz1" presStyleCnt="0"/>
      <dgm:spPr/>
    </dgm:pt>
    <dgm:pt modelId="{B29E004B-A4CD-4685-A874-CF5AC19F5155}" type="pres">
      <dgm:prSet presAssocID="{45CACDA8-4EED-4B99-9CA9-F7CE3FBE62EF}" presName="tx1" presStyleLbl="revTx" presStyleIdx="0" presStyleCnt="6"/>
      <dgm:spPr/>
    </dgm:pt>
    <dgm:pt modelId="{3235139E-5AFD-4376-87F6-9DC22666B49A}" type="pres">
      <dgm:prSet presAssocID="{45CACDA8-4EED-4B99-9CA9-F7CE3FBE62EF}" presName="vert1" presStyleCnt="0"/>
      <dgm:spPr/>
    </dgm:pt>
    <dgm:pt modelId="{B656F1DC-96CA-4D58-92A5-33288137C70E}" type="pres">
      <dgm:prSet presAssocID="{EBB74F9F-70C1-4C8C-B6AD-AFA0A70D5ABE}" presName="vertSpace2a" presStyleCnt="0"/>
      <dgm:spPr/>
    </dgm:pt>
    <dgm:pt modelId="{69BECBA2-1839-4961-8E80-99375EB9D789}" type="pres">
      <dgm:prSet presAssocID="{EBB74F9F-70C1-4C8C-B6AD-AFA0A70D5ABE}" presName="horz2" presStyleCnt="0"/>
      <dgm:spPr/>
    </dgm:pt>
    <dgm:pt modelId="{4C3272FF-09CE-4A77-840E-773E66FA5EE0}" type="pres">
      <dgm:prSet presAssocID="{EBB74F9F-70C1-4C8C-B6AD-AFA0A70D5ABE}" presName="horzSpace2" presStyleCnt="0"/>
      <dgm:spPr/>
    </dgm:pt>
    <dgm:pt modelId="{BC6A16F6-6C98-4454-9AB7-317A200208C6}" type="pres">
      <dgm:prSet presAssocID="{EBB74F9F-70C1-4C8C-B6AD-AFA0A70D5ABE}" presName="tx2" presStyleLbl="revTx" presStyleIdx="1" presStyleCnt="6"/>
      <dgm:spPr/>
    </dgm:pt>
    <dgm:pt modelId="{28689972-C9E0-4B7A-A743-FA0AAD56D9CC}" type="pres">
      <dgm:prSet presAssocID="{EBB74F9F-70C1-4C8C-B6AD-AFA0A70D5ABE}" presName="vert2" presStyleCnt="0"/>
      <dgm:spPr/>
    </dgm:pt>
    <dgm:pt modelId="{4A6E196D-628E-4160-A0EC-B58CDCC9D309}" type="pres">
      <dgm:prSet presAssocID="{EBB74F9F-70C1-4C8C-B6AD-AFA0A70D5ABE}" presName="thinLine2b" presStyleLbl="callout" presStyleIdx="0" presStyleCnt="3"/>
      <dgm:spPr/>
    </dgm:pt>
    <dgm:pt modelId="{9BC5C4AF-3415-405C-BEAD-D585D01BCB14}" type="pres">
      <dgm:prSet presAssocID="{EBB74F9F-70C1-4C8C-B6AD-AFA0A70D5ABE}" presName="vertSpace2b" presStyleCnt="0"/>
      <dgm:spPr/>
    </dgm:pt>
    <dgm:pt modelId="{E3FAAC4C-EA9D-452A-8736-841A8D245631}" type="pres">
      <dgm:prSet presAssocID="{06688939-322A-49FE-B871-465F43AB1ED9}" presName="thickLine" presStyleLbl="alignNode1" presStyleIdx="1" presStyleCnt="3"/>
      <dgm:spPr/>
    </dgm:pt>
    <dgm:pt modelId="{687B8F21-AC58-475F-B7E5-FD8DFDE120D9}" type="pres">
      <dgm:prSet presAssocID="{06688939-322A-49FE-B871-465F43AB1ED9}" presName="horz1" presStyleCnt="0"/>
      <dgm:spPr/>
    </dgm:pt>
    <dgm:pt modelId="{36739856-A855-4080-9076-7B027CD0F31F}" type="pres">
      <dgm:prSet presAssocID="{06688939-322A-49FE-B871-465F43AB1ED9}" presName="tx1" presStyleLbl="revTx" presStyleIdx="2" presStyleCnt="6"/>
      <dgm:spPr/>
    </dgm:pt>
    <dgm:pt modelId="{5C65F851-6324-4F4D-890F-DF7CE1948486}" type="pres">
      <dgm:prSet presAssocID="{06688939-322A-49FE-B871-465F43AB1ED9}" presName="vert1" presStyleCnt="0"/>
      <dgm:spPr/>
    </dgm:pt>
    <dgm:pt modelId="{DA349FDF-064B-4EA8-B247-045FBDA8A840}" type="pres">
      <dgm:prSet presAssocID="{9FE077A0-B1FC-4DCE-B7DD-015B6EA41176}" presName="vertSpace2a" presStyleCnt="0"/>
      <dgm:spPr/>
    </dgm:pt>
    <dgm:pt modelId="{7F3BBBF7-D0BE-475E-8097-20048ABC9113}" type="pres">
      <dgm:prSet presAssocID="{9FE077A0-B1FC-4DCE-B7DD-015B6EA41176}" presName="horz2" presStyleCnt="0"/>
      <dgm:spPr/>
    </dgm:pt>
    <dgm:pt modelId="{576F146A-2F19-4E9B-B175-8E1A7E0BEC90}" type="pres">
      <dgm:prSet presAssocID="{9FE077A0-B1FC-4DCE-B7DD-015B6EA41176}" presName="horzSpace2" presStyleCnt="0"/>
      <dgm:spPr/>
    </dgm:pt>
    <dgm:pt modelId="{4118D5CE-780B-42F7-9D88-4D62D38DDF97}" type="pres">
      <dgm:prSet presAssocID="{9FE077A0-B1FC-4DCE-B7DD-015B6EA41176}" presName="tx2" presStyleLbl="revTx" presStyleIdx="3" presStyleCnt="6"/>
      <dgm:spPr/>
    </dgm:pt>
    <dgm:pt modelId="{5D0466CF-5D6B-4D6E-8FF0-F81BE5FE30AC}" type="pres">
      <dgm:prSet presAssocID="{9FE077A0-B1FC-4DCE-B7DD-015B6EA41176}" presName="vert2" presStyleCnt="0"/>
      <dgm:spPr/>
    </dgm:pt>
    <dgm:pt modelId="{84C87580-1CD6-4BE1-96D0-BCCFF0264005}" type="pres">
      <dgm:prSet presAssocID="{9FE077A0-B1FC-4DCE-B7DD-015B6EA41176}" presName="thinLine2b" presStyleLbl="callout" presStyleIdx="1" presStyleCnt="3"/>
      <dgm:spPr/>
    </dgm:pt>
    <dgm:pt modelId="{619C5994-03AF-4ED4-B261-8DF7107786B7}" type="pres">
      <dgm:prSet presAssocID="{9FE077A0-B1FC-4DCE-B7DD-015B6EA41176}" presName="vertSpace2b" presStyleCnt="0"/>
      <dgm:spPr/>
    </dgm:pt>
    <dgm:pt modelId="{4C5999CA-AF59-4868-80BC-228FA8273C93}" type="pres">
      <dgm:prSet presAssocID="{27138D07-613F-45AF-8A15-7761F6A1D074}" presName="thickLine" presStyleLbl="alignNode1" presStyleIdx="2" presStyleCnt="3"/>
      <dgm:spPr/>
    </dgm:pt>
    <dgm:pt modelId="{83ED064D-38BB-437D-894B-A89776D63D32}" type="pres">
      <dgm:prSet presAssocID="{27138D07-613F-45AF-8A15-7761F6A1D074}" presName="horz1" presStyleCnt="0"/>
      <dgm:spPr/>
    </dgm:pt>
    <dgm:pt modelId="{D377356C-36B0-4378-A5C3-4B84095C614B}" type="pres">
      <dgm:prSet presAssocID="{27138D07-613F-45AF-8A15-7761F6A1D074}" presName="tx1" presStyleLbl="revTx" presStyleIdx="4" presStyleCnt="6"/>
      <dgm:spPr/>
    </dgm:pt>
    <dgm:pt modelId="{5D682F1C-C841-43B9-AC37-05409068344A}" type="pres">
      <dgm:prSet presAssocID="{27138D07-613F-45AF-8A15-7761F6A1D074}" presName="vert1" presStyleCnt="0"/>
      <dgm:spPr/>
    </dgm:pt>
    <dgm:pt modelId="{92455833-86BA-44C5-B355-AF3D30FA37CB}" type="pres">
      <dgm:prSet presAssocID="{1E1A8F64-14A5-4283-8D45-E8922C669A9F}" presName="vertSpace2a" presStyleCnt="0"/>
      <dgm:spPr/>
    </dgm:pt>
    <dgm:pt modelId="{436D0D83-1166-438F-870A-AAC62DED5DCB}" type="pres">
      <dgm:prSet presAssocID="{1E1A8F64-14A5-4283-8D45-E8922C669A9F}" presName="horz2" presStyleCnt="0"/>
      <dgm:spPr/>
    </dgm:pt>
    <dgm:pt modelId="{31763D1A-52FC-4BBF-B4A1-F53DC3F528B9}" type="pres">
      <dgm:prSet presAssocID="{1E1A8F64-14A5-4283-8D45-E8922C669A9F}" presName="horzSpace2" presStyleCnt="0"/>
      <dgm:spPr/>
    </dgm:pt>
    <dgm:pt modelId="{C43A58AB-5306-4A73-8354-9E48F5849878}" type="pres">
      <dgm:prSet presAssocID="{1E1A8F64-14A5-4283-8D45-E8922C669A9F}" presName="tx2" presStyleLbl="revTx" presStyleIdx="5" presStyleCnt="6"/>
      <dgm:spPr/>
    </dgm:pt>
    <dgm:pt modelId="{E8B11B75-B36F-4D8B-AD29-4E672202403A}" type="pres">
      <dgm:prSet presAssocID="{1E1A8F64-14A5-4283-8D45-E8922C669A9F}" presName="vert2" presStyleCnt="0"/>
      <dgm:spPr/>
    </dgm:pt>
    <dgm:pt modelId="{B15F0325-6D2F-4525-B437-DC9DC5D33132}" type="pres">
      <dgm:prSet presAssocID="{1E1A8F64-14A5-4283-8D45-E8922C669A9F}" presName="thinLine2b" presStyleLbl="callout" presStyleIdx="2" presStyleCnt="3"/>
      <dgm:spPr/>
    </dgm:pt>
    <dgm:pt modelId="{F8FBE3A0-CD50-4A1A-A535-2329D0E31D48}" type="pres">
      <dgm:prSet presAssocID="{1E1A8F64-14A5-4283-8D45-E8922C669A9F}" presName="vertSpace2b" presStyleCnt="0"/>
      <dgm:spPr/>
    </dgm:pt>
  </dgm:ptLst>
  <dgm:cxnLst>
    <dgm:cxn modelId="{CC683A36-5DF2-4A7A-9283-84C4C5183C83}" type="presOf" srcId="{9FE077A0-B1FC-4DCE-B7DD-015B6EA41176}" destId="{4118D5CE-780B-42F7-9D88-4D62D38DDF97}" srcOrd="0" destOrd="0" presId="urn:microsoft.com/office/officeart/2008/layout/LinedList"/>
    <dgm:cxn modelId="{64453E3E-7BCC-4C1F-B559-26AE197047F8}" srcId="{5258F010-1B3F-4ABE-A141-96A2DF0DA8AC}" destId="{27138D07-613F-45AF-8A15-7761F6A1D074}" srcOrd="2" destOrd="0" parTransId="{A3135528-4EE8-4B9B-8A57-AD89C85C5F82}" sibTransId="{8C04B9BB-13CA-41C8-954E-95AE9DECD67A}"/>
    <dgm:cxn modelId="{E121DA42-3FFF-4764-909F-C851CBA016C6}" type="presOf" srcId="{06688939-322A-49FE-B871-465F43AB1ED9}" destId="{36739856-A855-4080-9076-7B027CD0F31F}" srcOrd="0" destOrd="0" presId="urn:microsoft.com/office/officeart/2008/layout/LinedList"/>
    <dgm:cxn modelId="{3B94B045-D518-4605-9B1C-C31E891477B1}" srcId="{27138D07-613F-45AF-8A15-7761F6A1D074}" destId="{1E1A8F64-14A5-4283-8D45-E8922C669A9F}" srcOrd="0" destOrd="0" parTransId="{1BEE54F3-ABAE-408B-8DA3-3B9F3C38C4F6}" sibTransId="{2C731A1F-7ABF-4364-B32D-3069E2579F73}"/>
    <dgm:cxn modelId="{3C1EB852-62CC-4C36-A57B-F141A73090C5}" type="presOf" srcId="{5258F010-1B3F-4ABE-A141-96A2DF0DA8AC}" destId="{D35BC399-28CA-443D-B1B5-8D578EB793FB}" srcOrd="0" destOrd="0" presId="urn:microsoft.com/office/officeart/2008/layout/LinedList"/>
    <dgm:cxn modelId="{16209F53-9A6B-42E5-8802-D72C7A319A57}" type="presOf" srcId="{1E1A8F64-14A5-4283-8D45-E8922C669A9F}" destId="{C43A58AB-5306-4A73-8354-9E48F5849878}" srcOrd="0" destOrd="0" presId="urn:microsoft.com/office/officeart/2008/layout/LinedList"/>
    <dgm:cxn modelId="{1AEC1D89-438E-4124-82AE-F5B1BC1CA6F4}" type="presOf" srcId="{27138D07-613F-45AF-8A15-7761F6A1D074}" destId="{D377356C-36B0-4378-A5C3-4B84095C614B}" srcOrd="0" destOrd="0" presId="urn:microsoft.com/office/officeart/2008/layout/LinedList"/>
    <dgm:cxn modelId="{84CAEC99-D972-428D-9084-D87C3CFD5047}" srcId="{5258F010-1B3F-4ABE-A141-96A2DF0DA8AC}" destId="{45CACDA8-4EED-4B99-9CA9-F7CE3FBE62EF}" srcOrd="0" destOrd="0" parTransId="{8CAB612B-3201-4149-B15E-2AFDF04474E8}" sibTransId="{B558367C-24AB-44A1-B813-6A31C0A3B28A}"/>
    <dgm:cxn modelId="{2CBD13A0-3A1A-41EB-87AC-D6B4D59DF883}" srcId="{06688939-322A-49FE-B871-465F43AB1ED9}" destId="{9FE077A0-B1FC-4DCE-B7DD-015B6EA41176}" srcOrd="0" destOrd="0" parTransId="{637628C3-9CC5-4FFC-8D0C-3CDD671DAB8E}" sibTransId="{2FB943D8-E3F2-465F-B499-A91651FA5CDE}"/>
    <dgm:cxn modelId="{A4DA12B7-7F49-4B8E-AF7F-8B4AF3A607F6}" type="presOf" srcId="{EBB74F9F-70C1-4C8C-B6AD-AFA0A70D5ABE}" destId="{BC6A16F6-6C98-4454-9AB7-317A200208C6}" srcOrd="0" destOrd="0" presId="urn:microsoft.com/office/officeart/2008/layout/LinedList"/>
    <dgm:cxn modelId="{137E22BD-1F71-4A78-9FE0-3474DAD99D05}" srcId="{5258F010-1B3F-4ABE-A141-96A2DF0DA8AC}" destId="{06688939-322A-49FE-B871-465F43AB1ED9}" srcOrd="1" destOrd="0" parTransId="{CA3489F7-30C3-4534-A36C-2B14227A86E7}" sibTransId="{63961BCA-0EFD-4733-8562-3EC012773C92}"/>
    <dgm:cxn modelId="{C44C66BF-3AC4-4D01-8F4E-3FF7CDC55E59}" srcId="{45CACDA8-4EED-4B99-9CA9-F7CE3FBE62EF}" destId="{EBB74F9F-70C1-4C8C-B6AD-AFA0A70D5ABE}" srcOrd="0" destOrd="0" parTransId="{ADE239D7-3A80-4E2F-A209-E84876896EFF}" sibTransId="{CF52B8DC-FD56-4471-9A38-4BF8060E3182}"/>
    <dgm:cxn modelId="{EBF29DC8-8078-4620-B668-AFFE99DAE1DC}" type="presOf" srcId="{45CACDA8-4EED-4B99-9CA9-F7CE3FBE62EF}" destId="{B29E004B-A4CD-4685-A874-CF5AC19F5155}" srcOrd="0" destOrd="0" presId="urn:microsoft.com/office/officeart/2008/layout/LinedList"/>
    <dgm:cxn modelId="{6927824A-1115-4880-909E-5DA08309C9AB}" type="presParOf" srcId="{D35BC399-28CA-443D-B1B5-8D578EB793FB}" destId="{32E43133-971D-45E3-BB00-1AEC24547159}" srcOrd="0" destOrd="0" presId="urn:microsoft.com/office/officeart/2008/layout/LinedList"/>
    <dgm:cxn modelId="{61A7E544-C6A5-41A8-B6FB-BD8EAE30D13D}" type="presParOf" srcId="{D35BC399-28CA-443D-B1B5-8D578EB793FB}" destId="{F8F8AC76-D3B2-40D1-A192-0E7D14CBA246}" srcOrd="1" destOrd="0" presId="urn:microsoft.com/office/officeart/2008/layout/LinedList"/>
    <dgm:cxn modelId="{557FCB71-CF9A-4977-81C5-F78DFD199CEE}" type="presParOf" srcId="{F8F8AC76-D3B2-40D1-A192-0E7D14CBA246}" destId="{B29E004B-A4CD-4685-A874-CF5AC19F5155}" srcOrd="0" destOrd="0" presId="urn:microsoft.com/office/officeart/2008/layout/LinedList"/>
    <dgm:cxn modelId="{CBC4FD56-0A88-43F6-A5FD-92CEA0A69EAB}" type="presParOf" srcId="{F8F8AC76-D3B2-40D1-A192-0E7D14CBA246}" destId="{3235139E-5AFD-4376-87F6-9DC22666B49A}" srcOrd="1" destOrd="0" presId="urn:microsoft.com/office/officeart/2008/layout/LinedList"/>
    <dgm:cxn modelId="{2F5EB07B-760B-40FA-86F9-6C874B3E8DE3}" type="presParOf" srcId="{3235139E-5AFD-4376-87F6-9DC22666B49A}" destId="{B656F1DC-96CA-4D58-92A5-33288137C70E}" srcOrd="0" destOrd="0" presId="urn:microsoft.com/office/officeart/2008/layout/LinedList"/>
    <dgm:cxn modelId="{43FFA4A9-CCC4-49EC-9CAE-19644C8D16B3}" type="presParOf" srcId="{3235139E-5AFD-4376-87F6-9DC22666B49A}" destId="{69BECBA2-1839-4961-8E80-99375EB9D789}" srcOrd="1" destOrd="0" presId="urn:microsoft.com/office/officeart/2008/layout/LinedList"/>
    <dgm:cxn modelId="{6808F47E-8F6E-41DD-9818-E36DCD69A728}" type="presParOf" srcId="{69BECBA2-1839-4961-8E80-99375EB9D789}" destId="{4C3272FF-09CE-4A77-840E-773E66FA5EE0}" srcOrd="0" destOrd="0" presId="urn:microsoft.com/office/officeart/2008/layout/LinedList"/>
    <dgm:cxn modelId="{D34A3DC0-26E1-46E7-83A0-AE0A404344E4}" type="presParOf" srcId="{69BECBA2-1839-4961-8E80-99375EB9D789}" destId="{BC6A16F6-6C98-4454-9AB7-317A200208C6}" srcOrd="1" destOrd="0" presId="urn:microsoft.com/office/officeart/2008/layout/LinedList"/>
    <dgm:cxn modelId="{483B1CA9-4C6A-4E46-B30A-6A52E91551A0}" type="presParOf" srcId="{69BECBA2-1839-4961-8E80-99375EB9D789}" destId="{28689972-C9E0-4B7A-A743-FA0AAD56D9CC}" srcOrd="2" destOrd="0" presId="urn:microsoft.com/office/officeart/2008/layout/LinedList"/>
    <dgm:cxn modelId="{05908FE4-1996-4911-915C-36550D54B141}" type="presParOf" srcId="{3235139E-5AFD-4376-87F6-9DC22666B49A}" destId="{4A6E196D-628E-4160-A0EC-B58CDCC9D309}" srcOrd="2" destOrd="0" presId="urn:microsoft.com/office/officeart/2008/layout/LinedList"/>
    <dgm:cxn modelId="{390F79B2-311C-4CAB-9777-95036C282BA8}" type="presParOf" srcId="{3235139E-5AFD-4376-87F6-9DC22666B49A}" destId="{9BC5C4AF-3415-405C-BEAD-D585D01BCB14}" srcOrd="3" destOrd="0" presId="urn:microsoft.com/office/officeart/2008/layout/LinedList"/>
    <dgm:cxn modelId="{36859287-DF30-49D3-825D-82A89F4FF8D6}" type="presParOf" srcId="{D35BC399-28CA-443D-B1B5-8D578EB793FB}" destId="{E3FAAC4C-EA9D-452A-8736-841A8D245631}" srcOrd="2" destOrd="0" presId="urn:microsoft.com/office/officeart/2008/layout/LinedList"/>
    <dgm:cxn modelId="{103F3558-667E-4B14-ADF6-69368BBDE968}" type="presParOf" srcId="{D35BC399-28CA-443D-B1B5-8D578EB793FB}" destId="{687B8F21-AC58-475F-B7E5-FD8DFDE120D9}" srcOrd="3" destOrd="0" presId="urn:microsoft.com/office/officeart/2008/layout/LinedList"/>
    <dgm:cxn modelId="{3BC749EE-3074-4168-A0B1-5C5DC4BA7008}" type="presParOf" srcId="{687B8F21-AC58-475F-B7E5-FD8DFDE120D9}" destId="{36739856-A855-4080-9076-7B027CD0F31F}" srcOrd="0" destOrd="0" presId="urn:microsoft.com/office/officeart/2008/layout/LinedList"/>
    <dgm:cxn modelId="{71CF24BB-D38C-4EC9-B8DA-D7E1A2642D9D}" type="presParOf" srcId="{687B8F21-AC58-475F-B7E5-FD8DFDE120D9}" destId="{5C65F851-6324-4F4D-890F-DF7CE1948486}" srcOrd="1" destOrd="0" presId="urn:microsoft.com/office/officeart/2008/layout/LinedList"/>
    <dgm:cxn modelId="{E017E8C7-78B6-40AE-A816-14780280E050}" type="presParOf" srcId="{5C65F851-6324-4F4D-890F-DF7CE1948486}" destId="{DA349FDF-064B-4EA8-B247-045FBDA8A840}" srcOrd="0" destOrd="0" presId="urn:microsoft.com/office/officeart/2008/layout/LinedList"/>
    <dgm:cxn modelId="{4704EEBF-95F4-4708-910A-B9B61FD280E3}" type="presParOf" srcId="{5C65F851-6324-4F4D-890F-DF7CE1948486}" destId="{7F3BBBF7-D0BE-475E-8097-20048ABC9113}" srcOrd="1" destOrd="0" presId="urn:microsoft.com/office/officeart/2008/layout/LinedList"/>
    <dgm:cxn modelId="{A3C7B2C6-7FC1-41B6-A74F-3479BAA32FFE}" type="presParOf" srcId="{7F3BBBF7-D0BE-475E-8097-20048ABC9113}" destId="{576F146A-2F19-4E9B-B175-8E1A7E0BEC90}" srcOrd="0" destOrd="0" presId="urn:microsoft.com/office/officeart/2008/layout/LinedList"/>
    <dgm:cxn modelId="{A6E61ECD-716D-47D7-96F0-8B1BCF41F763}" type="presParOf" srcId="{7F3BBBF7-D0BE-475E-8097-20048ABC9113}" destId="{4118D5CE-780B-42F7-9D88-4D62D38DDF97}" srcOrd="1" destOrd="0" presId="urn:microsoft.com/office/officeart/2008/layout/LinedList"/>
    <dgm:cxn modelId="{EA3D2105-E584-44B5-818C-8CBE9A5A62B5}" type="presParOf" srcId="{7F3BBBF7-D0BE-475E-8097-20048ABC9113}" destId="{5D0466CF-5D6B-4D6E-8FF0-F81BE5FE30AC}" srcOrd="2" destOrd="0" presId="urn:microsoft.com/office/officeart/2008/layout/LinedList"/>
    <dgm:cxn modelId="{7B597081-042C-4C38-A98B-E38997FF5CC4}" type="presParOf" srcId="{5C65F851-6324-4F4D-890F-DF7CE1948486}" destId="{84C87580-1CD6-4BE1-96D0-BCCFF0264005}" srcOrd="2" destOrd="0" presId="urn:microsoft.com/office/officeart/2008/layout/LinedList"/>
    <dgm:cxn modelId="{79857E4F-BCE9-4B4B-984B-DCC18CEF2557}" type="presParOf" srcId="{5C65F851-6324-4F4D-890F-DF7CE1948486}" destId="{619C5994-03AF-4ED4-B261-8DF7107786B7}" srcOrd="3" destOrd="0" presId="urn:microsoft.com/office/officeart/2008/layout/LinedList"/>
    <dgm:cxn modelId="{301F0FFC-625E-44E6-A651-0BFBEC17FB5E}" type="presParOf" srcId="{D35BC399-28CA-443D-B1B5-8D578EB793FB}" destId="{4C5999CA-AF59-4868-80BC-228FA8273C93}" srcOrd="4" destOrd="0" presId="urn:microsoft.com/office/officeart/2008/layout/LinedList"/>
    <dgm:cxn modelId="{C7E17EA1-E6E2-4BA0-8FF9-B145E22D7CB6}" type="presParOf" srcId="{D35BC399-28CA-443D-B1B5-8D578EB793FB}" destId="{83ED064D-38BB-437D-894B-A89776D63D32}" srcOrd="5" destOrd="0" presId="urn:microsoft.com/office/officeart/2008/layout/LinedList"/>
    <dgm:cxn modelId="{6FD2736A-7458-4529-A09A-ACF1B3A028E9}" type="presParOf" srcId="{83ED064D-38BB-437D-894B-A89776D63D32}" destId="{D377356C-36B0-4378-A5C3-4B84095C614B}" srcOrd="0" destOrd="0" presId="urn:microsoft.com/office/officeart/2008/layout/LinedList"/>
    <dgm:cxn modelId="{582EA139-63BE-40FD-8576-A3873EBF6420}" type="presParOf" srcId="{83ED064D-38BB-437D-894B-A89776D63D32}" destId="{5D682F1C-C841-43B9-AC37-05409068344A}" srcOrd="1" destOrd="0" presId="urn:microsoft.com/office/officeart/2008/layout/LinedList"/>
    <dgm:cxn modelId="{9923B237-72EF-4B9C-A05D-067635F8B924}" type="presParOf" srcId="{5D682F1C-C841-43B9-AC37-05409068344A}" destId="{92455833-86BA-44C5-B355-AF3D30FA37CB}" srcOrd="0" destOrd="0" presId="urn:microsoft.com/office/officeart/2008/layout/LinedList"/>
    <dgm:cxn modelId="{EB3EAA0E-E0AD-46E0-96B1-4FE214F4585A}" type="presParOf" srcId="{5D682F1C-C841-43B9-AC37-05409068344A}" destId="{436D0D83-1166-438F-870A-AAC62DED5DCB}" srcOrd="1" destOrd="0" presId="urn:microsoft.com/office/officeart/2008/layout/LinedList"/>
    <dgm:cxn modelId="{B3CF65CE-CBF7-4262-8B1C-CB05DA435E31}" type="presParOf" srcId="{436D0D83-1166-438F-870A-AAC62DED5DCB}" destId="{31763D1A-52FC-4BBF-B4A1-F53DC3F528B9}" srcOrd="0" destOrd="0" presId="urn:microsoft.com/office/officeart/2008/layout/LinedList"/>
    <dgm:cxn modelId="{46D33423-58BD-4084-B922-CBA955ED4E88}" type="presParOf" srcId="{436D0D83-1166-438F-870A-AAC62DED5DCB}" destId="{C43A58AB-5306-4A73-8354-9E48F5849878}" srcOrd="1" destOrd="0" presId="urn:microsoft.com/office/officeart/2008/layout/LinedList"/>
    <dgm:cxn modelId="{7C7764E0-2301-483A-AA7B-193394F3F2E2}" type="presParOf" srcId="{436D0D83-1166-438F-870A-AAC62DED5DCB}" destId="{E8B11B75-B36F-4D8B-AD29-4E672202403A}" srcOrd="2" destOrd="0" presId="urn:microsoft.com/office/officeart/2008/layout/LinedList"/>
    <dgm:cxn modelId="{B49FB40A-0998-411D-9A45-684EB9232E21}" type="presParOf" srcId="{5D682F1C-C841-43B9-AC37-05409068344A}" destId="{B15F0325-6D2F-4525-B437-DC9DC5D33132}" srcOrd="2" destOrd="0" presId="urn:microsoft.com/office/officeart/2008/layout/LinedList"/>
    <dgm:cxn modelId="{941D1948-A833-407E-914F-B641B9F9A590}" type="presParOf" srcId="{5D682F1C-C841-43B9-AC37-05409068344A}" destId="{F8FBE3A0-CD50-4A1A-A535-2329D0E31D48}"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58F010-1B3F-4ABE-A141-96A2DF0DA8A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A45DAAE-2AC7-4CA7-84C1-658F22DDA716}">
      <dgm:prSet custT="1"/>
      <dgm:spPr/>
      <dgm:t>
        <a:bodyPr/>
        <a:lstStyle/>
        <a:p>
          <a:r>
            <a:rPr lang="en-US" sz="1800" b="1" dirty="0"/>
            <a:t>XP Implementation SOP: Treatment Version 1.2</a:t>
          </a:r>
          <a:endParaRPr lang="en-US" sz="1800" dirty="0"/>
        </a:p>
      </dgm:t>
    </dgm:pt>
    <dgm:pt modelId="{33B6F6EA-CD84-453A-8DFD-65FEA3C6A753}" type="parTrans" cxnId="{759894D6-5714-4972-8096-0EFF9EADC946}">
      <dgm:prSet/>
      <dgm:spPr/>
      <dgm:t>
        <a:bodyPr/>
        <a:lstStyle/>
        <a:p>
          <a:endParaRPr lang="en-US"/>
        </a:p>
      </dgm:t>
    </dgm:pt>
    <dgm:pt modelId="{56315BB1-BA32-41A6-8F71-8B67DAC07D89}" type="sibTrans" cxnId="{759894D6-5714-4972-8096-0EFF9EADC946}">
      <dgm:prSet/>
      <dgm:spPr/>
      <dgm:t>
        <a:bodyPr/>
        <a:lstStyle/>
        <a:p>
          <a:endParaRPr lang="en-US"/>
        </a:p>
      </dgm:t>
    </dgm:pt>
    <dgm:pt modelId="{A5D8CF55-0FE7-46E1-8B6C-8F93A36CBD98}">
      <dgm:prSet custT="1"/>
      <dgm:spPr/>
      <dgm:t>
        <a:bodyPr/>
        <a:lstStyle/>
        <a:p>
          <a:r>
            <a:rPr lang="en-US" sz="1800" dirty="0"/>
            <a:t>This SOP specifies the implementation requirements and parameters for asserting the Treatment Exchange Purpose, including the TEFCA Required Treatment (T-TRTMNT) XP Code. Updates address which Responding Nodes must respond to T-TRTMNT queries while supporting appropriate, trusted access to patient information under TEFCA.</a:t>
          </a:r>
        </a:p>
      </dgm:t>
    </dgm:pt>
    <dgm:pt modelId="{EF902F18-FA2E-4EF5-8E82-1EFF15059EAC}" type="parTrans" cxnId="{D614235D-C134-417D-BA62-D1404F052942}">
      <dgm:prSet/>
      <dgm:spPr/>
      <dgm:t>
        <a:bodyPr/>
        <a:lstStyle/>
        <a:p>
          <a:endParaRPr lang="en-US"/>
        </a:p>
      </dgm:t>
    </dgm:pt>
    <dgm:pt modelId="{47BEBFE8-140A-44B5-A3D3-D0A2AF7E396C}" type="sibTrans" cxnId="{D614235D-C134-417D-BA62-D1404F052942}">
      <dgm:prSet/>
      <dgm:spPr/>
      <dgm:t>
        <a:bodyPr/>
        <a:lstStyle/>
        <a:p>
          <a:endParaRPr lang="en-US"/>
        </a:p>
      </dgm:t>
    </dgm:pt>
    <dgm:pt modelId="{66E08C92-A2C1-4169-A468-95AA0F80E922}">
      <dgm:prSet custT="1"/>
      <dgm:spPr/>
      <dgm:t>
        <a:bodyPr/>
        <a:lstStyle/>
        <a:p>
          <a:r>
            <a:rPr lang="en-US" sz="1800" b="1" dirty="0"/>
            <a:t>Facilitated FHIR Implementation SOP Version 2.0</a:t>
          </a:r>
          <a:endParaRPr lang="en-US" sz="1800" dirty="0"/>
        </a:p>
      </dgm:t>
    </dgm:pt>
    <dgm:pt modelId="{C334AB81-F796-4246-BF41-D9665E66524D}" type="parTrans" cxnId="{41989B9F-BEAC-4A8D-A56C-6A66C667BA81}">
      <dgm:prSet/>
      <dgm:spPr/>
      <dgm:t>
        <a:bodyPr/>
        <a:lstStyle/>
        <a:p>
          <a:endParaRPr lang="en-US"/>
        </a:p>
      </dgm:t>
    </dgm:pt>
    <dgm:pt modelId="{CF136EB3-5163-444B-8E70-7DA4F2E1B9D8}" type="sibTrans" cxnId="{41989B9F-BEAC-4A8D-A56C-6A66C667BA81}">
      <dgm:prSet/>
      <dgm:spPr/>
      <dgm:t>
        <a:bodyPr/>
        <a:lstStyle/>
        <a:p>
          <a:endParaRPr lang="en-US"/>
        </a:p>
      </dgm:t>
    </dgm:pt>
    <dgm:pt modelId="{CC223DA3-B4E6-418E-887F-C1809C21DE91}">
      <dgm:prSet custT="1"/>
      <dgm:spPr/>
      <dgm:t>
        <a:bodyPr/>
        <a:lstStyle/>
        <a:p>
          <a:r>
            <a:rPr lang="en-US" sz="1800" dirty="0"/>
            <a:t>This SOP defines requirements for Facilitated FHIR implementation activities and supports consistent adoption of a scalable, network-based approach across TEFCA while allowing flexibility during a transition period.</a:t>
          </a:r>
        </a:p>
      </dgm:t>
    </dgm:pt>
    <dgm:pt modelId="{6405974D-B172-4785-8D9F-5211CF60DDB0}" type="parTrans" cxnId="{D2F1EA66-3223-4897-B78B-8BEF68A641F8}">
      <dgm:prSet/>
      <dgm:spPr/>
      <dgm:t>
        <a:bodyPr/>
        <a:lstStyle/>
        <a:p>
          <a:endParaRPr lang="en-US"/>
        </a:p>
      </dgm:t>
    </dgm:pt>
    <dgm:pt modelId="{E3FC62EB-583D-4ED3-986F-C4F4BEF2BA70}" type="sibTrans" cxnId="{D2F1EA66-3223-4897-B78B-8BEF68A641F8}">
      <dgm:prSet/>
      <dgm:spPr/>
      <dgm:t>
        <a:bodyPr/>
        <a:lstStyle/>
        <a:p>
          <a:endParaRPr lang="en-US"/>
        </a:p>
      </dgm:t>
    </dgm:pt>
    <dgm:pt modelId="{D255A922-5DBA-46AE-9845-83539EF030A0}" type="pres">
      <dgm:prSet presAssocID="{5258F010-1B3F-4ABE-A141-96A2DF0DA8AC}" presName="vert0" presStyleCnt="0">
        <dgm:presLayoutVars>
          <dgm:dir/>
          <dgm:animOne val="branch"/>
          <dgm:animLvl val="lvl"/>
        </dgm:presLayoutVars>
      </dgm:prSet>
      <dgm:spPr/>
    </dgm:pt>
    <dgm:pt modelId="{E9FC5C58-07A7-436E-A533-7CCE16070400}" type="pres">
      <dgm:prSet presAssocID="{7A45DAAE-2AC7-4CA7-84C1-658F22DDA716}" presName="thickLine" presStyleLbl="alignNode1" presStyleIdx="0" presStyleCnt="2"/>
      <dgm:spPr/>
    </dgm:pt>
    <dgm:pt modelId="{F130A159-DB63-47C7-A107-69626B0B93B7}" type="pres">
      <dgm:prSet presAssocID="{7A45DAAE-2AC7-4CA7-84C1-658F22DDA716}" presName="horz1" presStyleCnt="0"/>
      <dgm:spPr/>
    </dgm:pt>
    <dgm:pt modelId="{814C6CFD-586D-44EA-A250-3285707676F5}" type="pres">
      <dgm:prSet presAssocID="{7A45DAAE-2AC7-4CA7-84C1-658F22DDA716}" presName="tx1" presStyleLbl="revTx" presStyleIdx="0" presStyleCnt="4"/>
      <dgm:spPr/>
    </dgm:pt>
    <dgm:pt modelId="{2D27196B-88E3-4537-B88E-331B11F23415}" type="pres">
      <dgm:prSet presAssocID="{7A45DAAE-2AC7-4CA7-84C1-658F22DDA716}" presName="vert1" presStyleCnt="0"/>
      <dgm:spPr/>
    </dgm:pt>
    <dgm:pt modelId="{AEF0B847-B4B4-442B-8080-8F7F24B148FE}" type="pres">
      <dgm:prSet presAssocID="{A5D8CF55-0FE7-46E1-8B6C-8F93A36CBD98}" presName="vertSpace2a" presStyleCnt="0"/>
      <dgm:spPr/>
    </dgm:pt>
    <dgm:pt modelId="{4AE6A5F6-80A6-4F7C-BDF2-9AFE33D30F74}" type="pres">
      <dgm:prSet presAssocID="{A5D8CF55-0FE7-46E1-8B6C-8F93A36CBD98}" presName="horz2" presStyleCnt="0"/>
      <dgm:spPr/>
    </dgm:pt>
    <dgm:pt modelId="{E7D45EB5-F410-47F8-82D2-C56CAB0303F7}" type="pres">
      <dgm:prSet presAssocID="{A5D8CF55-0FE7-46E1-8B6C-8F93A36CBD98}" presName="horzSpace2" presStyleCnt="0"/>
      <dgm:spPr/>
    </dgm:pt>
    <dgm:pt modelId="{582CA098-911A-45AB-9229-05A80B703FF5}" type="pres">
      <dgm:prSet presAssocID="{A5D8CF55-0FE7-46E1-8B6C-8F93A36CBD98}" presName="tx2" presStyleLbl="revTx" presStyleIdx="1" presStyleCnt="4"/>
      <dgm:spPr/>
    </dgm:pt>
    <dgm:pt modelId="{6EEA447B-81FE-432E-BB25-08C0986415D1}" type="pres">
      <dgm:prSet presAssocID="{A5D8CF55-0FE7-46E1-8B6C-8F93A36CBD98}" presName="vert2" presStyleCnt="0"/>
      <dgm:spPr/>
    </dgm:pt>
    <dgm:pt modelId="{830402F1-E20D-4F3F-9342-6A01EA1E5AA6}" type="pres">
      <dgm:prSet presAssocID="{A5D8CF55-0FE7-46E1-8B6C-8F93A36CBD98}" presName="thinLine2b" presStyleLbl="callout" presStyleIdx="0" presStyleCnt="2"/>
      <dgm:spPr/>
    </dgm:pt>
    <dgm:pt modelId="{BA22192C-9E43-4B34-B7FF-972859407274}" type="pres">
      <dgm:prSet presAssocID="{A5D8CF55-0FE7-46E1-8B6C-8F93A36CBD98}" presName="vertSpace2b" presStyleCnt="0"/>
      <dgm:spPr/>
    </dgm:pt>
    <dgm:pt modelId="{6767F4EE-024D-4CD7-B79C-8D867A38EB68}" type="pres">
      <dgm:prSet presAssocID="{66E08C92-A2C1-4169-A468-95AA0F80E922}" presName="thickLine" presStyleLbl="alignNode1" presStyleIdx="1" presStyleCnt="2"/>
      <dgm:spPr/>
    </dgm:pt>
    <dgm:pt modelId="{65F5FD73-E2A1-4D6E-BBF7-649C7B95C52A}" type="pres">
      <dgm:prSet presAssocID="{66E08C92-A2C1-4169-A468-95AA0F80E922}" presName="horz1" presStyleCnt="0"/>
      <dgm:spPr/>
    </dgm:pt>
    <dgm:pt modelId="{75A6C3EC-C3F5-4D27-B230-6FF8830A65EB}" type="pres">
      <dgm:prSet presAssocID="{66E08C92-A2C1-4169-A468-95AA0F80E922}" presName="tx1" presStyleLbl="revTx" presStyleIdx="2" presStyleCnt="4"/>
      <dgm:spPr/>
    </dgm:pt>
    <dgm:pt modelId="{C7BAE7C8-630B-48E5-B52A-5C1237259750}" type="pres">
      <dgm:prSet presAssocID="{66E08C92-A2C1-4169-A468-95AA0F80E922}" presName="vert1" presStyleCnt="0"/>
      <dgm:spPr/>
    </dgm:pt>
    <dgm:pt modelId="{FA7BBEBD-D532-47A2-AF79-6E7A5E326CB5}" type="pres">
      <dgm:prSet presAssocID="{CC223DA3-B4E6-418E-887F-C1809C21DE91}" presName="vertSpace2a" presStyleCnt="0"/>
      <dgm:spPr/>
    </dgm:pt>
    <dgm:pt modelId="{63710565-08EB-4798-B66C-A85990B25929}" type="pres">
      <dgm:prSet presAssocID="{CC223DA3-B4E6-418E-887F-C1809C21DE91}" presName="horz2" presStyleCnt="0"/>
      <dgm:spPr/>
    </dgm:pt>
    <dgm:pt modelId="{3032B65B-0011-48DA-908A-0594F19D6ECA}" type="pres">
      <dgm:prSet presAssocID="{CC223DA3-B4E6-418E-887F-C1809C21DE91}" presName="horzSpace2" presStyleCnt="0"/>
      <dgm:spPr/>
    </dgm:pt>
    <dgm:pt modelId="{DA707714-27BF-4CDA-8CE3-2282B20C5CBD}" type="pres">
      <dgm:prSet presAssocID="{CC223DA3-B4E6-418E-887F-C1809C21DE91}" presName="tx2" presStyleLbl="revTx" presStyleIdx="3" presStyleCnt="4"/>
      <dgm:spPr/>
    </dgm:pt>
    <dgm:pt modelId="{44D76D06-0AE0-48D5-9119-40C37EFE9025}" type="pres">
      <dgm:prSet presAssocID="{CC223DA3-B4E6-418E-887F-C1809C21DE91}" presName="vert2" presStyleCnt="0"/>
      <dgm:spPr/>
    </dgm:pt>
    <dgm:pt modelId="{59E79417-4B1C-4F58-BCEB-C83380267A81}" type="pres">
      <dgm:prSet presAssocID="{CC223DA3-B4E6-418E-887F-C1809C21DE91}" presName="thinLine2b" presStyleLbl="callout" presStyleIdx="1" presStyleCnt="2"/>
      <dgm:spPr/>
    </dgm:pt>
    <dgm:pt modelId="{3C2ADAFA-D43D-450C-AE5D-D1907B988F44}" type="pres">
      <dgm:prSet presAssocID="{CC223DA3-B4E6-418E-887F-C1809C21DE91}" presName="vertSpace2b" presStyleCnt="0"/>
      <dgm:spPr/>
    </dgm:pt>
  </dgm:ptLst>
  <dgm:cxnLst>
    <dgm:cxn modelId="{B0BF870D-23F0-4954-B84A-85EE315BCBE8}" type="presOf" srcId="{A5D8CF55-0FE7-46E1-8B6C-8F93A36CBD98}" destId="{582CA098-911A-45AB-9229-05A80B703FF5}" srcOrd="0" destOrd="0" presId="urn:microsoft.com/office/officeart/2008/layout/LinedList"/>
    <dgm:cxn modelId="{D614235D-C134-417D-BA62-D1404F052942}" srcId="{7A45DAAE-2AC7-4CA7-84C1-658F22DDA716}" destId="{A5D8CF55-0FE7-46E1-8B6C-8F93A36CBD98}" srcOrd="0" destOrd="0" parTransId="{EF902F18-FA2E-4EF5-8E82-1EFF15059EAC}" sibTransId="{47BEBFE8-140A-44B5-A3D3-D0A2AF7E396C}"/>
    <dgm:cxn modelId="{D2F1EA66-3223-4897-B78B-8BEF68A641F8}" srcId="{66E08C92-A2C1-4169-A468-95AA0F80E922}" destId="{CC223DA3-B4E6-418E-887F-C1809C21DE91}" srcOrd="0" destOrd="0" parTransId="{6405974D-B172-4785-8D9F-5211CF60DDB0}" sibTransId="{E3FC62EB-583D-4ED3-986F-C4F4BEF2BA70}"/>
    <dgm:cxn modelId="{2BCB0D4B-6A6B-47CE-AC02-D381B062B9F6}" type="presOf" srcId="{66E08C92-A2C1-4169-A468-95AA0F80E922}" destId="{75A6C3EC-C3F5-4D27-B230-6FF8830A65EB}" srcOrd="0" destOrd="0" presId="urn:microsoft.com/office/officeart/2008/layout/LinedList"/>
    <dgm:cxn modelId="{62947F74-144B-4BC4-9B9A-0F4A572F7945}" type="presOf" srcId="{5258F010-1B3F-4ABE-A141-96A2DF0DA8AC}" destId="{D255A922-5DBA-46AE-9845-83539EF030A0}" srcOrd="0" destOrd="0" presId="urn:microsoft.com/office/officeart/2008/layout/LinedList"/>
    <dgm:cxn modelId="{A8B64795-D36C-4D35-AD5D-15F48D4ED3AC}" type="presOf" srcId="{CC223DA3-B4E6-418E-887F-C1809C21DE91}" destId="{DA707714-27BF-4CDA-8CE3-2282B20C5CBD}" srcOrd="0" destOrd="0" presId="urn:microsoft.com/office/officeart/2008/layout/LinedList"/>
    <dgm:cxn modelId="{41989B9F-BEAC-4A8D-A56C-6A66C667BA81}" srcId="{5258F010-1B3F-4ABE-A141-96A2DF0DA8AC}" destId="{66E08C92-A2C1-4169-A468-95AA0F80E922}" srcOrd="1" destOrd="0" parTransId="{C334AB81-F796-4246-BF41-D9665E66524D}" sibTransId="{CF136EB3-5163-444B-8E70-7DA4F2E1B9D8}"/>
    <dgm:cxn modelId="{759894D6-5714-4972-8096-0EFF9EADC946}" srcId="{5258F010-1B3F-4ABE-A141-96A2DF0DA8AC}" destId="{7A45DAAE-2AC7-4CA7-84C1-658F22DDA716}" srcOrd="0" destOrd="0" parTransId="{33B6F6EA-CD84-453A-8DFD-65FEA3C6A753}" sibTransId="{56315BB1-BA32-41A6-8F71-8B67DAC07D89}"/>
    <dgm:cxn modelId="{3FB4BDDC-67CB-405D-AF25-9BE9F3B6AFE1}" type="presOf" srcId="{7A45DAAE-2AC7-4CA7-84C1-658F22DDA716}" destId="{814C6CFD-586D-44EA-A250-3285707676F5}" srcOrd="0" destOrd="0" presId="urn:microsoft.com/office/officeart/2008/layout/LinedList"/>
    <dgm:cxn modelId="{686F9E41-E49A-4A18-9249-BC9E2E28E213}" type="presParOf" srcId="{D255A922-5DBA-46AE-9845-83539EF030A0}" destId="{E9FC5C58-07A7-436E-A533-7CCE16070400}" srcOrd="0" destOrd="0" presId="urn:microsoft.com/office/officeart/2008/layout/LinedList"/>
    <dgm:cxn modelId="{3A8AFF13-7B01-4050-937F-7CCC3AA99938}" type="presParOf" srcId="{D255A922-5DBA-46AE-9845-83539EF030A0}" destId="{F130A159-DB63-47C7-A107-69626B0B93B7}" srcOrd="1" destOrd="0" presId="urn:microsoft.com/office/officeart/2008/layout/LinedList"/>
    <dgm:cxn modelId="{FAE5895E-1CC1-46AB-BEF3-74982D8C796A}" type="presParOf" srcId="{F130A159-DB63-47C7-A107-69626B0B93B7}" destId="{814C6CFD-586D-44EA-A250-3285707676F5}" srcOrd="0" destOrd="0" presId="urn:microsoft.com/office/officeart/2008/layout/LinedList"/>
    <dgm:cxn modelId="{601B8F60-8927-47D0-BA7D-C41C8E64F80A}" type="presParOf" srcId="{F130A159-DB63-47C7-A107-69626B0B93B7}" destId="{2D27196B-88E3-4537-B88E-331B11F23415}" srcOrd="1" destOrd="0" presId="urn:microsoft.com/office/officeart/2008/layout/LinedList"/>
    <dgm:cxn modelId="{9ABBD602-0C6C-4EE6-8A64-4BB395CD1235}" type="presParOf" srcId="{2D27196B-88E3-4537-B88E-331B11F23415}" destId="{AEF0B847-B4B4-442B-8080-8F7F24B148FE}" srcOrd="0" destOrd="0" presId="urn:microsoft.com/office/officeart/2008/layout/LinedList"/>
    <dgm:cxn modelId="{A17E01F2-76D0-41C2-9759-7D9D307BFE14}" type="presParOf" srcId="{2D27196B-88E3-4537-B88E-331B11F23415}" destId="{4AE6A5F6-80A6-4F7C-BDF2-9AFE33D30F74}" srcOrd="1" destOrd="0" presId="urn:microsoft.com/office/officeart/2008/layout/LinedList"/>
    <dgm:cxn modelId="{80D0A821-1989-45C6-8B2F-1F4D9F677DB7}" type="presParOf" srcId="{4AE6A5F6-80A6-4F7C-BDF2-9AFE33D30F74}" destId="{E7D45EB5-F410-47F8-82D2-C56CAB0303F7}" srcOrd="0" destOrd="0" presId="urn:microsoft.com/office/officeart/2008/layout/LinedList"/>
    <dgm:cxn modelId="{19DEFDBD-CB8E-4550-BDA7-BE020EEA9D48}" type="presParOf" srcId="{4AE6A5F6-80A6-4F7C-BDF2-9AFE33D30F74}" destId="{582CA098-911A-45AB-9229-05A80B703FF5}" srcOrd="1" destOrd="0" presId="urn:microsoft.com/office/officeart/2008/layout/LinedList"/>
    <dgm:cxn modelId="{C50D5658-D22C-4505-A61C-43A648273140}" type="presParOf" srcId="{4AE6A5F6-80A6-4F7C-BDF2-9AFE33D30F74}" destId="{6EEA447B-81FE-432E-BB25-08C0986415D1}" srcOrd="2" destOrd="0" presId="urn:microsoft.com/office/officeart/2008/layout/LinedList"/>
    <dgm:cxn modelId="{E43E8731-8219-4133-910D-FC54BF8DE1BB}" type="presParOf" srcId="{2D27196B-88E3-4537-B88E-331B11F23415}" destId="{830402F1-E20D-4F3F-9342-6A01EA1E5AA6}" srcOrd="2" destOrd="0" presId="urn:microsoft.com/office/officeart/2008/layout/LinedList"/>
    <dgm:cxn modelId="{5C1FD5CE-0ACA-4371-8DD7-B2D08C9509FA}" type="presParOf" srcId="{2D27196B-88E3-4537-B88E-331B11F23415}" destId="{BA22192C-9E43-4B34-B7FF-972859407274}" srcOrd="3" destOrd="0" presId="urn:microsoft.com/office/officeart/2008/layout/LinedList"/>
    <dgm:cxn modelId="{8DD4B5BB-7096-4AB8-A6E3-3A6D257A5277}" type="presParOf" srcId="{D255A922-5DBA-46AE-9845-83539EF030A0}" destId="{6767F4EE-024D-4CD7-B79C-8D867A38EB68}" srcOrd="2" destOrd="0" presId="urn:microsoft.com/office/officeart/2008/layout/LinedList"/>
    <dgm:cxn modelId="{CAD7F7B9-C62A-4B70-9273-4F39474A9DDD}" type="presParOf" srcId="{D255A922-5DBA-46AE-9845-83539EF030A0}" destId="{65F5FD73-E2A1-4D6E-BBF7-649C7B95C52A}" srcOrd="3" destOrd="0" presId="urn:microsoft.com/office/officeart/2008/layout/LinedList"/>
    <dgm:cxn modelId="{ADDF5620-EABF-4F61-B23E-BD98BB555BB4}" type="presParOf" srcId="{65F5FD73-E2A1-4D6E-BBF7-649C7B95C52A}" destId="{75A6C3EC-C3F5-4D27-B230-6FF8830A65EB}" srcOrd="0" destOrd="0" presId="urn:microsoft.com/office/officeart/2008/layout/LinedList"/>
    <dgm:cxn modelId="{991DA241-54D1-4C50-A600-31D4D03D87F5}" type="presParOf" srcId="{65F5FD73-E2A1-4D6E-BBF7-649C7B95C52A}" destId="{C7BAE7C8-630B-48E5-B52A-5C1237259750}" srcOrd="1" destOrd="0" presId="urn:microsoft.com/office/officeart/2008/layout/LinedList"/>
    <dgm:cxn modelId="{0E26945C-9382-418D-A5F1-03AFAF111154}" type="presParOf" srcId="{C7BAE7C8-630B-48E5-B52A-5C1237259750}" destId="{FA7BBEBD-D532-47A2-AF79-6E7A5E326CB5}" srcOrd="0" destOrd="0" presId="urn:microsoft.com/office/officeart/2008/layout/LinedList"/>
    <dgm:cxn modelId="{374308A9-7A93-4FC0-9FA5-4A2E21DF31EA}" type="presParOf" srcId="{C7BAE7C8-630B-48E5-B52A-5C1237259750}" destId="{63710565-08EB-4798-B66C-A85990B25929}" srcOrd="1" destOrd="0" presId="urn:microsoft.com/office/officeart/2008/layout/LinedList"/>
    <dgm:cxn modelId="{4BA6DF6E-3755-4827-A7FF-31C87EE3B6D5}" type="presParOf" srcId="{63710565-08EB-4798-B66C-A85990B25929}" destId="{3032B65B-0011-48DA-908A-0594F19D6ECA}" srcOrd="0" destOrd="0" presId="urn:microsoft.com/office/officeart/2008/layout/LinedList"/>
    <dgm:cxn modelId="{C698DF6E-05BB-4EFF-B3D8-9AE74696E3C3}" type="presParOf" srcId="{63710565-08EB-4798-B66C-A85990B25929}" destId="{DA707714-27BF-4CDA-8CE3-2282B20C5CBD}" srcOrd="1" destOrd="0" presId="urn:microsoft.com/office/officeart/2008/layout/LinedList"/>
    <dgm:cxn modelId="{C07BFEA4-E514-4B8E-A953-C352A8FF62AE}" type="presParOf" srcId="{63710565-08EB-4798-B66C-A85990B25929}" destId="{44D76D06-0AE0-48D5-9119-40C37EFE9025}" srcOrd="2" destOrd="0" presId="urn:microsoft.com/office/officeart/2008/layout/LinedList"/>
    <dgm:cxn modelId="{D6742657-F687-4A3C-B1FB-77A82B351250}" type="presParOf" srcId="{C7BAE7C8-630B-48E5-B52A-5C1237259750}" destId="{59E79417-4B1C-4F58-BCEB-C83380267A81}" srcOrd="2" destOrd="0" presId="urn:microsoft.com/office/officeart/2008/layout/LinedList"/>
    <dgm:cxn modelId="{2383E3AA-2641-4687-90D7-534B25762039}" type="presParOf" srcId="{C7BAE7C8-630B-48E5-B52A-5C1237259750}" destId="{3C2ADAFA-D43D-450C-AE5D-D1907B988F44}"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38165-D89D-4441-AE90-C2EE352E073F}">
      <dsp:nvSpPr>
        <dsp:cNvPr id="0" name=""/>
        <dsp:cNvSpPr/>
      </dsp:nvSpPr>
      <dsp:spPr>
        <a:xfrm rot="5400000">
          <a:off x="2179092" y="-520263"/>
          <a:ext cx="1296235" cy="266090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en-US" sz="2400" kern="1200"/>
            <a:t>10,378,545</a:t>
          </a:r>
        </a:p>
      </dsp:txBody>
      <dsp:txXfrm rot="-5400000">
        <a:off x="1496759" y="225347"/>
        <a:ext cx="2597626" cy="1169681"/>
      </dsp:txXfrm>
    </dsp:sp>
    <dsp:sp modelId="{E1307126-FAEF-451A-B954-8A69F28A307E}">
      <dsp:nvSpPr>
        <dsp:cNvPr id="0" name=""/>
        <dsp:cNvSpPr/>
      </dsp:nvSpPr>
      <dsp:spPr>
        <a:xfrm>
          <a:off x="0" y="40"/>
          <a:ext cx="1496758" cy="16202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a:t>TEFCA Documents Exchanged in 2024 </a:t>
          </a:r>
        </a:p>
        <a:p>
          <a:pPr marL="0" lvl="0" indent="0" algn="ctr" defTabSz="755650">
            <a:lnSpc>
              <a:spcPct val="90000"/>
            </a:lnSpc>
            <a:spcBef>
              <a:spcPct val="0"/>
            </a:spcBef>
            <a:spcAft>
              <a:spcPct val="35000"/>
            </a:spcAft>
            <a:buNone/>
          </a:pPr>
          <a:r>
            <a:rPr lang="en-US" sz="1700" kern="1200"/>
            <a:t>(Jan – Dec):</a:t>
          </a:r>
        </a:p>
      </dsp:txBody>
      <dsp:txXfrm>
        <a:off x="73066" y="73106"/>
        <a:ext cx="1350626" cy="1474162"/>
      </dsp:txXfrm>
    </dsp:sp>
    <dsp:sp modelId="{66C5E310-97F0-4B28-825C-308D709B4F33}">
      <dsp:nvSpPr>
        <dsp:cNvPr id="0" name=""/>
        <dsp:cNvSpPr/>
      </dsp:nvSpPr>
      <dsp:spPr>
        <a:xfrm rot="5400000">
          <a:off x="2179092" y="1181045"/>
          <a:ext cx="1296235" cy="266090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en-US" sz="2400" kern="1200"/>
            <a:t>464,291,021 </a:t>
          </a:r>
        </a:p>
      </dsp:txBody>
      <dsp:txXfrm rot="-5400000">
        <a:off x="1496759" y="1926656"/>
        <a:ext cx="2597626" cy="1169681"/>
      </dsp:txXfrm>
    </dsp:sp>
    <dsp:sp modelId="{BB3018A2-65F7-4583-957E-054AC073C3D3}">
      <dsp:nvSpPr>
        <dsp:cNvPr id="0" name=""/>
        <dsp:cNvSpPr/>
      </dsp:nvSpPr>
      <dsp:spPr>
        <a:xfrm>
          <a:off x="0" y="1701349"/>
          <a:ext cx="1496758" cy="16202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a:t>TEFCA Documents Exchanged in 2025 </a:t>
          </a:r>
        </a:p>
        <a:p>
          <a:pPr marL="0" lvl="0" indent="0" algn="ctr" defTabSz="755650">
            <a:lnSpc>
              <a:spcPct val="90000"/>
            </a:lnSpc>
            <a:spcBef>
              <a:spcPct val="0"/>
            </a:spcBef>
            <a:spcAft>
              <a:spcPct val="35000"/>
            </a:spcAft>
            <a:buNone/>
          </a:pPr>
          <a:r>
            <a:rPr lang="en-US" sz="1700" kern="1200"/>
            <a:t>(Jan – Dec):  </a:t>
          </a:r>
        </a:p>
      </dsp:txBody>
      <dsp:txXfrm>
        <a:off x="73066" y="1774415"/>
        <a:ext cx="1350626" cy="14741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43133-971D-45E3-BB00-1AEC24547159}">
      <dsp:nvSpPr>
        <dsp:cNvPr id="0" name=""/>
        <dsp:cNvSpPr/>
      </dsp:nvSpPr>
      <dsp:spPr>
        <a:xfrm>
          <a:off x="0" y="2433"/>
          <a:ext cx="116840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9E004B-A4CD-4685-A874-CF5AC19F5155}">
      <dsp:nvSpPr>
        <dsp:cNvPr id="0" name=""/>
        <dsp:cNvSpPr/>
      </dsp:nvSpPr>
      <dsp:spPr>
        <a:xfrm>
          <a:off x="0" y="2433"/>
          <a:ext cx="2336816" cy="1659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Individual Access Services (IAS) Provider Requirements SOP Version 2.1</a:t>
          </a:r>
          <a:endParaRPr lang="en-US" sz="1600" kern="1200" dirty="0"/>
        </a:p>
      </dsp:txBody>
      <dsp:txXfrm>
        <a:off x="0" y="2433"/>
        <a:ext cx="2336816" cy="1659345"/>
      </dsp:txXfrm>
    </dsp:sp>
    <dsp:sp modelId="{BC6A16F6-6C98-4454-9AB7-317A200208C6}">
      <dsp:nvSpPr>
        <dsp:cNvPr id="0" name=""/>
        <dsp:cNvSpPr/>
      </dsp:nvSpPr>
      <dsp:spPr>
        <a:xfrm>
          <a:off x="2512077" y="77784"/>
          <a:ext cx="9172002" cy="1507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This SOP defines the required content of an IAS Provider’s Privacy and Security Notice, as well as the procedures for notifying Individuals of IAS-related security incidents or breaches. Updates provide individuals with additional transparency into the choices they have for sharing their Individually Identifiable Information in TEFCA.</a:t>
          </a:r>
        </a:p>
      </dsp:txBody>
      <dsp:txXfrm>
        <a:off x="2512077" y="77784"/>
        <a:ext cx="9172002" cy="1507022"/>
      </dsp:txXfrm>
    </dsp:sp>
    <dsp:sp modelId="{4A6E196D-628E-4160-A0EC-B58CDCC9D309}">
      <dsp:nvSpPr>
        <dsp:cNvPr id="0" name=""/>
        <dsp:cNvSpPr/>
      </dsp:nvSpPr>
      <dsp:spPr>
        <a:xfrm>
          <a:off x="2336816" y="1584806"/>
          <a:ext cx="934726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FAAC4C-EA9D-452A-8736-841A8D245631}">
      <dsp:nvSpPr>
        <dsp:cNvPr id="0" name=""/>
        <dsp:cNvSpPr/>
      </dsp:nvSpPr>
      <dsp:spPr>
        <a:xfrm>
          <a:off x="0" y="1661778"/>
          <a:ext cx="116840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739856-A855-4080-9076-7B027CD0F31F}">
      <dsp:nvSpPr>
        <dsp:cNvPr id="0" name=""/>
        <dsp:cNvSpPr/>
      </dsp:nvSpPr>
      <dsp:spPr>
        <a:xfrm>
          <a:off x="0" y="1661778"/>
          <a:ext cx="2336816" cy="1659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Exchange Purposes (XPs) SOP Version 5.0</a:t>
          </a:r>
          <a:endParaRPr lang="en-US" sz="1600" kern="1200" dirty="0"/>
        </a:p>
      </dsp:txBody>
      <dsp:txXfrm>
        <a:off x="0" y="1661778"/>
        <a:ext cx="2336816" cy="1659345"/>
      </dsp:txXfrm>
    </dsp:sp>
    <dsp:sp modelId="{4118D5CE-780B-42F7-9D88-4D62D38DDF97}">
      <dsp:nvSpPr>
        <dsp:cNvPr id="0" name=""/>
        <dsp:cNvSpPr/>
      </dsp:nvSpPr>
      <dsp:spPr>
        <a:xfrm>
          <a:off x="2512077" y="1737129"/>
          <a:ext cx="9172002" cy="1507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This SOP defines the authorized Exchange Purposes (XPs) and provides information on the response obligations, fee permissions, and exceptions to required response for each XP Code. Updates provide additional detail on exchange for Non-Required XP Codes and are consistent with other published SOPs.</a:t>
          </a:r>
        </a:p>
      </dsp:txBody>
      <dsp:txXfrm>
        <a:off x="2512077" y="1737129"/>
        <a:ext cx="9172002" cy="1507022"/>
      </dsp:txXfrm>
    </dsp:sp>
    <dsp:sp modelId="{84C87580-1CD6-4BE1-96D0-BCCFF0264005}">
      <dsp:nvSpPr>
        <dsp:cNvPr id="0" name=""/>
        <dsp:cNvSpPr/>
      </dsp:nvSpPr>
      <dsp:spPr>
        <a:xfrm>
          <a:off x="2336816" y="3244152"/>
          <a:ext cx="934726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5999CA-AF59-4868-80BC-228FA8273C93}">
      <dsp:nvSpPr>
        <dsp:cNvPr id="0" name=""/>
        <dsp:cNvSpPr/>
      </dsp:nvSpPr>
      <dsp:spPr>
        <a:xfrm>
          <a:off x="0" y="3321123"/>
          <a:ext cx="116840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77356C-36B0-4378-A5C3-4B84095C614B}">
      <dsp:nvSpPr>
        <dsp:cNvPr id="0" name=""/>
        <dsp:cNvSpPr/>
      </dsp:nvSpPr>
      <dsp:spPr>
        <a:xfrm>
          <a:off x="0" y="3321123"/>
          <a:ext cx="2336816" cy="1659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XP Implementation SOP: Health Care Operations (HCO) Version 2.0</a:t>
          </a:r>
          <a:endParaRPr lang="en-US" sz="1600" kern="1200" dirty="0"/>
        </a:p>
      </dsp:txBody>
      <dsp:txXfrm>
        <a:off x="0" y="3321123"/>
        <a:ext cx="2336816" cy="1659345"/>
      </dsp:txXfrm>
    </dsp:sp>
    <dsp:sp modelId="{C43A58AB-5306-4A73-8354-9E48F5849878}">
      <dsp:nvSpPr>
        <dsp:cNvPr id="0" name=""/>
        <dsp:cNvSpPr/>
      </dsp:nvSpPr>
      <dsp:spPr>
        <a:xfrm>
          <a:off x="2512077" y="3396474"/>
          <a:ext cx="9172002" cy="1507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This SOP defines the implementation specifications for asserting the Health Care Operations (HCO) Exchange Purpose (XP) and sub-Exchange Purpose (XP) Codes. Updates establish additional XP Codes for Health Care Operations and enhance flexibility for Participants/</a:t>
          </a:r>
          <a:r>
            <a:rPr lang="en-US" sz="1600" kern="1200" dirty="0" err="1"/>
            <a:t>Subparticipants</a:t>
          </a:r>
          <a:r>
            <a:rPr lang="en-US" sz="1600" kern="1200" dirty="0"/>
            <a:t> to determine exchange specifications that support core Health Care Operations use cases, while protecting individual privacy under TEFCA.</a:t>
          </a:r>
        </a:p>
      </dsp:txBody>
      <dsp:txXfrm>
        <a:off x="2512077" y="3396474"/>
        <a:ext cx="9172002" cy="1507022"/>
      </dsp:txXfrm>
    </dsp:sp>
    <dsp:sp modelId="{B15F0325-6D2F-4525-B437-DC9DC5D33132}">
      <dsp:nvSpPr>
        <dsp:cNvPr id="0" name=""/>
        <dsp:cNvSpPr/>
      </dsp:nvSpPr>
      <dsp:spPr>
        <a:xfrm>
          <a:off x="2336816" y="4903497"/>
          <a:ext cx="934726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C5C58-07A7-436E-A533-7CCE16070400}">
      <dsp:nvSpPr>
        <dsp:cNvPr id="0" name=""/>
        <dsp:cNvSpPr/>
      </dsp:nvSpPr>
      <dsp:spPr>
        <a:xfrm>
          <a:off x="0" y="0"/>
          <a:ext cx="116840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4C6CFD-586D-44EA-A250-3285707676F5}">
      <dsp:nvSpPr>
        <dsp:cNvPr id="0" name=""/>
        <dsp:cNvSpPr/>
      </dsp:nvSpPr>
      <dsp:spPr>
        <a:xfrm>
          <a:off x="0" y="0"/>
          <a:ext cx="2336816" cy="2491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XP Implementation SOP: Treatment Version 1.2</a:t>
          </a:r>
          <a:endParaRPr lang="en-US" sz="1800" kern="1200" dirty="0"/>
        </a:p>
      </dsp:txBody>
      <dsp:txXfrm>
        <a:off x="0" y="0"/>
        <a:ext cx="2336816" cy="2491451"/>
      </dsp:txXfrm>
    </dsp:sp>
    <dsp:sp modelId="{582CA098-911A-45AB-9229-05A80B703FF5}">
      <dsp:nvSpPr>
        <dsp:cNvPr id="0" name=""/>
        <dsp:cNvSpPr/>
      </dsp:nvSpPr>
      <dsp:spPr>
        <a:xfrm>
          <a:off x="2512077" y="113137"/>
          <a:ext cx="9172002" cy="2262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This SOP specifies the implementation requirements and parameters for asserting the Treatment Exchange Purpose, including the TEFCA Required Treatment (T-TRTMNT) XP Code. Updates address which Responding Nodes must respond to T-TRTMNT queries while supporting appropriate, trusted access to patient information under TEFCA.</a:t>
          </a:r>
        </a:p>
      </dsp:txBody>
      <dsp:txXfrm>
        <a:off x="2512077" y="113137"/>
        <a:ext cx="9172002" cy="2262743"/>
      </dsp:txXfrm>
    </dsp:sp>
    <dsp:sp modelId="{830402F1-E20D-4F3F-9342-6A01EA1E5AA6}">
      <dsp:nvSpPr>
        <dsp:cNvPr id="0" name=""/>
        <dsp:cNvSpPr/>
      </dsp:nvSpPr>
      <dsp:spPr>
        <a:xfrm>
          <a:off x="2336816" y="2375880"/>
          <a:ext cx="934726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67F4EE-024D-4CD7-B79C-8D867A38EB68}">
      <dsp:nvSpPr>
        <dsp:cNvPr id="0" name=""/>
        <dsp:cNvSpPr/>
      </dsp:nvSpPr>
      <dsp:spPr>
        <a:xfrm>
          <a:off x="0" y="2491451"/>
          <a:ext cx="116840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A6C3EC-C3F5-4D27-B230-6FF8830A65EB}">
      <dsp:nvSpPr>
        <dsp:cNvPr id="0" name=""/>
        <dsp:cNvSpPr/>
      </dsp:nvSpPr>
      <dsp:spPr>
        <a:xfrm>
          <a:off x="0" y="2491451"/>
          <a:ext cx="2336816" cy="2491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Facilitated FHIR Implementation SOP Version 2.0</a:t>
          </a:r>
          <a:endParaRPr lang="en-US" sz="1800" kern="1200" dirty="0"/>
        </a:p>
      </dsp:txBody>
      <dsp:txXfrm>
        <a:off x="0" y="2491451"/>
        <a:ext cx="2336816" cy="2491451"/>
      </dsp:txXfrm>
    </dsp:sp>
    <dsp:sp modelId="{DA707714-27BF-4CDA-8CE3-2282B20C5CBD}">
      <dsp:nvSpPr>
        <dsp:cNvPr id="0" name=""/>
        <dsp:cNvSpPr/>
      </dsp:nvSpPr>
      <dsp:spPr>
        <a:xfrm>
          <a:off x="2512077" y="2604588"/>
          <a:ext cx="9172002" cy="2262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This SOP defines requirements for Facilitated FHIR implementation activities and supports consistent adoption of a scalable, network-based approach across TEFCA while allowing flexibility during a transition period.</a:t>
          </a:r>
        </a:p>
      </dsp:txBody>
      <dsp:txXfrm>
        <a:off x="2512077" y="2604588"/>
        <a:ext cx="9172002" cy="2262743"/>
      </dsp:txXfrm>
    </dsp:sp>
    <dsp:sp modelId="{59E79417-4B1C-4F58-BCEB-C83380267A81}">
      <dsp:nvSpPr>
        <dsp:cNvPr id="0" name=""/>
        <dsp:cNvSpPr/>
      </dsp:nvSpPr>
      <dsp:spPr>
        <a:xfrm>
          <a:off x="2336816" y="4867331"/>
          <a:ext cx="934726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63BE5F-7DD3-4970-96FE-A065BE696975}"/>
              </a:ext>
            </a:extLst>
          </p:cNvPr>
          <p:cNvSpPr>
            <a:spLocks noGrp="1"/>
          </p:cNvSpPr>
          <p:nvPr>
            <p:ph type="hdr" sz="quarter"/>
          </p:nvPr>
        </p:nvSpPr>
        <p:spPr>
          <a:xfrm>
            <a:off x="0" y="0"/>
            <a:ext cx="4029027" cy="350807"/>
          </a:xfrm>
          <a:prstGeom prst="rect">
            <a:avLst/>
          </a:prstGeom>
        </p:spPr>
        <p:txBody>
          <a:bodyPr vert="horz" lIns="83622" tIns="41811" rIns="83622" bIns="41811" rtlCol="0"/>
          <a:lstStyle>
            <a:lvl1pPr algn="l">
              <a:defRPr sz="1100"/>
            </a:lvl1pPr>
          </a:lstStyle>
          <a:p>
            <a:endParaRPr lang="en-US">
              <a:latin typeface="Arial" panose="020B0604020202020204" pitchFamily="34" charset="0"/>
            </a:endParaRPr>
          </a:p>
        </p:txBody>
      </p:sp>
      <p:sp>
        <p:nvSpPr>
          <p:cNvPr id="3" name="Date Placeholder 2">
            <a:extLst>
              <a:ext uri="{FF2B5EF4-FFF2-40B4-BE49-F238E27FC236}">
                <a16:creationId xmlns:a16="http://schemas.microsoft.com/office/drawing/2014/main" id="{F07C0324-AFB6-4CAC-8D43-76DB91286353}"/>
              </a:ext>
            </a:extLst>
          </p:cNvPr>
          <p:cNvSpPr>
            <a:spLocks noGrp="1"/>
          </p:cNvSpPr>
          <p:nvPr>
            <p:ph type="dt" sz="quarter" idx="1"/>
          </p:nvPr>
        </p:nvSpPr>
        <p:spPr>
          <a:xfrm>
            <a:off x="5265907" y="0"/>
            <a:ext cx="4029027" cy="350807"/>
          </a:xfrm>
          <a:prstGeom prst="rect">
            <a:avLst/>
          </a:prstGeom>
        </p:spPr>
        <p:txBody>
          <a:bodyPr vert="horz" lIns="83622" tIns="41811" rIns="83622" bIns="41811" rtlCol="0"/>
          <a:lstStyle>
            <a:lvl1pPr algn="r">
              <a:defRPr sz="1100"/>
            </a:lvl1pPr>
          </a:lstStyle>
          <a:p>
            <a:fld id="{7E58BDBB-6094-4F5E-A591-7458A4EDE708}" type="datetimeFigureOut">
              <a:rPr lang="en-US" smtClean="0">
                <a:latin typeface="Arial" panose="020B0604020202020204" pitchFamily="34" charset="0"/>
              </a:rPr>
              <a:t>2/10/2026</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1CB9A3E2-9F0D-462B-9225-90ABA94865C8}"/>
              </a:ext>
            </a:extLst>
          </p:cNvPr>
          <p:cNvSpPr>
            <a:spLocks noGrp="1"/>
          </p:cNvSpPr>
          <p:nvPr>
            <p:ph type="ftr" sz="quarter" idx="2"/>
          </p:nvPr>
        </p:nvSpPr>
        <p:spPr>
          <a:xfrm>
            <a:off x="0" y="6659594"/>
            <a:ext cx="4029027" cy="350806"/>
          </a:xfrm>
          <a:prstGeom prst="rect">
            <a:avLst/>
          </a:prstGeom>
        </p:spPr>
        <p:txBody>
          <a:bodyPr vert="horz" lIns="83622" tIns="41811" rIns="83622" bIns="41811" rtlCol="0" anchor="b"/>
          <a:lstStyle>
            <a:lvl1pPr algn="l">
              <a:defRPr sz="1100"/>
            </a:lvl1pPr>
          </a:lstStyle>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3C44254E-00E6-42FB-9474-8FB14FCB2C62}"/>
              </a:ext>
            </a:extLst>
          </p:cNvPr>
          <p:cNvSpPr>
            <a:spLocks noGrp="1"/>
          </p:cNvSpPr>
          <p:nvPr>
            <p:ph type="sldNum" sz="quarter" idx="3"/>
          </p:nvPr>
        </p:nvSpPr>
        <p:spPr>
          <a:xfrm>
            <a:off x="5265907" y="6659594"/>
            <a:ext cx="4029027" cy="350806"/>
          </a:xfrm>
          <a:prstGeom prst="rect">
            <a:avLst/>
          </a:prstGeom>
        </p:spPr>
        <p:txBody>
          <a:bodyPr vert="horz" lIns="83622" tIns="41811" rIns="83622" bIns="41811" rtlCol="0" anchor="b"/>
          <a:lstStyle>
            <a:lvl1pPr algn="r">
              <a:defRPr sz="1100"/>
            </a:lvl1pPr>
          </a:lstStyle>
          <a:p>
            <a:fld id="{5281776B-A468-4B9D-84CA-87EFA9790E14}"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54419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27" cy="350807"/>
          </a:xfrm>
          <a:prstGeom prst="rect">
            <a:avLst/>
          </a:prstGeom>
        </p:spPr>
        <p:txBody>
          <a:bodyPr vert="horz" lIns="83622" tIns="41811" rIns="83622" bIns="41811" rtlCol="0"/>
          <a:lstStyle>
            <a:lvl1pPr algn="l">
              <a:defRPr sz="11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5265907" y="0"/>
            <a:ext cx="4029027" cy="350807"/>
          </a:xfrm>
          <a:prstGeom prst="rect">
            <a:avLst/>
          </a:prstGeom>
        </p:spPr>
        <p:txBody>
          <a:bodyPr vert="horz" lIns="83622" tIns="41811" rIns="83622" bIns="41811" rtlCol="0"/>
          <a:lstStyle>
            <a:lvl1pPr algn="r">
              <a:defRPr sz="1100" b="0" i="0">
                <a:latin typeface="Arial" panose="020B0604020202020204" pitchFamily="34" charset="0"/>
              </a:defRPr>
            </a:lvl1pPr>
          </a:lstStyle>
          <a:p>
            <a:fld id="{9771CD59-E1A0-4E3D-B495-2F47DAA7998B}" type="datetimeFigureOut">
              <a:rPr lang="en-US" smtClean="0"/>
              <a:pPr/>
              <a:t>2/10/2026</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83622" tIns="41811" rIns="83622" bIns="41811" rtlCol="0" anchor="ctr"/>
          <a:lstStyle/>
          <a:p>
            <a:endParaRPr lang="en-US"/>
          </a:p>
        </p:txBody>
      </p:sp>
      <p:sp>
        <p:nvSpPr>
          <p:cNvPr id="5" name="Notes Placeholder 4"/>
          <p:cNvSpPr>
            <a:spLocks noGrp="1"/>
          </p:cNvSpPr>
          <p:nvPr>
            <p:ph type="body" sz="quarter" idx="3"/>
          </p:nvPr>
        </p:nvSpPr>
        <p:spPr>
          <a:xfrm>
            <a:off x="930227" y="3373469"/>
            <a:ext cx="7435946" cy="2760631"/>
          </a:xfrm>
          <a:prstGeom prst="rect">
            <a:avLst/>
          </a:prstGeom>
        </p:spPr>
        <p:txBody>
          <a:bodyPr vert="horz" lIns="83622" tIns="41811" rIns="83622" bIns="418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594"/>
            <a:ext cx="4029027" cy="350806"/>
          </a:xfrm>
          <a:prstGeom prst="rect">
            <a:avLst/>
          </a:prstGeom>
        </p:spPr>
        <p:txBody>
          <a:bodyPr vert="horz" lIns="83622" tIns="41811" rIns="83622" bIns="41811" rtlCol="0" anchor="b"/>
          <a:lstStyle>
            <a:lvl1pPr algn="l">
              <a:defRPr sz="11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5265907" y="6659594"/>
            <a:ext cx="4029027" cy="350806"/>
          </a:xfrm>
          <a:prstGeom prst="rect">
            <a:avLst/>
          </a:prstGeom>
        </p:spPr>
        <p:txBody>
          <a:bodyPr vert="horz" lIns="83622" tIns="41811" rIns="83622" bIns="41811" rtlCol="0" anchor="b"/>
          <a:lstStyle>
            <a:lvl1pPr algn="r">
              <a:defRPr sz="1100" b="0" i="0">
                <a:latin typeface="Arial" panose="020B0604020202020204" pitchFamily="34" charset="0"/>
              </a:defRPr>
            </a:lvl1pPr>
          </a:lstStyle>
          <a:p>
            <a:fld id="{03E36298-A724-42E2-81EF-24B05BDB9693}" type="slidenum">
              <a:rPr lang="en-US" smtClean="0"/>
              <a:pPr/>
              <a:t>‹#›</a:t>
            </a:fld>
            <a:endParaRPr lang="en-US"/>
          </a:p>
        </p:txBody>
      </p:sp>
    </p:spTree>
    <p:extLst>
      <p:ext uri="{BB962C8B-B14F-4D97-AF65-F5344CB8AC3E}">
        <p14:creationId xmlns:p14="http://schemas.microsoft.com/office/powerpoint/2010/main" val="3637435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E36298-A724-42E2-81EF-24B05BDB9693}" type="slidenum">
              <a:rPr lang="en-US" smtClean="0"/>
              <a:pPr/>
              <a:t>2</a:t>
            </a:fld>
            <a:endParaRPr lang="en-US"/>
          </a:p>
        </p:txBody>
      </p:sp>
    </p:spTree>
    <p:extLst>
      <p:ext uri="{BB962C8B-B14F-4D97-AF65-F5344CB8AC3E}">
        <p14:creationId xmlns:p14="http://schemas.microsoft.com/office/powerpoint/2010/main" val="1448097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E36298-A724-42E2-81EF-24B05BDB9693}" type="slidenum">
              <a:rPr lang="en-US" smtClean="0"/>
              <a:pPr/>
              <a:t>13</a:t>
            </a:fld>
            <a:endParaRPr lang="en-US"/>
          </a:p>
        </p:txBody>
      </p:sp>
    </p:spTree>
    <p:extLst>
      <p:ext uri="{BB962C8B-B14F-4D97-AF65-F5344CB8AC3E}">
        <p14:creationId xmlns:p14="http://schemas.microsoft.com/office/powerpoint/2010/main" val="4062134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E36298-A724-42E2-81EF-24B05BDB9693}" type="slidenum">
              <a:rPr lang="en-US" smtClean="0"/>
              <a:pPr/>
              <a:t>14</a:t>
            </a:fld>
            <a:endParaRPr lang="en-US"/>
          </a:p>
        </p:txBody>
      </p:sp>
    </p:spTree>
    <p:extLst>
      <p:ext uri="{BB962C8B-B14F-4D97-AF65-F5344CB8AC3E}">
        <p14:creationId xmlns:p14="http://schemas.microsoft.com/office/powerpoint/2010/main" val="2964099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E36298-A724-42E2-81EF-24B05BDB9693}" type="slidenum">
              <a:rPr lang="en-US" smtClean="0"/>
              <a:pPr/>
              <a:t>15</a:t>
            </a:fld>
            <a:endParaRPr lang="en-US"/>
          </a:p>
        </p:txBody>
      </p:sp>
    </p:spTree>
    <p:extLst>
      <p:ext uri="{BB962C8B-B14F-4D97-AF65-F5344CB8AC3E}">
        <p14:creationId xmlns:p14="http://schemas.microsoft.com/office/powerpoint/2010/main" val="1406728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b="1" dirty="0">
              <a:solidFill>
                <a:schemeClr val="tx2"/>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D9AEBB-99C8-4227-9415-F82126B5555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58924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E36298-A724-42E2-81EF-24B05BDB9693}" type="slidenum">
              <a:rPr lang="en-US" smtClean="0"/>
              <a:pPr/>
              <a:t>17</a:t>
            </a:fld>
            <a:endParaRPr lang="en-US"/>
          </a:p>
        </p:txBody>
      </p:sp>
    </p:spTree>
    <p:extLst>
      <p:ext uri="{BB962C8B-B14F-4D97-AF65-F5344CB8AC3E}">
        <p14:creationId xmlns:p14="http://schemas.microsoft.com/office/powerpoint/2010/main" val="3384075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E36298-A724-42E2-81EF-24B05BDB9693}" type="slidenum">
              <a:rPr lang="en-US" smtClean="0"/>
              <a:pPr/>
              <a:t>18</a:t>
            </a:fld>
            <a:endParaRPr lang="en-US"/>
          </a:p>
        </p:txBody>
      </p:sp>
    </p:spTree>
    <p:extLst>
      <p:ext uri="{BB962C8B-B14F-4D97-AF65-F5344CB8AC3E}">
        <p14:creationId xmlns:p14="http://schemas.microsoft.com/office/powerpoint/2010/main" val="1928399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panose="020B0604020202020204" pitchFamily="34" charset="0"/>
            </a:endParaRPr>
          </a:p>
          <a:p>
            <a:endParaRPr lang="en-US">
              <a:latin typeface="Arial"/>
              <a:cs typeface="Arial"/>
            </a:endParaRPr>
          </a:p>
        </p:txBody>
      </p:sp>
      <p:sp>
        <p:nvSpPr>
          <p:cNvPr id="4" name="Slide Number Placeholder 3"/>
          <p:cNvSpPr>
            <a:spLocks noGrp="1"/>
          </p:cNvSpPr>
          <p:nvPr>
            <p:ph type="sldNum" sz="quarter" idx="5"/>
          </p:nvPr>
        </p:nvSpPr>
        <p:spPr/>
        <p:txBody>
          <a:bodyPr/>
          <a:lstStyle/>
          <a:p>
            <a:fld id="{03E36298-A724-42E2-81EF-24B05BDB9693}" type="slidenum">
              <a:rPr lang="en-US" smtClean="0"/>
              <a:pPr/>
              <a:t>19</a:t>
            </a:fld>
            <a:endParaRPr lang="en-US"/>
          </a:p>
        </p:txBody>
      </p:sp>
    </p:spTree>
    <p:extLst>
      <p:ext uri="{BB962C8B-B14F-4D97-AF65-F5344CB8AC3E}">
        <p14:creationId xmlns:p14="http://schemas.microsoft.com/office/powerpoint/2010/main" val="1687690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48B3B-260A-0DAA-A06E-171F2B9CC2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233BAD-033C-9F5E-503F-100FF89681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327471-DD1E-EC9D-AE40-A4CE345F98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D974F5-BF91-6AF3-264C-C6A4AFBCA804}"/>
              </a:ext>
            </a:extLst>
          </p:cNvPr>
          <p:cNvSpPr>
            <a:spLocks noGrp="1"/>
          </p:cNvSpPr>
          <p:nvPr>
            <p:ph type="sldNum" sz="quarter" idx="5"/>
          </p:nvPr>
        </p:nvSpPr>
        <p:spPr/>
        <p:txBody>
          <a:bodyPr/>
          <a:lstStyle/>
          <a:p>
            <a:fld id="{03E36298-A724-42E2-81EF-24B05BDB9693}" type="slidenum">
              <a:rPr lang="en-US" smtClean="0"/>
              <a:pPr/>
              <a:t>20</a:t>
            </a:fld>
            <a:endParaRPr lang="en-US"/>
          </a:p>
        </p:txBody>
      </p:sp>
    </p:spTree>
    <p:extLst>
      <p:ext uri="{BB962C8B-B14F-4D97-AF65-F5344CB8AC3E}">
        <p14:creationId xmlns:p14="http://schemas.microsoft.com/office/powerpoint/2010/main" val="1165328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E36298-A724-42E2-81EF-24B05BDB9693}" type="slidenum">
              <a:rPr lang="en-US" smtClean="0"/>
              <a:pPr/>
              <a:t>21</a:t>
            </a:fld>
            <a:endParaRPr lang="en-US"/>
          </a:p>
        </p:txBody>
      </p:sp>
    </p:spTree>
    <p:extLst>
      <p:ext uri="{BB962C8B-B14F-4D97-AF65-F5344CB8AC3E}">
        <p14:creationId xmlns:p14="http://schemas.microsoft.com/office/powerpoint/2010/main" val="3925253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E36298-A724-42E2-81EF-24B05BDB9693}" type="slidenum">
              <a:rPr lang="en-US" smtClean="0"/>
              <a:pPr/>
              <a:t>22</a:t>
            </a:fld>
            <a:endParaRPr lang="en-US"/>
          </a:p>
        </p:txBody>
      </p:sp>
    </p:spTree>
    <p:extLst>
      <p:ext uri="{BB962C8B-B14F-4D97-AF65-F5344CB8AC3E}">
        <p14:creationId xmlns:p14="http://schemas.microsoft.com/office/powerpoint/2010/main" val="2902450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Arial" panose="020B0604020202020204" pitchFamily="34" charset="0"/>
            </a:endParaRPr>
          </a:p>
        </p:txBody>
      </p:sp>
      <p:sp>
        <p:nvSpPr>
          <p:cNvPr id="4" name="Slide Number Placeholder 3"/>
          <p:cNvSpPr>
            <a:spLocks noGrp="1"/>
          </p:cNvSpPr>
          <p:nvPr>
            <p:ph type="sldNum" sz="quarter" idx="5"/>
          </p:nvPr>
        </p:nvSpPr>
        <p:spPr/>
        <p:txBody>
          <a:bodyPr/>
          <a:lstStyle/>
          <a:p>
            <a:fld id="{03E36298-A724-42E2-81EF-24B05BDB9693}" type="slidenum">
              <a:rPr lang="en-US" smtClean="0"/>
              <a:pPr/>
              <a:t>3</a:t>
            </a:fld>
            <a:endParaRPr lang="en-US"/>
          </a:p>
        </p:txBody>
      </p:sp>
    </p:spTree>
    <p:extLst>
      <p:ext uri="{BB962C8B-B14F-4D97-AF65-F5344CB8AC3E}">
        <p14:creationId xmlns:p14="http://schemas.microsoft.com/office/powerpoint/2010/main" val="1303532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E36298-A724-42E2-81EF-24B05BDB9693}" type="slidenum">
              <a:rPr lang="en-US" smtClean="0"/>
              <a:pPr/>
              <a:t>23</a:t>
            </a:fld>
            <a:endParaRPr lang="en-US"/>
          </a:p>
        </p:txBody>
      </p:sp>
    </p:spTree>
    <p:extLst>
      <p:ext uri="{BB962C8B-B14F-4D97-AF65-F5344CB8AC3E}">
        <p14:creationId xmlns:p14="http://schemas.microsoft.com/office/powerpoint/2010/main" val="779031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1A779-8D1C-E9D7-7016-DB383A19A5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6A03D-3808-24B9-2008-5495F3B6CB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16EB86-5182-502C-5500-E42C8C741C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A8A4BA-C306-DBA7-88CC-6C80D0BB1D22}"/>
              </a:ext>
            </a:extLst>
          </p:cNvPr>
          <p:cNvSpPr>
            <a:spLocks noGrp="1"/>
          </p:cNvSpPr>
          <p:nvPr>
            <p:ph type="sldNum" sz="quarter" idx="5"/>
          </p:nvPr>
        </p:nvSpPr>
        <p:spPr/>
        <p:txBody>
          <a:bodyPr/>
          <a:lstStyle/>
          <a:p>
            <a:fld id="{03E36298-A724-42E2-81EF-24B05BDB9693}" type="slidenum">
              <a:rPr lang="en-US" smtClean="0"/>
              <a:pPr/>
              <a:t>24</a:t>
            </a:fld>
            <a:endParaRPr lang="en-US"/>
          </a:p>
        </p:txBody>
      </p:sp>
    </p:spTree>
    <p:extLst>
      <p:ext uri="{BB962C8B-B14F-4D97-AF65-F5344CB8AC3E}">
        <p14:creationId xmlns:p14="http://schemas.microsoft.com/office/powerpoint/2010/main" val="3854652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3E36298-A724-42E2-81EF-24B05BDB9693}" type="slidenum">
              <a:rPr lang="en-US" smtClean="0"/>
              <a:pPr/>
              <a:t>25</a:t>
            </a:fld>
            <a:endParaRPr lang="en-US"/>
          </a:p>
        </p:txBody>
      </p:sp>
    </p:spTree>
    <p:extLst>
      <p:ext uri="{BB962C8B-B14F-4D97-AF65-F5344CB8AC3E}">
        <p14:creationId xmlns:p14="http://schemas.microsoft.com/office/powerpoint/2010/main" val="1291364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E36298-A724-42E2-81EF-24B05BDB9693}" type="slidenum">
              <a:rPr lang="en-US" smtClean="0"/>
              <a:pPr/>
              <a:t>26</a:t>
            </a:fld>
            <a:endParaRPr lang="en-US"/>
          </a:p>
        </p:txBody>
      </p:sp>
    </p:spTree>
    <p:extLst>
      <p:ext uri="{BB962C8B-B14F-4D97-AF65-F5344CB8AC3E}">
        <p14:creationId xmlns:p14="http://schemas.microsoft.com/office/powerpoint/2010/main" val="3664612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11D39-3353-D536-1723-5E3D7153BF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9DFCC5-55B6-5DA0-5EB4-39A2064024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870BD4-5D1A-E0A3-A77B-D9B5A13026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A9C3E2-B6AB-6AE6-650A-FF74B980C592}"/>
              </a:ext>
            </a:extLst>
          </p:cNvPr>
          <p:cNvSpPr>
            <a:spLocks noGrp="1"/>
          </p:cNvSpPr>
          <p:nvPr>
            <p:ph type="sldNum" sz="quarter" idx="5"/>
          </p:nvPr>
        </p:nvSpPr>
        <p:spPr/>
        <p:txBody>
          <a:bodyPr/>
          <a:lstStyle/>
          <a:p>
            <a:fld id="{03E36298-A724-42E2-81EF-24B05BDB9693}" type="slidenum">
              <a:rPr lang="en-US" smtClean="0"/>
              <a:pPr/>
              <a:t>27</a:t>
            </a:fld>
            <a:endParaRPr lang="en-US"/>
          </a:p>
        </p:txBody>
      </p:sp>
    </p:spTree>
    <p:extLst>
      <p:ext uri="{BB962C8B-B14F-4D97-AF65-F5344CB8AC3E}">
        <p14:creationId xmlns:p14="http://schemas.microsoft.com/office/powerpoint/2010/main" val="2406213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E36298-A724-42E2-81EF-24B05BDB9693}" type="slidenum">
              <a:rPr lang="en-US" smtClean="0"/>
              <a:pPr/>
              <a:t>28</a:t>
            </a:fld>
            <a:endParaRPr lang="en-US"/>
          </a:p>
        </p:txBody>
      </p:sp>
    </p:spTree>
    <p:extLst>
      <p:ext uri="{BB962C8B-B14F-4D97-AF65-F5344CB8AC3E}">
        <p14:creationId xmlns:p14="http://schemas.microsoft.com/office/powerpoint/2010/main" val="2138430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A8A9A-F968-23E5-29F6-59AD93B22E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129635-91E5-7D0E-325A-2F07F42991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F1CC86-7C1E-1A7D-6E48-F2988AE969C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C3B8B478-D8AE-9BE6-E920-CA8E3FC71EDB}"/>
              </a:ext>
            </a:extLst>
          </p:cNvPr>
          <p:cNvSpPr>
            <a:spLocks noGrp="1"/>
          </p:cNvSpPr>
          <p:nvPr>
            <p:ph type="sldNum" sz="quarter" idx="5"/>
          </p:nvPr>
        </p:nvSpPr>
        <p:spPr/>
        <p:txBody>
          <a:bodyPr/>
          <a:lstStyle/>
          <a:p>
            <a:fld id="{3EC45397-3E3A-4337-9670-F4695A689D7A}" type="slidenum">
              <a:rPr lang="en-US" smtClean="0"/>
              <a:t>29</a:t>
            </a:fld>
            <a:endParaRPr lang="en-US"/>
          </a:p>
        </p:txBody>
      </p:sp>
    </p:spTree>
    <p:extLst>
      <p:ext uri="{BB962C8B-B14F-4D97-AF65-F5344CB8AC3E}">
        <p14:creationId xmlns:p14="http://schemas.microsoft.com/office/powerpoint/2010/main" val="3289558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E36298-A724-42E2-81EF-24B05BDB9693}" type="slidenum">
              <a:rPr lang="en-US" smtClean="0"/>
              <a:pPr/>
              <a:t>30</a:t>
            </a:fld>
            <a:endParaRPr lang="en-US"/>
          </a:p>
        </p:txBody>
      </p:sp>
    </p:spTree>
    <p:extLst>
      <p:ext uri="{BB962C8B-B14F-4D97-AF65-F5344CB8AC3E}">
        <p14:creationId xmlns:p14="http://schemas.microsoft.com/office/powerpoint/2010/main" val="29019919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82583-4C6D-46D0-BB02-0F031AD6B9F5}" type="slidenum">
              <a:rPr lang="en-US" smtClean="0"/>
              <a:t>32</a:t>
            </a:fld>
            <a:endParaRPr lang="en-US"/>
          </a:p>
        </p:txBody>
      </p:sp>
    </p:spTree>
    <p:extLst>
      <p:ext uri="{BB962C8B-B14F-4D97-AF65-F5344CB8AC3E}">
        <p14:creationId xmlns:p14="http://schemas.microsoft.com/office/powerpoint/2010/main" val="20127187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1F8B72"/>
              </a:buClr>
            </a:pPr>
            <a:endParaRPr lang="en-US" sz="1800">
              <a:cs typeface="Arial" panose="020B0604020202020204"/>
            </a:endParaRPr>
          </a:p>
        </p:txBody>
      </p:sp>
      <p:sp>
        <p:nvSpPr>
          <p:cNvPr id="4" name="Slide Number Placeholder 3"/>
          <p:cNvSpPr>
            <a:spLocks noGrp="1"/>
          </p:cNvSpPr>
          <p:nvPr>
            <p:ph type="sldNum" sz="quarter" idx="5"/>
          </p:nvPr>
        </p:nvSpPr>
        <p:spPr/>
        <p:txBody>
          <a:bodyPr/>
          <a:lstStyle/>
          <a:p>
            <a:fld id="{CA682583-4C6D-46D0-BB02-0F031AD6B9F5}" type="slidenum">
              <a:rPr lang="en-US" smtClean="0"/>
              <a:t>35</a:t>
            </a:fld>
            <a:endParaRPr lang="en-US"/>
          </a:p>
        </p:txBody>
      </p:sp>
    </p:spTree>
    <p:extLst>
      <p:ext uri="{BB962C8B-B14F-4D97-AF65-F5344CB8AC3E}">
        <p14:creationId xmlns:p14="http://schemas.microsoft.com/office/powerpoint/2010/main" val="1215698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E36298-A724-42E2-81EF-24B05BDB96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3804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C45397-3E3A-4337-9670-F4695A689D7A}" type="slidenum">
              <a:rPr lang="en-US" smtClean="0"/>
              <a:t>36</a:t>
            </a:fld>
            <a:endParaRPr lang="en-US"/>
          </a:p>
        </p:txBody>
      </p:sp>
    </p:spTree>
    <p:extLst>
      <p:ext uri="{BB962C8B-B14F-4D97-AF65-F5344CB8AC3E}">
        <p14:creationId xmlns:p14="http://schemas.microsoft.com/office/powerpoint/2010/main" val="1193939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E36298-A724-42E2-81EF-24B05BDB9693}" type="slidenum">
              <a:rPr lang="en-US" smtClean="0"/>
              <a:pPr/>
              <a:t>46</a:t>
            </a:fld>
            <a:endParaRPr lang="en-US"/>
          </a:p>
        </p:txBody>
      </p:sp>
    </p:spTree>
    <p:extLst>
      <p:ext uri="{BB962C8B-B14F-4D97-AF65-F5344CB8AC3E}">
        <p14:creationId xmlns:p14="http://schemas.microsoft.com/office/powerpoint/2010/main" val="15370699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E36298-A724-42E2-81EF-24B05BDB9693}" type="slidenum">
              <a:rPr lang="en-US" smtClean="0"/>
              <a:pPr/>
              <a:t>48</a:t>
            </a:fld>
            <a:endParaRPr lang="en-US"/>
          </a:p>
        </p:txBody>
      </p:sp>
    </p:spTree>
    <p:extLst>
      <p:ext uri="{BB962C8B-B14F-4D97-AF65-F5344CB8AC3E}">
        <p14:creationId xmlns:p14="http://schemas.microsoft.com/office/powerpoint/2010/main" val="1635525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panose="020B0604020202020204" pitchFamily="34" charset="0"/>
            </a:endParaRPr>
          </a:p>
        </p:txBody>
      </p:sp>
      <p:sp>
        <p:nvSpPr>
          <p:cNvPr id="4" name="Slide Number Placeholder 3"/>
          <p:cNvSpPr>
            <a:spLocks noGrp="1"/>
          </p:cNvSpPr>
          <p:nvPr>
            <p:ph type="sldNum" sz="quarter" idx="10"/>
          </p:nvPr>
        </p:nvSpPr>
        <p:spPr/>
        <p:txBody>
          <a:bodyPr/>
          <a:lstStyle/>
          <a:p>
            <a:fld id="{C1E29889-C390-46E3-B509-D90C2BB0A4A4}" type="slidenum">
              <a:rPr lang="en-US" smtClean="0"/>
              <a:t>50</a:t>
            </a:fld>
            <a:endParaRPr lang="en-US"/>
          </a:p>
        </p:txBody>
      </p:sp>
    </p:spTree>
    <p:extLst>
      <p:ext uri="{BB962C8B-B14F-4D97-AF65-F5344CB8AC3E}">
        <p14:creationId xmlns:p14="http://schemas.microsoft.com/office/powerpoint/2010/main" val="1755581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C45397-3E3A-4337-9670-F4695A689D7A}" type="slidenum">
              <a:rPr lang="en-US" smtClean="0"/>
              <a:t>5</a:t>
            </a:fld>
            <a:endParaRPr lang="en-US"/>
          </a:p>
        </p:txBody>
      </p:sp>
    </p:spTree>
    <p:extLst>
      <p:ext uri="{BB962C8B-B14F-4D97-AF65-F5344CB8AC3E}">
        <p14:creationId xmlns:p14="http://schemas.microsoft.com/office/powerpoint/2010/main" val="3060032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E36298-A724-42E2-81EF-24B05BDB9693}" type="slidenum">
              <a:rPr lang="en-US" smtClean="0"/>
              <a:pPr/>
              <a:t>7</a:t>
            </a:fld>
            <a:endParaRPr lang="en-US"/>
          </a:p>
        </p:txBody>
      </p:sp>
    </p:spTree>
    <p:extLst>
      <p:ext uri="{BB962C8B-B14F-4D97-AF65-F5344CB8AC3E}">
        <p14:creationId xmlns:p14="http://schemas.microsoft.com/office/powerpoint/2010/main" val="613790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A682583-4C6D-46D0-BB02-0F031AD6B9F5}" type="slidenum">
              <a:rPr lang="en-US" smtClean="0"/>
              <a:t>8</a:t>
            </a:fld>
            <a:endParaRPr lang="en-US"/>
          </a:p>
        </p:txBody>
      </p:sp>
    </p:spTree>
    <p:extLst>
      <p:ext uri="{BB962C8B-B14F-4D97-AF65-F5344CB8AC3E}">
        <p14:creationId xmlns:p14="http://schemas.microsoft.com/office/powerpoint/2010/main" val="1136694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E36298-A724-42E2-81EF-24B05BDB9693}" type="slidenum">
              <a:rPr lang="en-US" smtClean="0"/>
              <a:pPr/>
              <a:t>9</a:t>
            </a:fld>
            <a:endParaRPr lang="en-US"/>
          </a:p>
        </p:txBody>
      </p:sp>
    </p:spTree>
    <p:extLst>
      <p:ext uri="{BB962C8B-B14F-4D97-AF65-F5344CB8AC3E}">
        <p14:creationId xmlns:p14="http://schemas.microsoft.com/office/powerpoint/2010/main" val="1249973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E36298-A724-42E2-81EF-24B05BDB9693}" type="slidenum">
              <a:rPr lang="en-US" smtClean="0"/>
              <a:pPr/>
              <a:t>10</a:t>
            </a:fld>
            <a:endParaRPr lang="en-US"/>
          </a:p>
        </p:txBody>
      </p:sp>
    </p:spTree>
    <p:extLst>
      <p:ext uri="{BB962C8B-B14F-4D97-AF65-F5344CB8AC3E}">
        <p14:creationId xmlns:p14="http://schemas.microsoft.com/office/powerpoint/2010/main" val="1837228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E36298-A724-42E2-81EF-24B05BDB9693}" type="slidenum">
              <a:rPr lang="en-US" smtClean="0"/>
              <a:pPr/>
              <a:t>12</a:t>
            </a:fld>
            <a:endParaRPr lang="en-US"/>
          </a:p>
        </p:txBody>
      </p:sp>
    </p:spTree>
    <p:extLst>
      <p:ext uri="{BB962C8B-B14F-4D97-AF65-F5344CB8AC3E}">
        <p14:creationId xmlns:p14="http://schemas.microsoft.com/office/powerpoint/2010/main" val="2604171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sequoiaproject.org/" TargetMode="External"/><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4FCEEA-0B5F-B549-A66E-845BA355F756}"/>
              </a:ext>
              <a:ext uri="{C183D7F6-B498-43B3-948B-1728B52AA6E4}">
                <adec:decorative xmlns:adec="http://schemas.microsoft.com/office/drawing/2017/decorative" val="1"/>
              </a:ext>
            </a:extLst>
          </p:cNvPr>
          <p:cNvSpPr/>
          <p:nvPr userDrawn="1"/>
        </p:nvSpPr>
        <p:spPr>
          <a:xfrm>
            <a:off x="-24385" y="-72222"/>
            <a:ext cx="12353503" cy="7002443"/>
          </a:xfrm>
          <a:prstGeom prst="rect">
            <a:avLst/>
          </a:prstGeom>
          <a:solidFill>
            <a:srgbClr val="3744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82"/>
          </a:p>
        </p:txBody>
      </p:sp>
      <p:pic>
        <p:nvPicPr>
          <p:cNvPr id="14" name="Picture 13">
            <a:extLst>
              <a:ext uri="{FF2B5EF4-FFF2-40B4-BE49-F238E27FC236}">
                <a16:creationId xmlns:a16="http://schemas.microsoft.com/office/drawing/2014/main" id="{67525C3F-74E1-E34B-A251-93AA336DD3FE}"/>
              </a:ext>
              <a:ext uri="{C183D7F6-B498-43B3-948B-1728B52AA6E4}">
                <adec:decorative xmlns:adec="http://schemas.microsoft.com/office/drawing/2017/decorative" val="1"/>
              </a:ext>
            </a:extLst>
          </p:cNvPr>
          <p:cNvPicPr>
            <a:picLocks noChangeAspect="1"/>
          </p:cNvPicPr>
          <p:nvPr userDrawn="1"/>
        </p:nvPicPr>
        <p:blipFill rotWithShape="1">
          <a:blip r:embed="rId2">
            <a:alphaModFix amt="9000"/>
            <a:extLst>
              <a:ext uri="{28A0092B-C50C-407E-A947-70E740481C1C}">
                <a14:useLocalDpi xmlns:a14="http://schemas.microsoft.com/office/drawing/2010/main" val="0"/>
              </a:ext>
            </a:extLst>
          </a:blip>
          <a:srcRect b="22128"/>
          <a:stretch/>
        </p:blipFill>
        <p:spPr>
          <a:xfrm>
            <a:off x="-187916" y="2637"/>
            <a:ext cx="12216385" cy="6924949"/>
          </a:xfrm>
          <a:prstGeom prst="rect">
            <a:avLst/>
          </a:prstGeom>
        </p:spPr>
      </p:pic>
      <p:sp>
        <p:nvSpPr>
          <p:cNvPr id="12" name="Rectangle 11">
            <a:extLst>
              <a:ext uri="{FF2B5EF4-FFF2-40B4-BE49-F238E27FC236}">
                <a16:creationId xmlns:a16="http://schemas.microsoft.com/office/drawing/2014/main" id="{D5ACDFA2-EDC7-A44D-94AA-0F84FFC6101F}"/>
              </a:ext>
              <a:ext uri="{C183D7F6-B498-43B3-948B-1728B52AA6E4}">
                <adec:decorative xmlns:adec="http://schemas.microsoft.com/office/drawing/2017/decorative" val="1"/>
              </a:ext>
            </a:extLst>
          </p:cNvPr>
          <p:cNvSpPr/>
          <p:nvPr userDrawn="1"/>
        </p:nvSpPr>
        <p:spPr>
          <a:xfrm>
            <a:off x="-37593" y="6479544"/>
            <a:ext cx="12366710" cy="448042"/>
          </a:xfrm>
          <a:prstGeom prst="rect">
            <a:avLst/>
          </a:prstGeom>
          <a:solidFill>
            <a:srgbClr val="4553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82"/>
          </a:p>
        </p:txBody>
      </p:sp>
      <p:sp>
        <p:nvSpPr>
          <p:cNvPr id="2" name="Title 1"/>
          <p:cNvSpPr>
            <a:spLocks noGrp="1"/>
          </p:cNvSpPr>
          <p:nvPr>
            <p:ph type="ctrTitle" hasCustomPrompt="1"/>
          </p:nvPr>
        </p:nvSpPr>
        <p:spPr>
          <a:xfrm>
            <a:off x="677334" y="2075115"/>
            <a:ext cx="10786533" cy="880981"/>
          </a:xfrm>
        </p:spPr>
        <p:txBody>
          <a:bodyPr tIns="0" bIns="0" anchor="b">
            <a:noAutofit/>
          </a:bodyPr>
          <a:lstStyle>
            <a:lvl1pPr algn="l">
              <a:lnSpc>
                <a:spcPct val="90000"/>
              </a:lnSpc>
              <a:spcBef>
                <a:spcPts val="0"/>
              </a:spcBef>
              <a:spcAft>
                <a:spcPts val="0"/>
              </a:spcAft>
              <a:defRPr sz="3733" b="1" spc="0" baseline="0">
                <a:solidFill>
                  <a:srgbClr val="73E1C7"/>
                </a:solidFill>
              </a:defRPr>
            </a:lvl1pPr>
          </a:lstStyle>
          <a:p>
            <a:r>
              <a:rPr lang="en-US"/>
              <a:t>Click to Add Two Lines (max) of Title Text (28pt font)</a:t>
            </a:r>
          </a:p>
        </p:txBody>
      </p:sp>
      <p:sp>
        <p:nvSpPr>
          <p:cNvPr id="3" name="Subtitle 2"/>
          <p:cNvSpPr>
            <a:spLocks noGrp="1"/>
          </p:cNvSpPr>
          <p:nvPr>
            <p:ph type="subTitle" idx="1" hasCustomPrompt="1"/>
          </p:nvPr>
        </p:nvSpPr>
        <p:spPr>
          <a:xfrm>
            <a:off x="677334" y="3414728"/>
            <a:ext cx="10786533" cy="641382"/>
          </a:xfrm>
        </p:spPr>
        <p:txBody>
          <a:bodyPr tIns="0" bIns="0">
            <a:noAutofit/>
          </a:bodyPr>
          <a:lstStyle>
            <a:lvl1pPr marL="0" indent="0" algn="l">
              <a:lnSpc>
                <a:spcPct val="90000"/>
              </a:lnSpc>
              <a:spcBef>
                <a:spcPts val="0"/>
              </a:spcBef>
              <a:spcAft>
                <a:spcPts val="0"/>
              </a:spcAft>
              <a:buNone/>
              <a:defRPr sz="2400" baseline="0">
                <a:solidFill>
                  <a:schemeClr val="bg1"/>
                </a:solidFill>
              </a:defRPr>
            </a:lvl1pPr>
            <a:lvl2pPr marL="609589" indent="0" algn="ctr">
              <a:buNone/>
              <a:defRPr>
                <a:solidFill>
                  <a:schemeClr val="tx1">
                    <a:tint val="75000"/>
                  </a:schemeClr>
                </a:solidFill>
              </a:defRPr>
            </a:lvl2pPr>
            <a:lvl3pPr marL="1219179" indent="0" algn="ctr">
              <a:buNone/>
              <a:defRPr>
                <a:solidFill>
                  <a:schemeClr val="tx1">
                    <a:tint val="75000"/>
                  </a:schemeClr>
                </a:solidFill>
              </a:defRPr>
            </a:lvl3pPr>
            <a:lvl4pPr marL="1828768" indent="0" algn="ctr">
              <a:buNone/>
              <a:defRPr>
                <a:solidFill>
                  <a:schemeClr val="tx1">
                    <a:tint val="75000"/>
                  </a:schemeClr>
                </a:solidFill>
              </a:defRPr>
            </a:lvl4pPr>
            <a:lvl5pPr marL="2438357" indent="0" algn="ctr">
              <a:buNone/>
              <a:defRPr>
                <a:solidFill>
                  <a:schemeClr val="tx1">
                    <a:tint val="75000"/>
                  </a:schemeClr>
                </a:solidFill>
              </a:defRPr>
            </a:lvl5pPr>
            <a:lvl6pPr marL="3047947" indent="0" algn="ctr">
              <a:buNone/>
              <a:defRPr>
                <a:solidFill>
                  <a:schemeClr val="tx1">
                    <a:tint val="75000"/>
                  </a:schemeClr>
                </a:solidFill>
              </a:defRPr>
            </a:lvl6pPr>
            <a:lvl7pPr marL="3657536" indent="0" algn="ctr">
              <a:buNone/>
              <a:defRPr>
                <a:solidFill>
                  <a:schemeClr val="tx1">
                    <a:tint val="75000"/>
                  </a:schemeClr>
                </a:solidFill>
              </a:defRPr>
            </a:lvl7pPr>
            <a:lvl8pPr marL="4267125" indent="0" algn="ctr">
              <a:buNone/>
              <a:defRPr>
                <a:solidFill>
                  <a:schemeClr val="tx1">
                    <a:tint val="75000"/>
                  </a:schemeClr>
                </a:solidFill>
              </a:defRPr>
            </a:lvl8pPr>
            <a:lvl9pPr marL="4876715" indent="0" algn="ctr">
              <a:buNone/>
              <a:defRPr>
                <a:solidFill>
                  <a:schemeClr val="tx1">
                    <a:tint val="75000"/>
                  </a:schemeClr>
                </a:solidFill>
              </a:defRPr>
            </a:lvl9pPr>
          </a:lstStyle>
          <a:p>
            <a:r>
              <a:rPr lang="en-US"/>
              <a:t>Click to Add Two Lines (max) of Optional Subtitle Text (18pt font)</a:t>
            </a:r>
          </a:p>
        </p:txBody>
      </p:sp>
      <p:sp>
        <p:nvSpPr>
          <p:cNvPr id="4" name="Date Placeholder 3"/>
          <p:cNvSpPr>
            <a:spLocks noGrp="1"/>
          </p:cNvSpPr>
          <p:nvPr>
            <p:ph type="dt" sz="half" idx="10"/>
          </p:nvPr>
        </p:nvSpPr>
        <p:spPr>
          <a:xfrm>
            <a:off x="677334" y="6013878"/>
            <a:ext cx="3419576" cy="261051"/>
          </a:xfrm>
          <a:prstGeom prst="rect">
            <a:avLst/>
          </a:prstGeom>
        </p:spPr>
        <p:txBody>
          <a:bodyPr tIns="0" bIns="0"/>
          <a:lstStyle>
            <a:lvl1pPr algn="l">
              <a:defRPr sz="1733">
                <a:solidFill>
                  <a:srgbClr val="73E1C7"/>
                </a:solidFill>
              </a:defRPr>
            </a:lvl1pPr>
          </a:lstStyle>
          <a:p>
            <a:endParaRPr lang="en-US"/>
          </a:p>
        </p:txBody>
      </p:sp>
      <p:sp>
        <p:nvSpPr>
          <p:cNvPr id="11" name="Text Placeholder 10"/>
          <p:cNvSpPr>
            <a:spLocks noGrp="1"/>
          </p:cNvSpPr>
          <p:nvPr>
            <p:ph type="body" sz="quarter" idx="13" hasCustomPrompt="1"/>
          </p:nvPr>
        </p:nvSpPr>
        <p:spPr>
          <a:xfrm>
            <a:off x="677334" y="4099149"/>
            <a:ext cx="10786533" cy="292101"/>
          </a:xfrm>
        </p:spPr>
        <p:txBody>
          <a:bodyPr tIns="0" bIns="0">
            <a:noAutofit/>
          </a:bodyPr>
          <a:lstStyle>
            <a:lvl1pPr marL="0" indent="0" algn="l">
              <a:lnSpc>
                <a:spcPct val="90000"/>
              </a:lnSpc>
              <a:spcBef>
                <a:spcPts val="0"/>
              </a:spcBef>
              <a:spcAft>
                <a:spcPts val="0"/>
              </a:spcAft>
              <a:buNone/>
              <a:defRPr sz="2000" baseline="0">
                <a:solidFill>
                  <a:srgbClr val="FFFFFF"/>
                </a:solidFill>
              </a:defRPr>
            </a:lvl1pPr>
            <a:lvl2pPr>
              <a:defRPr sz="2133"/>
            </a:lvl2pPr>
            <a:lvl3pPr>
              <a:defRPr sz="2133"/>
            </a:lvl3pPr>
            <a:lvl4pPr>
              <a:defRPr sz="2133"/>
            </a:lvl4pPr>
            <a:lvl5pPr>
              <a:defRPr sz="2133"/>
            </a:lvl5pPr>
          </a:lstStyle>
          <a:p>
            <a:pPr lvl="0"/>
            <a:r>
              <a:rPr lang="en-US"/>
              <a:t>Presenter Name, Title | Organization (15pt font)</a:t>
            </a:r>
          </a:p>
        </p:txBody>
      </p:sp>
      <p:sp>
        <p:nvSpPr>
          <p:cNvPr id="15" name="Slide Number Placeholder 10">
            <a:extLst>
              <a:ext uri="{FF2B5EF4-FFF2-40B4-BE49-F238E27FC236}">
                <a16:creationId xmlns:a16="http://schemas.microsoft.com/office/drawing/2014/main" id="{FF2A509A-E6C6-D648-A3E9-80D27B4E6C85}"/>
              </a:ext>
            </a:extLst>
          </p:cNvPr>
          <p:cNvSpPr>
            <a:spLocks noGrp="1"/>
          </p:cNvSpPr>
          <p:nvPr>
            <p:ph type="sldNum" sz="quarter" idx="4"/>
          </p:nvPr>
        </p:nvSpPr>
        <p:spPr>
          <a:xfrm>
            <a:off x="11568741" y="6618369"/>
            <a:ext cx="519657" cy="239631"/>
          </a:xfrm>
          <a:prstGeom prst="rect">
            <a:avLst/>
          </a:prstGeom>
        </p:spPr>
        <p:txBody>
          <a:bodyPr lIns="109728" tIns="54864" rIns="109728" bIns="54864"/>
          <a:lstStyle>
            <a:lvl1pPr>
              <a:defRPr sz="1083" b="0" i="0">
                <a:solidFill>
                  <a:schemeClr val="bg1"/>
                </a:solidFill>
                <a:latin typeface="Arial" panose="020B0604020202020204" pitchFamily="34" charset="0"/>
                <a:cs typeface="Arial" panose="020B0604020202020204" pitchFamily="34" charset="0"/>
              </a:defRPr>
            </a:lvl1pPr>
          </a:lstStyle>
          <a:p>
            <a:fld id="{58DCA3CF-F0FB-9844-9606-7F294DED69AB}" type="slidenum">
              <a:rPr lang="en-US" smtClean="0"/>
              <a:pPr/>
              <a:t>‹#›</a:t>
            </a:fld>
            <a:endParaRPr lang="en-US"/>
          </a:p>
        </p:txBody>
      </p:sp>
      <p:sp>
        <p:nvSpPr>
          <p:cNvPr id="16" name="Footer Placeholder 4">
            <a:extLst>
              <a:ext uri="{FF2B5EF4-FFF2-40B4-BE49-F238E27FC236}">
                <a16:creationId xmlns:a16="http://schemas.microsoft.com/office/drawing/2014/main" id="{1EE76FC3-1503-7E46-956C-77FB2BC19090}"/>
              </a:ext>
            </a:extLst>
          </p:cNvPr>
          <p:cNvSpPr>
            <a:spLocks noGrp="1"/>
          </p:cNvSpPr>
          <p:nvPr>
            <p:ph type="ftr" sz="quarter" idx="11"/>
          </p:nvPr>
        </p:nvSpPr>
        <p:spPr>
          <a:xfrm>
            <a:off x="677333" y="6595756"/>
            <a:ext cx="8289931" cy="331830"/>
          </a:xfrm>
          <a:prstGeom prst="rect">
            <a:avLst/>
          </a:prstGeom>
        </p:spPr>
        <p:txBody>
          <a:bodyPr/>
          <a:lstStyle>
            <a:lvl1pPr>
              <a:defRPr sz="1080" u="none">
                <a:solidFill>
                  <a:schemeClr val="bg1"/>
                </a:solidFill>
                <a:latin typeface="Arial" panose="020B0604020202020204" pitchFamily="34" charset="0"/>
                <a:cs typeface="Arial" panose="020B0604020202020204" pitchFamily="34" charset="0"/>
              </a:defRPr>
            </a:lvl1pPr>
          </a:lstStyle>
          <a:p>
            <a:r>
              <a:rPr lang="en-US"/>
              <a:t>Copyright © 2022 </a:t>
            </a:r>
            <a:r>
              <a:rPr lang="en-US">
                <a:hlinkClick r:id="rId3">
                  <a:extLst>
                    <a:ext uri="{A12FA001-AC4F-418D-AE19-62706E023703}">
                      <ahyp:hlinkClr xmlns:ahyp="http://schemas.microsoft.com/office/drawing/2018/hyperlinkcolor" val="tx"/>
                    </a:ext>
                  </a:extLst>
                </a:hlinkClick>
              </a:rPr>
              <a:t>The Sequoia Project</a:t>
            </a:r>
            <a:r>
              <a:rPr lang="en-US"/>
              <a:t>. All rights reserved. </a:t>
            </a:r>
          </a:p>
        </p:txBody>
      </p:sp>
      <p:pic>
        <p:nvPicPr>
          <p:cNvPr id="7" name="Picture 6" descr="TEFCA Recognized Coordinating Entity">
            <a:extLst>
              <a:ext uri="{FF2B5EF4-FFF2-40B4-BE49-F238E27FC236}">
                <a16:creationId xmlns:a16="http://schemas.microsoft.com/office/drawing/2014/main" id="{436F2E20-A596-A624-8700-ABAD805FC1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10423" y="341668"/>
            <a:ext cx="2718146" cy="963196"/>
          </a:xfrm>
          <a:prstGeom prst="rect">
            <a:avLst/>
          </a:prstGeom>
        </p:spPr>
      </p:pic>
    </p:spTree>
    <p:extLst>
      <p:ext uri="{BB962C8B-B14F-4D97-AF65-F5344CB8AC3E}">
        <p14:creationId xmlns:p14="http://schemas.microsoft.com/office/powerpoint/2010/main" val="17437259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overnance Layou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A52B9A9-F838-8248-ADC0-3991A4FCEF10}"/>
              </a:ext>
            </a:extLst>
          </p:cNvPr>
          <p:cNvSpPr>
            <a:spLocks noGrp="1"/>
          </p:cNvSpPr>
          <p:nvPr>
            <p:ph type="sldNum" sz="quarter" idx="4"/>
          </p:nvPr>
        </p:nvSpPr>
        <p:spPr>
          <a:xfrm>
            <a:off x="11568741" y="6618369"/>
            <a:ext cx="519657" cy="239631"/>
          </a:xfrm>
          <a:prstGeom prst="rect">
            <a:avLst/>
          </a:prstGeom>
        </p:spPr>
        <p:txBody>
          <a:bodyPr lIns="109728" tIns="54864" rIns="109728" bIns="54864"/>
          <a:lstStyle>
            <a:lvl1pPr>
              <a:defRPr sz="1083" b="0" i="0">
                <a:solidFill>
                  <a:schemeClr val="bg1"/>
                </a:solidFill>
                <a:latin typeface="Arial" panose="020B0604020202020204" pitchFamily="34" charset="0"/>
                <a:cs typeface="Arial" panose="020B0604020202020204" pitchFamily="34" charset="0"/>
              </a:defRPr>
            </a:lvl1pPr>
          </a:lstStyle>
          <a:p>
            <a:fld id="{58DCA3CF-F0FB-9844-9606-7F294DED69AB}" type="slidenum">
              <a:rPr lang="en-US" smtClean="0"/>
              <a:pPr/>
              <a:t>‹#›</a:t>
            </a:fld>
            <a:endParaRPr lang="en-US"/>
          </a:p>
        </p:txBody>
      </p:sp>
      <p:sp>
        <p:nvSpPr>
          <p:cNvPr id="13" name="Pentagon 12">
            <a:extLst>
              <a:ext uri="{FF2B5EF4-FFF2-40B4-BE49-F238E27FC236}">
                <a16:creationId xmlns:a16="http://schemas.microsoft.com/office/drawing/2014/main" id="{86D472CD-202C-1041-A474-4C1218C9DAAB}"/>
              </a:ext>
              <a:ext uri="{C183D7F6-B498-43B3-948B-1728B52AA6E4}">
                <adec:decorative xmlns:adec="http://schemas.microsoft.com/office/drawing/2017/decorative" val="1"/>
              </a:ext>
            </a:extLst>
          </p:cNvPr>
          <p:cNvSpPr/>
          <p:nvPr userDrawn="1"/>
        </p:nvSpPr>
        <p:spPr>
          <a:xfrm>
            <a:off x="0" y="0"/>
            <a:ext cx="9999462" cy="865348"/>
          </a:xfrm>
          <a:prstGeom prst="homePlate">
            <a:avLst>
              <a:gd name="adj" fmla="val 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p>
        </p:txBody>
      </p:sp>
      <p:sp>
        <p:nvSpPr>
          <p:cNvPr id="14" name="Pentagon 13">
            <a:extLst>
              <a:ext uri="{FF2B5EF4-FFF2-40B4-BE49-F238E27FC236}">
                <a16:creationId xmlns:a16="http://schemas.microsoft.com/office/drawing/2014/main" id="{8D2F6957-B7F6-5C49-AD0F-F5143FBD7F2C}"/>
              </a:ext>
              <a:ext uri="{C183D7F6-B498-43B3-948B-1728B52AA6E4}">
                <adec:decorative xmlns:adec="http://schemas.microsoft.com/office/drawing/2017/decorative" val="1"/>
              </a:ext>
            </a:extLst>
          </p:cNvPr>
          <p:cNvSpPr/>
          <p:nvPr userDrawn="1"/>
        </p:nvSpPr>
        <p:spPr>
          <a:xfrm>
            <a:off x="10000343" y="0"/>
            <a:ext cx="2191657" cy="865348"/>
          </a:xfrm>
          <a:prstGeom prst="homePlate">
            <a:avLst>
              <a:gd name="adj" fmla="val 0"/>
            </a:avLst>
          </a:prstGeom>
          <a:solidFill>
            <a:srgbClr val="3744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p>
        </p:txBody>
      </p:sp>
      <p:sp>
        <p:nvSpPr>
          <p:cNvPr id="16" name="Content Placeholder 2">
            <a:extLst>
              <a:ext uri="{FF2B5EF4-FFF2-40B4-BE49-F238E27FC236}">
                <a16:creationId xmlns:a16="http://schemas.microsoft.com/office/drawing/2014/main" id="{AC673512-2152-4643-BC5C-1C1C42F9C8D5}"/>
              </a:ext>
            </a:extLst>
          </p:cNvPr>
          <p:cNvSpPr>
            <a:spLocks noGrp="1"/>
          </p:cNvSpPr>
          <p:nvPr>
            <p:ph sz="half" idx="1"/>
          </p:nvPr>
        </p:nvSpPr>
        <p:spPr>
          <a:xfrm>
            <a:off x="260993" y="1253613"/>
            <a:ext cx="11296007" cy="4923351"/>
          </a:xfrm>
        </p:spPr>
        <p:txBody>
          <a:bodyPr>
            <a:noAutofit/>
          </a:bodyPr>
          <a:lstStyle>
            <a:lvl1pPr marL="346075" indent="-346075">
              <a:lnSpc>
                <a:spcPct val="100000"/>
              </a:lnSpc>
              <a:spcBef>
                <a:spcPts val="0"/>
              </a:spcBef>
              <a:spcAft>
                <a:spcPts val="0"/>
              </a:spcAft>
              <a:buClr>
                <a:schemeClr val="bg2">
                  <a:lumMod val="50000"/>
                </a:schemeClr>
              </a:buClr>
              <a:tabLst/>
              <a:defRPr sz="2400">
                <a:solidFill>
                  <a:schemeClr val="tx1"/>
                </a:solidFill>
              </a:defRPr>
            </a:lvl1pPr>
            <a:lvl2pPr>
              <a:lnSpc>
                <a:spcPct val="100000"/>
              </a:lnSpc>
              <a:spcBef>
                <a:spcPts val="0"/>
              </a:spcBef>
              <a:spcAft>
                <a:spcPts val="0"/>
              </a:spcAft>
              <a:buClr>
                <a:srgbClr val="00AB9E"/>
              </a:buClr>
              <a:defRPr sz="2400">
                <a:solidFill>
                  <a:schemeClr val="tx1"/>
                </a:solidFill>
              </a:defRPr>
            </a:lvl2pPr>
            <a:lvl3pPr>
              <a:lnSpc>
                <a:spcPct val="100000"/>
              </a:lnSpc>
              <a:spcBef>
                <a:spcPts val="0"/>
              </a:spcBef>
              <a:spcAft>
                <a:spcPts val="0"/>
              </a:spcAft>
              <a:defRPr sz="2400">
                <a:solidFill>
                  <a:schemeClr val="tx1"/>
                </a:solidFill>
              </a:defRPr>
            </a:lvl3pPr>
            <a:lvl4pPr>
              <a:lnSpc>
                <a:spcPct val="100000"/>
              </a:lnSpc>
              <a:spcBef>
                <a:spcPts val="0"/>
              </a:spcBef>
              <a:spcAft>
                <a:spcPts val="0"/>
              </a:spcAft>
              <a:defRPr sz="2400">
                <a:solidFill>
                  <a:schemeClr val="tx1"/>
                </a:solidFill>
              </a:defRPr>
            </a:lvl4pPr>
            <a:lvl5pPr>
              <a:lnSpc>
                <a:spcPct val="100000"/>
              </a:lnSpc>
              <a:spcBef>
                <a:spcPts val="0"/>
              </a:spcBef>
              <a:spcAft>
                <a:spcPts val="0"/>
              </a:spcAft>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0FF193D3-6783-AE83-5504-1B7E98654669}"/>
              </a:ext>
            </a:extLst>
          </p:cNvPr>
          <p:cNvSpPr/>
          <p:nvPr userDrawn="1"/>
        </p:nvSpPr>
        <p:spPr>
          <a:xfrm>
            <a:off x="1" y="864498"/>
            <a:ext cx="12192000" cy="45719"/>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D822F26C-0693-0DFE-F3CA-B37CA2D1F3E4}"/>
              </a:ext>
            </a:extLst>
          </p:cNvPr>
          <p:cNvSpPr>
            <a:spLocks noGrp="1"/>
          </p:cNvSpPr>
          <p:nvPr>
            <p:ph type="title"/>
          </p:nvPr>
        </p:nvSpPr>
        <p:spPr>
          <a:xfrm>
            <a:off x="932272" y="128400"/>
            <a:ext cx="9049768" cy="736947"/>
          </a:xfrm>
          <a:prstGeom prst="rect">
            <a:avLst/>
          </a:prstGeom>
        </p:spPr>
        <p:txBody>
          <a:bodyPr vert="horz" lIns="109728" tIns="54864" rIns="109728" bIns="54864" rtlCol="0" anchor="ctr">
            <a:normAutofit/>
          </a:bodyPr>
          <a:lstStyle>
            <a:lvl1pPr>
              <a:defRPr sz="3000" b="0" i="0">
                <a:solidFill>
                  <a:srgbClr val="3E474C"/>
                </a:solidFill>
                <a:latin typeface="+mj-lt"/>
              </a:defRPr>
            </a:lvl1pPr>
          </a:lstStyle>
          <a:p>
            <a:r>
              <a:rPr lang="en-US"/>
              <a:t>Click to edit Master title style</a:t>
            </a:r>
          </a:p>
        </p:txBody>
      </p:sp>
      <p:pic>
        <p:nvPicPr>
          <p:cNvPr id="75" name="Graphic 74">
            <a:extLst>
              <a:ext uri="{FF2B5EF4-FFF2-40B4-BE49-F238E27FC236}">
                <a16:creationId xmlns:a16="http://schemas.microsoft.com/office/drawing/2014/main" id="{95AD1D00-0B17-DC3C-D45E-D03378A5D1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1065" y="35604"/>
            <a:ext cx="895467" cy="895466"/>
          </a:xfrm>
          <a:prstGeom prst="rect">
            <a:avLst/>
          </a:prstGeom>
        </p:spPr>
      </p:pic>
      <p:pic>
        <p:nvPicPr>
          <p:cNvPr id="2" name="Picture 1" descr="TEFCA Recognized Coordinating Entity">
            <a:extLst>
              <a:ext uri="{FF2B5EF4-FFF2-40B4-BE49-F238E27FC236}">
                <a16:creationId xmlns:a16="http://schemas.microsoft.com/office/drawing/2014/main" id="{16DE8C8E-E032-626C-7BF6-5030E019EC9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49157" y="64200"/>
            <a:ext cx="2079673" cy="736948"/>
          </a:xfrm>
          <a:prstGeom prst="rect">
            <a:avLst/>
          </a:prstGeom>
        </p:spPr>
      </p:pic>
    </p:spTree>
    <p:extLst>
      <p:ext uri="{BB962C8B-B14F-4D97-AF65-F5344CB8AC3E}">
        <p14:creationId xmlns:p14="http://schemas.microsoft.com/office/powerpoint/2010/main" val="25596396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A52B9A9-F838-8248-ADC0-3991A4FCEF10}"/>
              </a:ext>
            </a:extLst>
          </p:cNvPr>
          <p:cNvSpPr>
            <a:spLocks noGrp="1"/>
          </p:cNvSpPr>
          <p:nvPr>
            <p:ph type="sldNum" sz="quarter" idx="4"/>
          </p:nvPr>
        </p:nvSpPr>
        <p:spPr>
          <a:xfrm>
            <a:off x="11568741" y="6618369"/>
            <a:ext cx="519657" cy="239631"/>
          </a:xfrm>
          <a:prstGeom prst="rect">
            <a:avLst/>
          </a:prstGeom>
        </p:spPr>
        <p:txBody>
          <a:bodyPr lIns="109728" tIns="54864" rIns="109728" bIns="54864"/>
          <a:lstStyle>
            <a:lvl1pPr>
              <a:defRPr sz="1083" b="0" i="0">
                <a:solidFill>
                  <a:schemeClr val="bg1"/>
                </a:solidFill>
                <a:latin typeface="Arial" panose="020B0604020202020204" pitchFamily="34" charset="0"/>
                <a:cs typeface="Arial" panose="020B0604020202020204" pitchFamily="34" charset="0"/>
              </a:defRPr>
            </a:lvl1pPr>
          </a:lstStyle>
          <a:p>
            <a:fld id="{58DCA3CF-F0FB-9844-9606-7F294DED69AB}" type="slidenum">
              <a:rPr lang="en-US" smtClean="0"/>
              <a:pPr/>
              <a:t>‹#›</a:t>
            </a:fld>
            <a:endParaRPr lang="en-US"/>
          </a:p>
        </p:txBody>
      </p:sp>
      <p:sp>
        <p:nvSpPr>
          <p:cNvPr id="13" name="Pentagon 12">
            <a:extLst>
              <a:ext uri="{FF2B5EF4-FFF2-40B4-BE49-F238E27FC236}">
                <a16:creationId xmlns:a16="http://schemas.microsoft.com/office/drawing/2014/main" id="{86D472CD-202C-1041-A474-4C1218C9DAAB}"/>
              </a:ext>
              <a:ext uri="{C183D7F6-B498-43B3-948B-1728B52AA6E4}">
                <adec:decorative xmlns:adec="http://schemas.microsoft.com/office/drawing/2017/decorative" val="1"/>
              </a:ext>
            </a:extLst>
          </p:cNvPr>
          <p:cNvSpPr/>
          <p:nvPr userDrawn="1"/>
        </p:nvSpPr>
        <p:spPr>
          <a:xfrm>
            <a:off x="0" y="0"/>
            <a:ext cx="9999462" cy="865348"/>
          </a:xfrm>
          <a:prstGeom prst="homePlate">
            <a:avLst>
              <a:gd name="adj" fmla="val 0"/>
            </a:avLst>
          </a:prstGeom>
          <a:solidFill>
            <a:srgbClr val="4553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p>
        </p:txBody>
      </p:sp>
      <p:sp>
        <p:nvSpPr>
          <p:cNvPr id="14" name="Pentagon 13">
            <a:extLst>
              <a:ext uri="{FF2B5EF4-FFF2-40B4-BE49-F238E27FC236}">
                <a16:creationId xmlns:a16="http://schemas.microsoft.com/office/drawing/2014/main" id="{8D2F6957-B7F6-5C49-AD0F-F5143FBD7F2C}"/>
              </a:ext>
              <a:ext uri="{C183D7F6-B498-43B3-948B-1728B52AA6E4}">
                <adec:decorative xmlns:adec="http://schemas.microsoft.com/office/drawing/2017/decorative" val="1"/>
              </a:ext>
            </a:extLst>
          </p:cNvPr>
          <p:cNvSpPr/>
          <p:nvPr userDrawn="1"/>
        </p:nvSpPr>
        <p:spPr>
          <a:xfrm>
            <a:off x="10000343" y="0"/>
            <a:ext cx="2191657" cy="865348"/>
          </a:xfrm>
          <a:prstGeom prst="homePlate">
            <a:avLst>
              <a:gd name="adj" fmla="val 0"/>
            </a:avLst>
          </a:prstGeom>
          <a:solidFill>
            <a:srgbClr val="3744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p>
        </p:txBody>
      </p:sp>
      <p:sp>
        <p:nvSpPr>
          <p:cNvPr id="10" name="Title Placeholder 1"/>
          <p:cNvSpPr>
            <a:spLocks noGrp="1"/>
          </p:cNvSpPr>
          <p:nvPr>
            <p:ph type="title"/>
          </p:nvPr>
        </p:nvSpPr>
        <p:spPr>
          <a:xfrm>
            <a:off x="260993" y="128400"/>
            <a:ext cx="9721047" cy="736948"/>
          </a:xfrm>
          <a:prstGeom prst="rect">
            <a:avLst/>
          </a:prstGeom>
        </p:spPr>
        <p:txBody>
          <a:bodyPr vert="horz" lIns="109728" tIns="54864" rIns="109728" bIns="54864" rtlCol="0" anchor="ctr">
            <a:normAutofit/>
          </a:bodyPr>
          <a:lstStyle>
            <a:lvl1pPr>
              <a:defRPr sz="3000" b="0" i="0">
                <a:solidFill>
                  <a:srgbClr val="FFFFFE"/>
                </a:solidFill>
                <a:latin typeface="+mj-lt"/>
              </a:defRPr>
            </a:lvl1pPr>
          </a:lstStyle>
          <a:p>
            <a:r>
              <a:rPr lang="en-US"/>
              <a:t>Click to edit Master title style</a:t>
            </a:r>
          </a:p>
        </p:txBody>
      </p:sp>
      <p:sp>
        <p:nvSpPr>
          <p:cNvPr id="16" name="Content Placeholder 2">
            <a:extLst>
              <a:ext uri="{FF2B5EF4-FFF2-40B4-BE49-F238E27FC236}">
                <a16:creationId xmlns:a16="http://schemas.microsoft.com/office/drawing/2014/main" id="{AC673512-2152-4643-BC5C-1C1C42F9C8D5}"/>
              </a:ext>
            </a:extLst>
          </p:cNvPr>
          <p:cNvSpPr>
            <a:spLocks noGrp="1"/>
          </p:cNvSpPr>
          <p:nvPr>
            <p:ph sz="half" idx="1"/>
          </p:nvPr>
        </p:nvSpPr>
        <p:spPr>
          <a:xfrm>
            <a:off x="260993" y="1500028"/>
            <a:ext cx="2743200" cy="4676936"/>
          </a:xfrm>
        </p:spPr>
        <p:txBody>
          <a:bodyPr>
            <a:noAutofit/>
          </a:bodyPr>
          <a:lstStyle>
            <a:lvl1pPr marL="346075" indent="-346075">
              <a:lnSpc>
                <a:spcPct val="100000"/>
              </a:lnSpc>
              <a:spcBef>
                <a:spcPts val="0"/>
              </a:spcBef>
              <a:spcAft>
                <a:spcPts val="0"/>
              </a:spcAft>
              <a:buClr>
                <a:schemeClr val="bg2">
                  <a:lumMod val="50000"/>
                </a:schemeClr>
              </a:buClr>
              <a:tabLst/>
              <a:defRPr sz="2400">
                <a:solidFill>
                  <a:schemeClr val="tx1"/>
                </a:solidFill>
              </a:defRPr>
            </a:lvl1pPr>
            <a:lvl2pPr>
              <a:lnSpc>
                <a:spcPct val="100000"/>
              </a:lnSpc>
              <a:spcBef>
                <a:spcPts val="0"/>
              </a:spcBef>
              <a:spcAft>
                <a:spcPts val="0"/>
              </a:spcAft>
              <a:buClr>
                <a:srgbClr val="00AB9E"/>
              </a:buClr>
              <a:defRPr sz="2400">
                <a:solidFill>
                  <a:schemeClr val="tx1"/>
                </a:solidFill>
              </a:defRPr>
            </a:lvl2pPr>
            <a:lvl3pPr>
              <a:lnSpc>
                <a:spcPct val="100000"/>
              </a:lnSpc>
              <a:spcBef>
                <a:spcPts val="0"/>
              </a:spcBef>
              <a:spcAft>
                <a:spcPts val="0"/>
              </a:spcAft>
              <a:defRPr sz="2400">
                <a:solidFill>
                  <a:schemeClr val="tx1"/>
                </a:solidFill>
              </a:defRPr>
            </a:lvl3pPr>
            <a:lvl4pPr>
              <a:lnSpc>
                <a:spcPct val="100000"/>
              </a:lnSpc>
              <a:spcBef>
                <a:spcPts val="0"/>
              </a:spcBef>
              <a:spcAft>
                <a:spcPts val="0"/>
              </a:spcAft>
              <a:defRPr sz="2400">
                <a:solidFill>
                  <a:schemeClr val="tx1"/>
                </a:solidFill>
              </a:defRPr>
            </a:lvl4pPr>
            <a:lvl5pPr>
              <a:lnSpc>
                <a:spcPct val="100000"/>
              </a:lnSpc>
              <a:spcBef>
                <a:spcPts val="0"/>
              </a:spcBef>
              <a:spcAft>
                <a:spcPts val="0"/>
              </a:spcAft>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2">
            <a:extLst>
              <a:ext uri="{FF2B5EF4-FFF2-40B4-BE49-F238E27FC236}">
                <a16:creationId xmlns:a16="http://schemas.microsoft.com/office/drawing/2014/main" id="{895A82DF-191B-F1AB-1B7A-C3331F16A7DD}"/>
              </a:ext>
            </a:extLst>
          </p:cNvPr>
          <p:cNvSpPr>
            <a:spLocks noGrp="1"/>
          </p:cNvSpPr>
          <p:nvPr>
            <p:ph sz="half" idx="10"/>
          </p:nvPr>
        </p:nvSpPr>
        <p:spPr>
          <a:xfrm>
            <a:off x="3101506" y="1500027"/>
            <a:ext cx="2743200" cy="4676936"/>
          </a:xfrm>
        </p:spPr>
        <p:txBody>
          <a:bodyPr>
            <a:noAutofit/>
          </a:bodyPr>
          <a:lstStyle>
            <a:lvl1pPr marL="346075" indent="-346075">
              <a:lnSpc>
                <a:spcPct val="100000"/>
              </a:lnSpc>
              <a:spcBef>
                <a:spcPts val="0"/>
              </a:spcBef>
              <a:spcAft>
                <a:spcPts val="0"/>
              </a:spcAft>
              <a:buClr>
                <a:schemeClr val="bg2">
                  <a:lumMod val="50000"/>
                </a:schemeClr>
              </a:buClr>
              <a:tabLst/>
              <a:defRPr sz="2400">
                <a:solidFill>
                  <a:schemeClr val="tx1"/>
                </a:solidFill>
              </a:defRPr>
            </a:lvl1pPr>
            <a:lvl2pPr>
              <a:lnSpc>
                <a:spcPct val="100000"/>
              </a:lnSpc>
              <a:spcBef>
                <a:spcPts val="0"/>
              </a:spcBef>
              <a:spcAft>
                <a:spcPts val="0"/>
              </a:spcAft>
              <a:buClr>
                <a:srgbClr val="00AB9E"/>
              </a:buClr>
              <a:defRPr sz="2400">
                <a:solidFill>
                  <a:schemeClr val="tx1"/>
                </a:solidFill>
              </a:defRPr>
            </a:lvl2pPr>
            <a:lvl3pPr>
              <a:lnSpc>
                <a:spcPct val="100000"/>
              </a:lnSpc>
              <a:spcBef>
                <a:spcPts val="0"/>
              </a:spcBef>
              <a:spcAft>
                <a:spcPts val="0"/>
              </a:spcAft>
              <a:defRPr sz="2400">
                <a:solidFill>
                  <a:schemeClr val="tx1"/>
                </a:solidFill>
              </a:defRPr>
            </a:lvl3pPr>
            <a:lvl4pPr>
              <a:lnSpc>
                <a:spcPct val="100000"/>
              </a:lnSpc>
              <a:spcBef>
                <a:spcPts val="0"/>
              </a:spcBef>
              <a:spcAft>
                <a:spcPts val="0"/>
              </a:spcAft>
              <a:defRPr sz="2400">
                <a:solidFill>
                  <a:schemeClr val="tx1"/>
                </a:solidFill>
              </a:defRPr>
            </a:lvl4pPr>
            <a:lvl5pPr>
              <a:lnSpc>
                <a:spcPct val="100000"/>
              </a:lnSpc>
              <a:spcBef>
                <a:spcPts val="0"/>
              </a:spcBef>
              <a:spcAft>
                <a:spcPts val="0"/>
              </a:spcAft>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10BA807A-2573-8EA1-686B-086824B9502E}"/>
              </a:ext>
            </a:extLst>
          </p:cNvPr>
          <p:cNvSpPr>
            <a:spLocks noGrp="1"/>
          </p:cNvSpPr>
          <p:nvPr>
            <p:ph sz="half" idx="11"/>
          </p:nvPr>
        </p:nvSpPr>
        <p:spPr>
          <a:xfrm>
            <a:off x="5942019" y="1500028"/>
            <a:ext cx="2743200" cy="4676936"/>
          </a:xfrm>
        </p:spPr>
        <p:txBody>
          <a:bodyPr>
            <a:noAutofit/>
          </a:bodyPr>
          <a:lstStyle>
            <a:lvl1pPr marL="346075" indent="-346075">
              <a:lnSpc>
                <a:spcPct val="100000"/>
              </a:lnSpc>
              <a:spcBef>
                <a:spcPts val="0"/>
              </a:spcBef>
              <a:spcAft>
                <a:spcPts val="0"/>
              </a:spcAft>
              <a:buClr>
                <a:schemeClr val="bg2">
                  <a:lumMod val="50000"/>
                </a:schemeClr>
              </a:buClr>
              <a:tabLst/>
              <a:defRPr sz="2400">
                <a:solidFill>
                  <a:schemeClr val="tx1"/>
                </a:solidFill>
              </a:defRPr>
            </a:lvl1pPr>
            <a:lvl2pPr>
              <a:lnSpc>
                <a:spcPct val="100000"/>
              </a:lnSpc>
              <a:spcBef>
                <a:spcPts val="0"/>
              </a:spcBef>
              <a:spcAft>
                <a:spcPts val="0"/>
              </a:spcAft>
              <a:buClr>
                <a:srgbClr val="00AB9E"/>
              </a:buClr>
              <a:defRPr sz="2400">
                <a:solidFill>
                  <a:schemeClr val="tx1"/>
                </a:solidFill>
              </a:defRPr>
            </a:lvl2pPr>
            <a:lvl3pPr>
              <a:lnSpc>
                <a:spcPct val="100000"/>
              </a:lnSpc>
              <a:spcBef>
                <a:spcPts val="0"/>
              </a:spcBef>
              <a:spcAft>
                <a:spcPts val="0"/>
              </a:spcAft>
              <a:defRPr sz="2400">
                <a:solidFill>
                  <a:schemeClr val="tx1"/>
                </a:solidFill>
              </a:defRPr>
            </a:lvl3pPr>
            <a:lvl4pPr>
              <a:lnSpc>
                <a:spcPct val="100000"/>
              </a:lnSpc>
              <a:spcBef>
                <a:spcPts val="0"/>
              </a:spcBef>
              <a:spcAft>
                <a:spcPts val="0"/>
              </a:spcAft>
              <a:defRPr sz="2400">
                <a:solidFill>
                  <a:schemeClr val="tx1"/>
                </a:solidFill>
              </a:defRPr>
            </a:lvl4pPr>
            <a:lvl5pPr>
              <a:lnSpc>
                <a:spcPct val="100000"/>
              </a:lnSpc>
              <a:spcBef>
                <a:spcPts val="0"/>
              </a:spcBef>
              <a:spcAft>
                <a:spcPts val="0"/>
              </a:spcAft>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D75056A6-7BCE-A5D2-CE9F-67F48ADC3953}"/>
              </a:ext>
            </a:extLst>
          </p:cNvPr>
          <p:cNvSpPr>
            <a:spLocks noGrp="1"/>
          </p:cNvSpPr>
          <p:nvPr>
            <p:ph sz="half" idx="12"/>
          </p:nvPr>
        </p:nvSpPr>
        <p:spPr>
          <a:xfrm>
            <a:off x="8782532" y="1500027"/>
            <a:ext cx="2743200" cy="4676936"/>
          </a:xfrm>
        </p:spPr>
        <p:txBody>
          <a:bodyPr>
            <a:noAutofit/>
          </a:bodyPr>
          <a:lstStyle>
            <a:lvl1pPr marL="346075" indent="-346075">
              <a:lnSpc>
                <a:spcPct val="100000"/>
              </a:lnSpc>
              <a:spcBef>
                <a:spcPts val="0"/>
              </a:spcBef>
              <a:spcAft>
                <a:spcPts val="0"/>
              </a:spcAft>
              <a:buClr>
                <a:schemeClr val="bg2">
                  <a:lumMod val="50000"/>
                </a:schemeClr>
              </a:buClr>
              <a:tabLst/>
              <a:defRPr sz="2400">
                <a:solidFill>
                  <a:schemeClr val="tx1"/>
                </a:solidFill>
              </a:defRPr>
            </a:lvl1pPr>
            <a:lvl2pPr>
              <a:lnSpc>
                <a:spcPct val="100000"/>
              </a:lnSpc>
              <a:spcBef>
                <a:spcPts val="0"/>
              </a:spcBef>
              <a:spcAft>
                <a:spcPts val="0"/>
              </a:spcAft>
              <a:buClr>
                <a:srgbClr val="00AB9E"/>
              </a:buClr>
              <a:defRPr sz="2400">
                <a:solidFill>
                  <a:schemeClr val="tx1"/>
                </a:solidFill>
              </a:defRPr>
            </a:lvl2pPr>
            <a:lvl3pPr>
              <a:lnSpc>
                <a:spcPct val="100000"/>
              </a:lnSpc>
              <a:spcBef>
                <a:spcPts val="0"/>
              </a:spcBef>
              <a:spcAft>
                <a:spcPts val="0"/>
              </a:spcAft>
              <a:defRPr sz="2400">
                <a:solidFill>
                  <a:schemeClr val="tx1"/>
                </a:solidFill>
              </a:defRPr>
            </a:lvl3pPr>
            <a:lvl4pPr>
              <a:lnSpc>
                <a:spcPct val="100000"/>
              </a:lnSpc>
              <a:spcBef>
                <a:spcPts val="0"/>
              </a:spcBef>
              <a:spcAft>
                <a:spcPts val="0"/>
              </a:spcAft>
              <a:defRPr sz="2400">
                <a:solidFill>
                  <a:schemeClr val="tx1"/>
                </a:solidFill>
              </a:defRPr>
            </a:lvl4pPr>
            <a:lvl5pPr>
              <a:lnSpc>
                <a:spcPct val="100000"/>
              </a:lnSpc>
              <a:spcBef>
                <a:spcPts val="0"/>
              </a:spcBef>
              <a:spcAft>
                <a:spcPts val="0"/>
              </a:spcAft>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TEFCA Recognized Coordinating Entity">
            <a:extLst>
              <a:ext uri="{FF2B5EF4-FFF2-40B4-BE49-F238E27FC236}">
                <a16:creationId xmlns:a16="http://schemas.microsoft.com/office/drawing/2014/main" id="{8E2D702D-7B42-FEA7-809E-0F45DFBAD9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9218" y="64200"/>
            <a:ext cx="2079673" cy="736948"/>
          </a:xfrm>
          <a:prstGeom prst="rect">
            <a:avLst/>
          </a:prstGeom>
        </p:spPr>
      </p:pic>
    </p:spTree>
    <p:extLst>
      <p:ext uri="{BB962C8B-B14F-4D97-AF65-F5344CB8AC3E}">
        <p14:creationId xmlns:p14="http://schemas.microsoft.com/office/powerpoint/2010/main" val="1807567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457200">
              <a:defRPr/>
            </a:pPr>
            <a:endParaRPr lang="en-US">
              <a:solidFill>
                <a:srgbClr val="0E7067"/>
              </a:solidFill>
              <a:latin typeface="Calibri"/>
            </a:endParaRPr>
          </a:p>
        </p:txBody>
      </p:sp>
      <p:sp>
        <p:nvSpPr>
          <p:cNvPr id="5" name="Footer Placeholder 4"/>
          <p:cNvSpPr>
            <a:spLocks noGrp="1"/>
          </p:cNvSpPr>
          <p:nvPr>
            <p:ph type="ftr" sz="quarter" idx="11"/>
          </p:nvPr>
        </p:nvSpPr>
        <p:spPr/>
        <p:txBody>
          <a:bodyPr/>
          <a:lstStyle/>
          <a:p>
            <a:pPr defTabSz="457200">
              <a:defRPr/>
            </a:pPr>
            <a:r>
              <a:rPr lang="en-US" sz="900">
                <a:solidFill>
                  <a:srgbClr val="8F8F8F"/>
                </a:solidFill>
                <a:latin typeface="Calibri"/>
              </a:rPr>
              <a:t>©2021 ONC TEFCA Recognized Coordinating Entity. All rights reserved.</a:t>
            </a:r>
          </a:p>
        </p:txBody>
      </p:sp>
      <p:sp>
        <p:nvSpPr>
          <p:cNvPr id="6" name="Slide Number Placeholder 5"/>
          <p:cNvSpPr>
            <a:spLocks noGrp="1"/>
          </p:cNvSpPr>
          <p:nvPr>
            <p:ph type="sldNum" sz="quarter" idx="12"/>
          </p:nvPr>
        </p:nvSpPr>
        <p:spPr/>
        <p:txBody>
          <a:bodyPr/>
          <a:lstStyle/>
          <a:p>
            <a:pPr algn="l" defTabSz="457200">
              <a:defRPr/>
            </a:pPr>
            <a:fld id="{194D3A82-C102-42A2-945A-6648753EF8C7}" type="slidenum">
              <a:rPr lang="en-US" sz="1100" smtClean="0">
                <a:solidFill>
                  <a:srgbClr val="0E7067"/>
                </a:solidFill>
                <a:latin typeface="Calibri"/>
              </a:rPr>
              <a:pPr algn="l" defTabSz="457200">
                <a:defRPr/>
              </a:pPr>
              <a:t>‹#›</a:t>
            </a:fld>
            <a:endParaRPr lang="en-US" sz="1100">
              <a:solidFill>
                <a:srgbClr val="0E7067"/>
              </a:solidFill>
              <a:latin typeface="Calibri"/>
            </a:endParaRPr>
          </a:p>
        </p:txBody>
      </p:sp>
    </p:spTree>
    <p:extLst>
      <p:ext uri="{BB962C8B-B14F-4D97-AF65-F5344CB8AC3E}">
        <p14:creationId xmlns:p14="http://schemas.microsoft.com/office/powerpoint/2010/main" val="2100112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A52B9A9-F838-8248-ADC0-3991A4FCEF10}"/>
              </a:ext>
            </a:extLst>
          </p:cNvPr>
          <p:cNvSpPr>
            <a:spLocks noGrp="1"/>
          </p:cNvSpPr>
          <p:nvPr>
            <p:ph type="sldNum" sz="quarter" idx="4"/>
          </p:nvPr>
        </p:nvSpPr>
        <p:spPr>
          <a:xfrm>
            <a:off x="11568741" y="6618369"/>
            <a:ext cx="519657" cy="239631"/>
          </a:xfrm>
          <a:prstGeom prst="rect">
            <a:avLst/>
          </a:prstGeom>
        </p:spPr>
        <p:txBody>
          <a:bodyPr lIns="109728" tIns="54864" rIns="109728" bIns="54864"/>
          <a:lstStyle>
            <a:lvl1pPr>
              <a:defRPr sz="1083" b="0" i="0">
                <a:solidFill>
                  <a:schemeClr val="bg1"/>
                </a:solidFill>
                <a:latin typeface="Arial" panose="020B0604020202020204" pitchFamily="34" charset="0"/>
                <a:cs typeface="Arial" panose="020B0604020202020204" pitchFamily="34" charset="0"/>
              </a:defRPr>
            </a:lvl1pPr>
          </a:lstStyle>
          <a:p>
            <a:fld id="{58DCA3CF-F0FB-9844-9606-7F294DED69AB}" type="slidenum">
              <a:rPr lang="en-US" smtClean="0"/>
              <a:pPr/>
              <a:t>‹#›</a:t>
            </a:fld>
            <a:endParaRPr lang="en-US"/>
          </a:p>
        </p:txBody>
      </p:sp>
      <p:sp>
        <p:nvSpPr>
          <p:cNvPr id="13" name="Pentagon 12">
            <a:extLst>
              <a:ext uri="{FF2B5EF4-FFF2-40B4-BE49-F238E27FC236}">
                <a16:creationId xmlns:a16="http://schemas.microsoft.com/office/drawing/2014/main" id="{86D472CD-202C-1041-A474-4C1218C9DAAB}"/>
              </a:ext>
              <a:ext uri="{C183D7F6-B498-43B3-948B-1728B52AA6E4}">
                <adec:decorative xmlns:adec="http://schemas.microsoft.com/office/drawing/2017/decorative" val="1"/>
              </a:ext>
            </a:extLst>
          </p:cNvPr>
          <p:cNvSpPr/>
          <p:nvPr userDrawn="1"/>
        </p:nvSpPr>
        <p:spPr>
          <a:xfrm>
            <a:off x="0" y="0"/>
            <a:ext cx="9999462" cy="865348"/>
          </a:xfrm>
          <a:prstGeom prst="homePlate">
            <a:avLst>
              <a:gd name="adj" fmla="val 0"/>
            </a:avLst>
          </a:prstGeom>
          <a:solidFill>
            <a:srgbClr val="4553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p>
        </p:txBody>
      </p:sp>
      <p:sp>
        <p:nvSpPr>
          <p:cNvPr id="14" name="Pentagon 13">
            <a:extLst>
              <a:ext uri="{FF2B5EF4-FFF2-40B4-BE49-F238E27FC236}">
                <a16:creationId xmlns:a16="http://schemas.microsoft.com/office/drawing/2014/main" id="{8D2F6957-B7F6-5C49-AD0F-F5143FBD7F2C}"/>
              </a:ext>
              <a:ext uri="{C183D7F6-B498-43B3-948B-1728B52AA6E4}">
                <adec:decorative xmlns:adec="http://schemas.microsoft.com/office/drawing/2017/decorative" val="1"/>
              </a:ext>
            </a:extLst>
          </p:cNvPr>
          <p:cNvSpPr/>
          <p:nvPr userDrawn="1"/>
        </p:nvSpPr>
        <p:spPr>
          <a:xfrm>
            <a:off x="10000343" y="0"/>
            <a:ext cx="2191657" cy="865348"/>
          </a:xfrm>
          <a:prstGeom prst="homePlate">
            <a:avLst>
              <a:gd name="adj" fmla="val 0"/>
            </a:avLst>
          </a:prstGeom>
          <a:solidFill>
            <a:srgbClr val="3744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p>
        </p:txBody>
      </p:sp>
      <p:sp>
        <p:nvSpPr>
          <p:cNvPr id="10" name="Title Placeholder 1"/>
          <p:cNvSpPr>
            <a:spLocks noGrp="1"/>
          </p:cNvSpPr>
          <p:nvPr>
            <p:ph type="title"/>
          </p:nvPr>
        </p:nvSpPr>
        <p:spPr>
          <a:xfrm>
            <a:off x="260993" y="128400"/>
            <a:ext cx="9721047" cy="736948"/>
          </a:xfrm>
          <a:prstGeom prst="rect">
            <a:avLst/>
          </a:prstGeom>
        </p:spPr>
        <p:txBody>
          <a:bodyPr vert="horz" lIns="109728" tIns="54864" rIns="109728" bIns="54864" rtlCol="0" anchor="ctr">
            <a:normAutofit/>
          </a:bodyPr>
          <a:lstStyle>
            <a:lvl1pPr>
              <a:defRPr sz="3000" b="0" i="0">
                <a:solidFill>
                  <a:srgbClr val="FFFFFE"/>
                </a:solidFill>
                <a:latin typeface="+mj-lt"/>
              </a:defRPr>
            </a:lvl1pPr>
          </a:lstStyle>
          <a:p>
            <a:r>
              <a:rPr lang="en-US"/>
              <a:t>Click to edit Master title style</a:t>
            </a:r>
          </a:p>
        </p:txBody>
      </p:sp>
      <p:pic>
        <p:nvPicPr>
          <p:cNvPr id="15" name="Picture 14" descr="ONC TEFCA Recognized Coordinating Entity">
            <a:extLst>
              <a:ext uri="{FF2B5EF4-FFF2-40B4-BE49-F238E27FC236}">
                <a16:creationId xmlns:a16="http://schemas.microsoft.com/office/drawing/2014/main" id="{D9E7E4AF-E99B-044B-A08E-70DCA24D0AE1}"/>
              </a:ext>
            </a:extLst>
          </p:cNvPr>
          <p:cNvPicPr>
            <a:picLocks noChangeAspect="1"/>
          </p:cNvPicPr>
          <p:nvPr userDrawn="1"/>
        </p:nvPicPr>
        <p:blipFill>
          <a:blip r:embed="rId2"/>
          <a:stretch>
            <a:fillRect/>
          </a:stretch>
        </p:blipFill>
        <p:spPr>
          <a:xfrm>
            <a:off x="9999462" y="-52554"/>
            <a:ext cx="2209960" cy="966858"/>
          </a:xfrm>
          <a:prstGeom prst="rect">
            <a:avLst/>
          </a:prstGeom>
        </p:spPr>
      </p:pic>
      <p:sp>
        <p:nvSpPr>
          <p:cNvPr id="16" name="Content Placeholder 2">
            <a:extLst>
              <a:ext uri="{FF2B5EF4-FFF2-40B4-BE49-F238E27FC236}">
                <a16:creationId xmlns:a16="http://schemas.microsoft.com/office/drawing/2014/main" id="{AC673512-2152-4643-BC5C-1C1C42F9C8D5}"/>
              </a:ext>
            </a:extLst>
          </p:cNvPr>
          <p:cNvSpPr>
            <a:spLocks noGrp="1"/>
          </p:cNvSpPr>
          <p:nvPr>
            <p:ph sz="half" idx="1"/>
          </p:nvPr>
        </p:nvSpPr>
        <p:spPr>
          <a:xfrm>
            <a:off x="260993" y="1253613"/>
            <a:ext cx="11296007" cy="4923351"/>
          </a:xfrm>
        </p:spPr>
        <p:txBody>
          <a:bodyPr>
            <a:noAutofit/>
          </a:bodyPr>
          <a:lstStyle>
            <a:lvl1pPr marL="346075" indent="-346075">
              <a:lnSpc>
                <a:spcPct val="100000"/>
              </a:lnSpc>
              <a:spcBef>
                <a:spcPts val="0"/>
              </a:spcBef>
              <a:spcAft>
                <a:spcPts val="0"/>
              </a:spcAft>
              <a:buClr>
                <a:schemeClr val="bg2">
                  <a:lumMod val="50000"/>
                </a:schemeClr>
              </a:buClr>
              <a:tabLst/>
              <a:defRPr sz="2400">
                <a:solidFill>
                  <a:schemeClr val="tx1"/>
                </a:solidFill>
              </a:defRPr>
            </a:lvl1pPr>
            <a:lvl2pPr>
              <a:lnSpc>
                <a:spcPct val="100000"/>
              </a:lnSpc>
              <a:spcBef>
                <a:spcPts val="0"/>
              </a:spcBef>
              <a:spcAft>
                <a:spcPts val="0"/>
              </a:spcAft>
              <a:buClr>
                <a:srgbClr val="00AB9E"/>
              </a:buClr>
              <a:defRPr sz="2400">
                <a:solidFill>
                  <a:schemeClr val="tx1"/>
                </a:solidFill>
              </a:defRPr>
            </a:lvl2pPr>
            <a:lvl3pPr>
              <a:lnSpc>
                <a:spcPct val="100000"/>
              </a:lnSpc>
              <a:spcBef>
                <a:spcPts val="0"/>
              </a:spcBef>
              <a:spcAft>
                <a:spcPts val="0"/>
              </a:spcAft>
              <a:defRPr sz="2400">
                <a:solidFill>
                  <a:schemeClr val="tx1"/>
                </a:solidFill>
              </a:defRPr>
            </a:lvl3pPr>
            <a:lvl4pPr>
              <a:lnSpc>
                <a:spcPct val="100000"/>
              </a:lnSpc>
              <a:spcBef>
                <a:spcPts val="0"/>
              </a:spcBef>
              <a:spcAft>
                <a:spcPts val="0"/>
              </a:spcAft>
              <a:defRPr sz="2400">
                <a:solidFill>
                  <a:schemeClr val="tx1"/>
                </a:solidFill>
              </a:defRPr>
            </a:lvl4pPr>
            <a:lvl5pPr>
              <a:lnSpc>
                <a:spcPct val="100000"/>
              </a:lnSpc>
              <a:spcBef>
                <a:spcPts val="0"/>
              </a:spcBef>
              <a:spcAft>
                <a:spcPts val="0"/>
              </a:spcAft>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7305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0810825-863F-7740-A9A5-B4DDBE7C21F5}"/>
              </a:ext>
            </a:extLst>
          </p:cNvPr>
          <p:cNvPicPr>
            <a:picLocks noChangeAspect="1"/>
          </p:cNvPicPr>
          <p:nvPr userDrawn="1"/>
        </p:nvPicPr>
        <p:blipFill>
          <a:blip r:embed="rId2"/>
          <a:stretch>
            <a:fillRect/>
          </a:stretch>
        </p:blipFill>
        <p:spPr>
          <a:xfrm>
            <a:off x="8332386" y="135780"/>
            <a:ext cx="3725333" cy="1629833"/>
          </a:xfrm>
          <a:prstGeom prst="rect">
            <a:avLst/>
          </a:prstGeom>
        </p:spPr>
      </p:pic>
      <p:sp>
        <p:nvSpPr>
          <p:cNvPr id="6" name="Rectangle 5">
            <a:extLst>
              <a:ext uri="{FF2B5EF4-FFF2-40B4-BE49-F238E27FC236}">
                <a16:creationId xmlns:a16="http://schemas.microsoft.com/office/drawing/2014/main" id="{D296499D-E069-454E-93DD-A3356A5359FB}"/>
              </a:ext>
              <a:ext uri="{C183D7F6-B498-43B3-948B-1728B52AA6E4}">
                <adec:decorative xmlns:adec="http://schemas.microsoft.com/office/drawing/2017/decorative" val="1"/>
              </a:ext>
            </a:extLst>
          </p:cNvPr>
          <p:cNvSpPr/>
          <p:nvPr userDrawn="1"/>
        </p:nvSpPr>
        <p:spPr>
          <a:xfrm>
            <a:off x="-16765" y="-1"/>
            <a:ext cx="12208765" cy="6858001"/>
          </a:xfrm>
          <a:prstGeom prst="rect">
            <a:avLst/>
          </a:prstGeom>
          <a:solidFill>
            <a:srgbClr val="01AB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pic>
        <p:nvPicPr>
          <p:cNvPr id="7" name="Picture 6">
            <a:extLst>
              <a:ext uri="{FF2B5EF4-FFF2-40B4-BE49-F238E27FC236}">
                <a16:creationId xmlns:a16="http://schemas.microsoft.com/office/drawing/2014/main" id="{BDD685FE-96FD-824A-BA81-B07C12D00DE8}"/>
              </a:ext>
              <a:ext uri="{C183D7F6-B498-43B3-948B-1728B52AA6E4}">
                <adec:decorative xmlns:adec="http://schemas.microsoft.com/office/drawing/2017/decorative" val="1"/>
              </a:ext>
            </a:extLst>
          </p:cNvPr>
          <p:cNvPicPr>
            <a:picLocks noChangeAspect="1"/>
          </p:cNvPicPr>
          <p:nvPr userDrawn="1"/>
        </p:nvPicPr>
        <p:blipFill rotWithShape="1">
          <a:blip r:embed="rId3" cstate="print">
            <a:alphaModFix amt="27000"/>
            <a:extLst>
              <a:ext uri="{28A0092B-C50C-407E-A947-70E740481C1C}">
                <a14:useLocalDpi xmlns:a14="http://schemas.microsoft.com/office/drawing/2010/main" val="0"/>
              </a:ext>
            </a:extLst>
          </a:blip>
          <a:srcRect b="17175"/>
          <a:stretch/>
        </p:blipFill>
        <p:spPr>
          <a:xfrm>
            <a:off x="1820869" y="-98323"/>
            <a:ext cx="8398765" cy="6956324"/>
          </a:xfrm>
          <a:prstGeom prst="rect">
            <a:avLst/>
          </a:prstGeom>
        </p:spPr>
      </p:pic>
      <p:sp>
        <p:nvSpPr>
          <p:cNvPr id="11" name="Title Placeholder 1">
            <a:extLst>
              <a:ext uri="{FF2B5EF4-FFF2-40B4-BE49-F238E27FC236}">
                <a16:creationId xmlns:a16="http://schemas.microsoft.com/office/drawing/2014/main" id="{5E414112-BB93-5344-85D2-CD9ACBAE9FDD}"/>
              </a:ext>
            </a:extLst>
          </p:cNvPr>
          <p:cNvSpPr>
            <a:spLocks noGrp="1"/>
          </p:cNvSpPr>
          <p:nvPr>
            <p:ph type="title"/>
          </p:nvPr>
        </p:nvSpPr>
        <p:spPr>
          <a:xfrm>
            <a:off x="2342138" y="2374308"/>
            <a:ext cx="8796539" cy="2042399"/>
          </a:xfrm>
          <a:prstGeom prst="rect">
            <a:avLst/>
          </a:prstGeom>
          <a:effectLst>
            <a:outerShdw blurRad="202909" dist="38100" dir="2700000" algn="tl" rotWithShape="0">
              <a:prstClr val="black">
                <a:alpha val="31000"/>
              </a:prstClr>
            </a:outerShdw>
          </a:effectLst>
        </p:spPr>
        <p:txBody>
          <a:bodyPr vert="horz" lIns="109728" tIns="54864" rIns="109728" bIns="54864" rtlCol="0" anchor="ctr">
            <a:normAutofit/>
          </a:bodyPr>
          <a:lstStyle>
            <a:lvl1pPr>
              <a:defRPr sz="4400" b="0" i="0">
                <a:solidFill>
                  <a:srgbClr val="FFFFFE"/>
                </a:solidFill>
                <a:latin typeface="+mj-lt"/>
              </a:defRPr>
            </a:lvl1pPr>
          </a:lstStyle>
          <a:p>
            <a:r>
              <a:rPr lang="en-US"/>
              <a:t>Click to edit Master title style</a:t>
            </a:r>
          </a:p>
        </p:txBody>
      </p:sp>
      <p:pic>
        <p:nvPicPr>
          <p:cNvPr id="13" name="Picture 12" descr="ONC TEFCA Recognized Coordinating Entity">
            <a:extLst>
              <a:ext uri="{FF2B5EF4-FFF2-40B4-BE49-F238E27FC236}">
                <a16:creationId xmlns:a16="http://schemas.microsoft.com/office/drawing/2014/main" id="{C9DF135E-5E26-B047-8E0E-2F9F731134D4}"/>
              </a:ext>
            </a:extLst>
          </p:cNvPr>
          <p:cNvPicPr>
            <a:picLocks noChangeAspect="1"/>
          </p:cNvPicPr>
          <p:nvPr userDrawn="1"/>
        </p:nvPicPr>
        <p:blipFill>
          <a:blip r:embed="rId2"/>
          <a:stretch>
            <a:fillRect/>
          </a:stretch>
        </p:blipFill>
        <p:spPr>
          <a:xfrm>
            <a:off x="8967265" y="212676"/>
            <a:ext cx="2942518" cy="1287352"/>
          </a:xfrm>
          <a:prstGeom prst="rect">
            <a:avLst/>
          </a:prstGeom>
          <a:effectLst>
            <a:outerShdw blurRad="307148" dist="38100" dir="2700000" algn="tl" rotWithShape="0">
              <a:prstClr val="black">
                <a:alpha val="40000"/>
              </a:prstClr>
            </a:outerShdw>
          </a:effectLst>
        </p:spPr>
      </p:pic>
      <p:sp>
        <p:nvSpPr>
          <p:cNvPr id="8" name="Slide Number Placeholder 10">
            <a:extLst>
              <a:ext uri="{FF2B5EF4-FFF2-40B4-BE49-F238E27FC236}">
                <a16:creationId xmlns:a16="http://schemas.microsoft.com/office/drawing/2014/main" id="{751FAAF9-EA87-3245-A89B-1AF34183B4FE}"/>
              </a:ext>
            </a:extLst>
          </p:cNvPr>
          <p:cNvSpPr>
            <a:spLocks noGrp="1"/>
          </p:cNvSpPr>
          <p:nvPr>
            <p:ph type="sldNum" sz="quarter" idx="4"/>
          </p:nvPr>
        </p:nvSpPr>
        <p:spPr>
          <a:xfrm>
            <a:off x="11568741" y="6618369"/>
            <a:ext cx="519657" cy="239631"/>
          </a:xfrm>
          <a:prstGeom prst="rect">
            <a:avLst/>
          </a:prstGeom>
        </p:spPr>
        <p:txBody>
          <a:bodyPr lIns="109728" tIns="54864" rIns="109728" bIns="54864"/>
          <a:lstStyle>
            <a:lvl1pPr>
              <a:defRPr sz="1083" b="0" i="0">
                <a:solidFill>
                  <a:schemeClr val="bg1"/>
                </a:solidFill>
                <a:latin typeface="Arial" panose="020B0604020202020204" pitchFamily="34" charset="0"/>
                <a:cs typeface="Arial" panose="020B0604020202020204" pitchFamily="34" charset="0"/>
              </a:defRPr>
            </a:lvl1pPr>
          </a:lstStyle>
          <a:p>
            <a:fld id="{58DCA3CF-F0FB-9844-9606-7F294DED69AB}" type="slidenum">
              <a:rPr lang="en-US" smtClean="0"/>
              <a:pPr/>
              <a:t>‹#›</a:t>
            </a:fld>
            <a:endParaRPr lang="en-US"/>
          </a:p>
        </p:txBody>
      </p:sp>
    </p:spTree>
    <p:extLst>
      <p:ext uri="{BB962C8B-B14F-4D97-AF65-F5344CB8AC3E}">
        <p14:creationId xmlns:p14="http://schemas.microsoft.com/office/powerpoint/2010/main" val="256906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C25B7B-BBFD-91DB-A8A8-13C768A01465}"/>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E3CA4CD-C54C-F16E-2087-D9F4C03513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9105BC-4DBB-5572-70D3-D8647F510ED0}"/>
              </a:ext>
            </a:extLst>
          </p:cNvPr>
          <p:cNvSpPr>
            <a:spLocks noGrp="1"/>
          </p:cNvSpPr>
          <p:nvPr>
            <p:ph type="sldNum" sz="quarter" idx="12"/>
          </p:nvPr>
        </p:nvSpPr>
        <p:spPr/>
        <p:txBody>
          <a:bodyPr/>
          <a:lstStyle/>
          <a:p>
            <a:fld id="{ED6B4560-E75B-4D08-AB03-FF27E7140F5C}" type="slidenum">
              <a:rPr lang="en-US" smtClean="0"/>
              <a:t>‹#›</a:t>
            </a:fld>
            <a:endParaRPr lang="en-US"/>
          </a:p>
        </p:txBody>
      </p:sp>
    </p:spTree>
    <p:extLst>
      <p:ext uri="{BB962C8B-B14F-4D97-AF65-F5344CB8AC3E}">
        <p14:creationId xmlns:p14="http://schemas.microsoft.com/office/powerpoint/2010/main" val="2324855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0810825-863F-7740-A9A5-B4DDBE7C21F5}"/>
              </a:ext>
            </a:extLst>
          </p:cNvPr>
          <p:cNvPicPr>
            <a:picLocks noChangeAspect="1"/>
          </p:cNvPicPr>
          <p:nvPr userDrawn="1"/>
        </p:nvPicPr>
        <p:blipFill>
          <a:blip r:embed="rId2"/>
          <a:stretch>
            <a:fillRect/>
          </a:stretch>
        </p:blipFill>
        <p:spPr>
          <a:xfrm>
            <a:off x="8332386" y="135780"/>
            <a:ext cx="3725333" cy="1629833"/>
          </a:xfrm>
          <a:prstGeom prst="rect">
            <a:avLst/>
          </a:prstGeom>
        </p:spPr>
      </p:pic>
      <p:sp>
        <p:nvSpPr>
          <p:cNvPr id="6" name="Rectangle 5">
            <a:extLst>
              <a:ext uri="{FF2B5EF4-FFF2-40B4-BE49-F238E27FC236}">
                <a16:creationId xmlns:a16="http://schemas.microsoft.com/office/drawing/2014/main" id="{D296499D-E069-454E-93DD-A3356A5359FB}"/>
              </a:ext>
              <a:ext uri="{C183D7F6-B498-43B3-948B-1728B52AA6E4}">
                <adec:decorative xmlns:adec="http://schemas.microsoft.com/office/drawing/2017/decorative" val="1"/>
              </a:ext>
            </a:extLst>
          </p:cNvPr>
          <p:cNvSpPr/>
          <p:nvPr userDrawn="1"/>
        </p:nvSpPr>
        <p:spPr>
          <a:xfrm>
            <a:off x="-16765" y="-1"/>
            <a:ext cx="12208765" cy="6858001"/>
          </a:xfrm>
          <a:prstGeom prst="rect">
            <a:avLst/>
          </a:prstGeom>
          <a:solidFill>
            <a:srgbClr val="01AB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pic>
        <p:nvPicPr>
          <p:cNvPr id="7" name="Picture 6">
            <a:extLst>
              <a:ext uri="{FF2B5EF4-FFF2-40B4-BE49-F238E27FC236}">
                <a16:creationId xmlns:a16="http://schemas.microsoft.com/office/drawing/2014/main" id="{BDD685FE-96FD-824A-BA81-B07C12D00DE8}"/>
              </a:ext>
              <a:ext uri="{C183D7F6-B498-43B3-948B-1728B52AA6E4}">
                <adec:decorative xmlns:adec="http://schemas.microsoft.com/office/drawing/2017/decorative" val="1"/>
              </a:ext>
            </a:extLst>
          </p:cNvPr>
          <p:cNvPicPr>
            <a:picLocks noChangeAspect="1"/>
          </p:cNvPicPr>
          <p:nvPr userDrawn="1"/>
        </p:nvPicPr>
        <p:blipFill rotWithShape="1">
          <a:blip r:embed="rId3">
            <a:alphaModFix amt="27000"/>
            <a:extLst>
              <a:ext uri="{28A0092B-C50C-407E-A947-70E740481C1C}">
                <a14:useLocalDpi xmlns:a14="http://schemas.microsoft.com/office/drawing/2010/main" val="0"/>
              </a:ext>
            </a:extLst>
          </a:blip>
          <a:srcRect b="17175"/>
          <a:stretch/>
        </p:blipFill>
        <p:spPr>
          <a:xfrm>
            <a:off x="1820869" y="-98323"/>
            <a:ext cx="8398765" cy="6956324"/>
          </a:xfrm>
          <a:prstGeom prst="rect">
            <a:avLst/>
          </a:prstGeom>
        </p:spPr>
      </p:pic>
      <p:sp>
        <p:nvSpPr>
          <p:cNvPr id="11" name="Title Placeholder 1">
            <a:extLst>
              <a:ext uri="{FF2B5EF4-FFF2-40B4-BE49-F238E27FC236}">
                <a16:creationId xmlns:a16="http://schemas.microsoft.com/office/drawing/2014/main" id="{5E414112-BB93-5344-85D2-CD9ACBAE9FDD}"/>
              </a:ext>
            </a:extLst>
          </p:cNvPr>
          <p:cNvSpPr>
            <a:spLocks noGrp="1"/>
          </p:cNvSpPr>
          <p:nvPr>
            <p:ph type="title"/>
          </p:nvPr>
        </p:nvSpPr>
        <p:spPr>
          <a:xfrm>
            <a:off x="2342138" y="2374308"/>
            <a:ext cx="7420561" cy="2042399"/>
          </a:xfrm>
          <a:prstGeom prst="rect">
            <a:avLst/>
          </a:prstGeom>
          <a:effectLst>
            <a:outerShdw blurRad="202909" dist="38100" dir="2700000" algn="tl" rotWithShape="0">
              <a:prstClr val="black">
                <a:alpha val="31000"/>
              </a:prstClr>
            </a:outerShdw>
          </a:effectLst>
        </p:spPr>
        <p:txBody>
          <a:bodyPr vert="horz" lIns="109728" tIns="54864" rIns="109728" bIns="54864" rtlCol="0" anchor="ctr">
            <a:normAutofit/>
          </a:bodyPr>
          <a:lstStyle>
            <a:lvl1pPr>
              <a:defRPr sz="4400" b="0" i="0">
                <a:solidFill>
                  <a:srgbClr val="FFFFFE"/>
                </a:solidFill>
                <a:latin typeface="+mj-lt"/>
              </a:defRPr>
            </a:lvl1pPr>
          </a:lstStyle>
          <a:p>
            <a:r>
              <a:rPr lang="en-US"/>
              <a:t>Click to edit Master title style</a:t>
            </a:r>
          </a:p>
        </p:txBody>
      </p:sp>
      <p:sp>
        <p:nvSpPr>
          <p:cNvPr id="8" name="Slide Number Placeholder 10">
            <a:extLst>
              <a:ext uri="{FF2B5EF4-FFF2-40B4-BE49-F238E27FC236}">
                <a16:creationId xmlns:a16="http://schemas.microsoft.com/office/drawing/2014/main" id="{751FAAF9-EA87-3245-A89B-1AF34183B4FE}"/>
              </a:ext>
            </a:extLst>
          </p:cNvPr>
          <p:cNvSpPr>
            <a:spLocks noGrp="1"/>
          </p:cNvSpPr>
          <p:nvPr>
            <p:ph type="sldNum" sz="quarter" idx="4"/>
          </p:nvPr>
        </p:nvSpPr>
        <p:spPr>
          <a:xfrm>
            <a:off x="11568741" y="6618369"/>
            <a:ext cx="519657" cy="239631"/>
          </a:xfrm>
          <a:prstGeom prst="rect">
            <a:avLst/>
          </a:prstGeom>
        </p:spPr>
        <p:txBody>
          <a:bodyPr lIns="109728" tIns="54864" rIns="109728" bIns="54864"/>
          <a:lstStyle>
            <a:lvl1pPr>
              <a:defRPr sz="1083" b="0" i="0">
                <a:solidFill>
                  <a:schemeClr val="bg1"/>
                </a:solidFill>
                <a:latin typeface="Arial" panose="020B0604020202020204" pitchFamily="34" charset="0"/>
                <a:cs typeface="Arial" panose="020B0604020202020204" pitchFamily="34" charset="0"/>
              </a:defRPr>
            </a:lvl1pPr>
          </a:lstStyle>
          <a:p>
            <a:fld id="{58DCA3CF-F0FB-9844-9606-7F294DED69AB}" type="slidenum">
              <a:rPr lang="en-US" smtClean="0"/>
              <a:pPr/>
              <a:t>‹#›</a:t>
            </a:fld>
            <a:endParaRPr lang="en-US"/>
          </a:p>
        </p:txBody>
      </p:sp>
      <p:pic>
        <p:nvPicPr>
          <p:cNvPr id="2" name="Picture 1" descr="TEFCA Recognized Coordinating Entity">
            <a:extLst>
              <a:ext uri="{FF2B5EF4-FFF2-40B4-BE49-F238E27FC236}">
                <a16:creationId xmlns:a16="http://schemas.microsoft.com/office/drawing/2014/main" id="{26B2892F-7C3A-5B69-C1E6-3F77EB4FE3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10423" y="341668"/>
            <a:ext cx="2718146" cy="963196"/>
          </a:xfrm>
          <a:prstGeom prst="rect">
            <a:avLst/>
          </a:prstGeom>
        </p:spPr>
      </p:pic>
    </p:spTree>
    <p:extLst>
      <p:ext uri="{BB962C8B-B14F-4D97-AF65-F5344CB8AC3E}">
        <p14:creationId xmlns:p14="http://schemas.microsoft.com/office/powerpoint/2010/main" val="19932399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A52B9A9-F838-8248-ADC0-3991A4FCEF10}"/>
              </a:ext>
            </a:extLst>
          </p:cNvPr>
          <p:cNvSpPr>
            <a:spLocks noGrp="1"/>
          </p:cNvSpPr>
          <p:nvPr>
            <p:ph type="sldNum" sz="quarter" idx="4"/>
          </p:nvPr>
        </p:nvSpPr>
        <p:spPr>
          <a:xfrm>
            <a:off x="11568741" y="6618369"/>
            <a:ext cx="519657" cy="239631"/>
          </a:xfrm>
          <a:prstGeom prst="rect">
            <a:avLst/>
          </a:prstGeom>
        </p:spPr>
        <p:txBody>
          <a:bodyPr lIns="109728" tIns="54864" rIns="109728" bIns="54864"/>
          <a:lstStyle>
            <a:lvl1pPr>
              <a:defRPr sz="1083" b="0" i="0">
                <a:solidFill>
                  <a:schemeClr val="bg1"/>
                </a:solidFill>
                <a:latin typeface="Arial" panose="020B0604020202020204" pitchFamily="34" charset="0"/>
                <a:cs typeface="Arial" panose="020B0604020202020204" pitchFamily="34" charset="0"/>
              </a:defRPr>
            </a:lvl1pPr>
          </a:lstStyle>
          <a:p>
            <a:fld id="{58DCA3CF-F0FB-9844-9606-7F294DED69AB}" type="slidenum">
              <a:rPr lang="en-US" smtClean="0"/>
              <a:pPr/>
              <a:t>‹#›</a:t>
            </a:fld>
            <a:endParaRPr lang="en-US"/>
          </a:p>
        </p:txBody>
      </p:sp>
      <p:sp>
        <p:nvSpPr>
          <p:cNvPr id="13" name="Pentagon 12">
            <a:extLst>
              <a:ext uri="{FF2B5EF4-FFF2-40B4-BE49-F238E27FC236}">
                <a16:creationId xmlns:a16="http://schemas.microsoft.com/office/drawing/2014/main" id="{86D472CD-202C-1041-A474-4C1218C9DAAB}"/>
              </a:ext>
              <a:ext uri="{C183D7F6-B498-43B3-948B-1728B52AA6E4}">
                <adec:decorative xmlns:adec="http://schemas.microsoft.com/office/drawing/2017/decorative" val="1"/>
              </a:ext>
            </a:extLst>
          </p:cNvPr>
          <p:cNvSpPr/>
          <p:nvPr userDrawn="1"/>
        </p:nvSpPr>
        <p:spPr>
          <a:xfrm>
            <a:off x="0" y="0"/>
            <a:ext cx="9999462" cy="865348"/>
          </a:xfrm>
          <a:prstGeom prst="homePlate">
            <a:avLst>
              <a:gd name="adj" fmla="val 0"/>
            </a:avLst>
          </a:prstGeom>
          <a:solidFill>
            <a:srgbClr val="4553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p>
        </p:txBody>
      </p:sp>
      <p:sp>
        <p:nvSpPr>
          <p:cNvPr id="14" name="Pentagon 13">
            <a:extLst>
              <a:ext uri="{FF2B5EF4-FFF2-40B4-BE49-F238E27FC236}">
                <a16:creationId xmlns:a16="http://schemas.microsoft.com/office/drawing/2014/main" id="{8D2F6957-B7F6-5C49-AD0F-F5143FBD7F2C}"/>
              </a:ext>
              <a:ext uri="{C183D7F6-B498-43B3-948B-1728B52AA6E4}">
                <adec:decorative xmlns:adec="http://schemas.microsoft.com/office/drawing/2017/decorative" val="1"/>
              </a:ext>
            </a:extLst>
          </p:cNvPr>
          <p:cNvSpPr/>
          <p:nvPr userDrawn="1"/>
        </p:nvSpPr>
        <p:spPr>
          <a:xfrm>
            <a:off x="10000343" y="0"/>
            <a:ext cx="2191657" cy="865348"/>
          </a:xfrm>
          <a:prstGeom prst="homePlate">
            <a:avLst>
              <a:gd name="adj" fmla="val 0"/>
            </a:avLst>
          </a:prstGeom>
          <a:solidFill>
            <a:srgbClr val="3744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p>
        </p:txBody>
      </p:sp>
      <p:sp>
        <p:nvSpPr>
          <p:cNvPr id="10" name="Title Placeholder 1"/>
          <p:cNvSpPr>
            <a:spLocks noGrp="1"/>
          </p:cNvSpPr>
          <p:nvPr>
            <p:ph type="title"/>
          </p:nvPr>
        </p:nvSpPr>
        <p:spPr>
          <a:xfrm>
            <a:off x="260993" y="128400"/>
            <a:ext cx="9721047" cy="736948"/>
          </a:xfrm>
          <a:prstGeom prst="rect">
            <a:avLst/>
          </a:prstGeom>
        </p:spPr>
        <p:txBody>
          <a:bodyPr vert="horz" lIns="109728" tIns="54864" rIns="109728" bIns="54864" rtlCol="0" anchor="ctr">
            <a:normAutofit/>
          </a:bodyPr>
          <a:lstStyle>
            <a:lvl1pPr>
              <a:defRPr sz="3000" b="0" i="0">
                <a:solidFill>
                  <a:srgbClr val="FFFFFE"/>
                </a:solidFill>
                <a:latin typeface="+mj-lt"/>
              </a:defRPr>
            </a:lvl1pPr>
          </a:lstStyle>
          <a:p>
            <a:r>
              <a:rPr lang="en-US"/>
              <a:t>Click to edit Master title style</a:t>
            </a:r>
          </a:p>
        </p:txBody>
      </p:sp>
      <p:sp>
        <p:nvSpPr>
          <p:cNvPr id="16" name="Content Placeholder 2">
            <a:extLst>
              <a:ext uri="{FF2B5EF4-FFF2-40B4-BE49-F238E27FC236}">
                <a16:creationId xmlns:a16="http://schemas.microsoft.com/office/drawing/2014/main" id="{AC673512-2152-4643-BC5C-1C1C42F9C8D5}"/>
              </a:ext>
            </a:extLst>
          </p:cNvPr>
          <p:cNvSpPr>
            <a:spLocks noGrp="1"/>
          </p:cNvSpPr>
          <p:nvPr>
            <p:ph sz="half" idx="1"/>
          </p:nvPr>
        </p:nvSpPr>
        <p:spPr>
          <a:xfrm>
            <a:off x="260993" y="1253613"/>
            <a:ext cx="11296007" cy="4923351"/>
          </a:xfrm>
        </p:spPr>
        <p:txBody>
          <a:bodyPr>
            <a:noAutofit/>
          </a:bodyPr>
          <a:lstStyle>
            <a:lvl1pPr marL="346075" indent="-346075">
              <a:lnSpc>
                <a:spcPct val="100000"/>
              </a:lnSpc>
              <a:spcBef>
                <a:spcPts val="0"/>
              </a:spcBef>
              <a:spcAft>
                <a:spcPts val="0"/>
              </a:spcAft>
              <a:buClr>
                <a:schemeClr val="bg2">
                  <a:lumMod val="50000"/>
                </a:schemeClr>
              </a:buClr>
              <a:tabLst/>
              <a:defRPr sz="2400">
                <a:solidFill>
                  <a:schemeClr val="tx1"/>
                </a:solidFill>
              </a:defRPr>
            </a:lvl1pPr>
            <a:lvl2pPr>
              <a:lnSpc>
                <a:spcPct val="100000"/>
              </a:lnSpc>
              <a:spcBef>
                <a:spcPts val="0"/>
              </a:spcBef>
              <a:spcAft>
                <a:spcPts val="0"/>
              </a:spcAft>
              <a:buClr>
                <a:srgbClr val="00AB9E"/>
              </a:buClr>
              <a:defRPr sz="2400">
                <a:solidFill>
                  <a:schemeClr val="tx1"/>
                </a:solidFill>
              </a:defRPr>
            </a:lvl2pPr>
            <a:lvl3pPr>
              <a:lnSpc>
                <a:spcPct val="100000"/>
              </a:lnSpc>
              <a:spcBef>
                <a:spcPts val="0"/>
              </a:spcBef>
              <a:spcAft>
                <a:spcPts val="0"/>
              </a:spcAft>
              <a:defRPr sz="2400">
                <a:solidFill>
                  <a:schemeClr val="tx1"/>
                </a:solidFill>
              </a:defRPr>
            </a:lvl3pPr>
            <a:lvl4pPr>
              <a:lnSpc>
                <a:spcPct val="100000"/>
              </a:lnSpc>
              <a:spcBef>
                <a:spcPts val="0"/>
              </a:spcBef>
              <a:spcAft>
                <a:spcPts val="0"/>
              </a:spcAft>
              <a:defRPr sz="2400">
                <a:solidFill>
                  <a:schemeClr val="tx1"/>
                </a:solidFill>
              </a:defRPr>
            </a:lvl4pPr>
            <a:lvl5pPr>
              <a:lnSpc>
                <a:spcPct val="100000"/>
              </a:lnSpc>
              <a:spcBef>
                <a:spcPts val="0"/>
              </a:spcBef>
              <a:spcAft>
                <a:spcPts val="0"/>
              </a:spcAft>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TEFCA Recognized Coordinating Entity">
            <a:extLst>
              <a:ext uri="{FF2B5EF4-FFF2-40B4-BE49-F238E27FC236}">
                <a16:creationId xmlns:a16="http://schemas.microsoft.com/office/drawing/2014/main" id="{91066BCB-7A83-7486-8915-FA1B0B2318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49157" y="64200"/>
            <a:ext cx="2079673" cy="736948"/>
          </a:xfrm>
          <a:prstGeom prst="rect">
            <a:avLst/>
          </a:prstGeom>
        </p:spPr>
      </p:pic>
    </p:spTree>
    <p:extLst>
      <p:ext uri="{BB962C8B-B14F-4D97-AF65-F5344CB8AC3E}">
        <p14:creationId xmlns:p14="http://schemas.microsoft.com/office/powerpoint/2010/main" val="42679714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Large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4BA286-50AF-0048-A3FB-B2FE65D9AB43}"/>
              </a:ext>
            </a:extLst>
          </p:cNvPr>
          <p:cNvSpPr>
            <a:spLocks noGrp="1"/>
          </p:cNvSpPr>
          <p:nvPr>
            <p:ph type="dt" sz="half" idx="10"/>
          </p:nvPr>
        </p:nvSpPr>
        <p:spPr>
          <a:xfrm>
            <a:off x="9136932" y="215963"/>
            <a:ext cx="1259840" cy="348027"/>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7" y="1749287"/>
            <a:ext cx="10593832" cy="4731027"/>
          </a:xfrm>
          <a:prstGeom prst="rect">
            <a:avLst/>
          </a:prstGeom>
        </p:spPr>
        <p:txBody>
          <a:bodyPr>
            <a:normAutofit/>
          </a:bodyPr>
          <a:lstStyle>
            <a:lvl1pPr>
              <a:lnSpc>
                <a:spcPct val="100000"/>
              </a:lnSpc>
              <a:spcBef>
                <a:spcPts val="2200"/>
              </a:spcBef>
              <a:spcAft>
                <a:spcPts val="0"/>
              </a:spcAft>
              <a:buClr>
                <a:schemeClr val="accent1"/>
              </a:buClr>
              <a:defRPr sz="2000">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800">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buClrTx/>
              <a:defRPr sz="1800">
                <a:solidFill>
                  <a:schemeClr val="tx1"/>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9655779" cy="831811"/>
          </a:xfrm>
          <a:prstGeom prst="rect">
            <a:avLst/>
          </a:prstGeom>
        </p:spPr>
        <p:txBody>
          <a:bodyPr anchor="t">
            <a:noAutofit/>
          </a:bodyPr>
          <a:lstStyle>
            <a:lvl1pPr>
              <a:defRPr sz="2800">
                <a:solidFill>
                  <a:schemeClr val="tx2"/>
                </a:solidFill>
                <a:latin typeface="Arial" panose="020B0604020202020204" pitchFamily="34" charset="0"/>
                <a:cs typeface="Arial" panose="020B0604020202020204" pitchFamily="34" charset="0"/>
              </a:defRPr>
            </a:lvl1pPr>
          </a:lstStyle>
          <a:p>
            <a:r>
              <a:rPr lang="en-US"/>
              <a:t>Click to edit Master title style. Limit titles to 2 lines. Longer descriptions should be placed in text below</a:t>
            </a:r>
          </a:p>
        </p:txBody>
      </p:sp>
      <p:pic>
        <p:nvPicPr>
          <p:cNvPr id="8" name="Picture 7">
            <a:extLst>
              <a:ext uri="{FF2B5EF4-FFF2-40B4-BE49-F238E27FC236}">
                <a16:creationId xmlns:a16="http://schemas.microsoft.com/office/drawing/2014/main" id="{36078868-A6F5-6663-0242-296B66667994}"/>
              </a:ext>
              <a:ext uri="{C183D7F6-B498-43B3-948B-1728B52AA6E4}">
                <adec:decorative xmlns:adec="http://schemas.microsoft.com/office/drawing/2017/decorative" val="1"/>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0702828" y="-8966"/>
            <a:ext cx="1498137" cy="1228165"/>
          </a:xfrm>
          <a:prstGeom prst="rect">
            <a:avLst/>
          </a:prstGeom>
        </p:spPr>
      </p:pic>
    </p:spTree>
    <p:extLst>
      <p:ext uri="{BB962C8B-B14F-4D97-AF65-F5344CB8AC3E}">
        <p14:creationId xmlns:p14="http://schemas.microsoft.com/office/powerpoint/2010/main" val="12019396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ramework Agreements Layou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A52B9A9-F838-8248-ADC0-3991A4FCEF10}"/>
              </a:ext>
            </a:extLst>
          </p:cNvPr>
          <p:cNvSpPr>
            <a:spLocks noGrp="1"/>
          </p:cNvSpPr>
          <p:nvPr>
            <p:ph type="sldNum" sz="quarter" idx="4"/>
          </p:nvPr>
        </p:nvSpPr>
        <p:spPr>
          <a:xfrm>
            <a:off x="11568741" y="6618369"/>
            <a:ext cx="519657" cy="239631"/>
          </a:xfrm>
          <a:prstGeom prst="rect">
            <a:avLst/>
          </a:prstGeom>
        </p:spPr>
        <p:txBody>
          <a:bodyPr lIns="109728" tIns="54864" rIns="109728" bIns="54864"/>
          <a:lstStyle>
            <a:lvl1pPr>
              <a:defRPr sz="1083" b="0" i="0">
                <a:solidFill>
                  <a:schemeClr val="bg1"/>
                </a:solidFill>
                <a:latin typeface="Arial" panose="020B0604020202020204" pitchFamily="34" charset="0"/>
                <a:cs typeface="Arial" panose="020B0604020202020204" pitchFamily="34" charset="0"/>
              </a:defRPr>
            </a:lvl1pPr>
          </a:lstStyle>
          <a:p>
            <a:fld id="{58DCA3CF-F0FB-9844-9606-7F294DED69AB}" type="slidenum">
              <a:rPr lang="en-US" smtClean="0"/>
              <a:pPr/>
              <a:t>‹#›</a:t>
            </a:fld>
            <a:endParaRPr lang="en-US"/>
          </a:p>
        </p:txBody>
      </p:sp>
      <p:sp>
        <p:nvSpPr>
          <p:cNvPr id="13" name="Pentagon 12">
            <a:extLst>
              <a:ext uri="{FF2B5EF4-FFF2-40B4-BE49-F238E27FC236}">
                <a16:creationId xmlns:a16="http://schemas.microsoft.com/office/drawing/2014/main" id="{86D472CD-202C-1041-A474-4C1218C9DAAB}"/>
              </a:ext>
              <a:ext uri="{C183D7F6-B498-43B3-948B-1728B52AA6E4}">
                <adec:decorative xmlns:adec="http://schemas.microsoft.com/office/drawing/2017/decorative" val="1"/>
              </a:ext>
            </a:extLst>
          </p:cNvPr>
          <p:cNvSpPr/>
          <p:nvPr userDrawn="1"/>
        </p:nvSpPr>
        <p:spPr>
          <a:xfrm>
            <a:off x="0" y="0"/>
            <a:ext cx="9999462" cy="865348"/>
          </a:xfrm>
          <a:prstGeom prst="homePlate">
            <a:avLst>
              <a:gd name="adj" fmla="val 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p>
        </p:txBody>
      </p:sp>
      <p:sp>
        <p:nvSpPr>
          <p:cNvPr id="14" name="Pentagon 13">
            <a:extLst>
              <a:ext uri="{FF2B5EF4-FFF2-40B4-BE49-F238E27FC236}">
                <a16:creationId xmlns:a16="http://schemas.microsoft.com/office/drawing/2014/main" id="{8D2F6957-B7F6-5C49-AD0F-F5143FBD7F2C}"/>
              </a:ext>
              <a:ext uri="{C183D7F6-B498-43B3-948B-1728B52AA6E4}">
                <adec:decorative xmlns:adec="http://schemas.microsoft.com/office/drawing/2017/decorative" val="1"/>
              </a:ext>
            </a:extLst>
          </p:cNvPr>
          <p:cNvSpPr/>
          <p:nvPr userDrawn="1"/>
        </p:nvSpPr>
        <p:spPr>
          <a:xfrm>
            <a:off x="10000343" y="0"/>
            <a:ext cx="2191657" cy="865348"/>
          </a:xfrm>
          <a:prstGeom prst="homePlate">
            <a:avLst>
              <a:gd name="adj" fmla="val 0"/>
            </a:avLst>
          </a:prstGeom>
          <a:solidFill>
            <a:srgbClr val="3744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p>
        </p:txBody>
      </p:sp>
      <p:sp>
        <p:nvSpPr>
          <p:cNvPr id="10" name="Title Placeholder 1"/>
          <p:cNvSpPr>
            <a:spLocks noGrp="1"/>
          </p:cNvSpPr>
          <p:nvPr>
            <p:ph type="title"/>
          </p:nvPr>
        </p:nvSpPr>
        <p:spPr>
          <a:xfrm>
            <a:off x="932272" y="128400"/>
            <a:ext cx="9049768" cy="736947"/>
          </a:xfrm>
          <a:prstGeom prst="rect">
            <a:avLst/>
          </a:prstGeom>
        </p:spPr>
        <p:txBody>
          <a:bodyPr vert="horz" lIns="109728" tIns="54864" rIns="109728" bIns="54864" rtlCol="0" anchor="ctr">
            <a:normAutofit/>
          </a:bodyPr>
          <a:lstStyle>
            <a:lvl1pPr>
              <a:defRPr sz="3000" b="0" i="0">
                <a:solidFill>
                  <a:srgbClr val="3E474C"/>
                </a:solidFill>
                <a:latin typeface="+mj-lt"/>
              </a:defRPr>
            </a:lvl1pPr>
          </a:lstStyle>
          <a:p>
            <a:r>
              <a:rPr lang="en-US"/>
              <a:t>Click to edit Master title style</a:t>
            </a:r>
          </a:p>
        </p:txBody>
      </p:sp>
      <p:sp>
        <p:nvSpPr>
          <p:cNvPr id="16" name="Content Placeholder 2">
            <a:extLst>
              <a:ext uri="{FF2B5EF4-FFF2-40B4-BE49-F238E27FC236}">
                <a16:creationId xmlns:a16="http://schemas.microsoft.com/office/drawing/2014/main" id="{AC673512-2152-4643-BC5C-1C1C42F9C8D5}"/>
              </a:ext>
            </a:extLst>
          </p:cNvPr>
          <p:cNvSpPr>
            <a:spLocks noGrp="1"/>
          </p:cNvSpPr>
          <p:nvPr>
            <p:ph sz="half" idx="1"/>
          </p:nvPr>
        </p:nvSpPr>
        <p:spPr>
          <a:xfrm>
            <a:off x="260993" y="1253613"/>
            <a:ext cx="11296007" cy="4923351"/>
          </a:xfrm>
        </p:spPr>
        <p:txBody>
          <a:bodyPr>
            <a:noAutofit/>
          </a:bodyPr>
          <a:lstStyle>
            <a:lvl1pPr marL="346075" indent="-346075">
              <a:lnSpc>
                <a:spcPct val="100000"/>
              </a:lnSpc>
              <a:spcBef>
                <a:spcPts val="0"/>
              </a:spcBef>
              <a:spcAft>
                <a:spcPts val="0"/>
              </a:spcAft>
              <a:buClr>
                <a:schemeClr val="bg2">
                  <a:lumMod val="50000"/>
                </a:schemeClr>
              </a:buClr>
              <a:tabLst/>
              <a:defRPr sz="2400">
                <a:solidFill>
                  <a:schemeClr val="tx1"/>
                </a:solidFill>
              </a:defRPr>
            </a:lvl1pPr>
            <a:lvl2pPr>
              <a:lnSpc>
                <a:spcPct val="100000"/>
              </a:lnSpc>
              <a:spcBef>
                <a:spcPts val="0"/>
              </a:spcBef>
              <a:spcAft>
                <a:spcPts val="0"/>
              </a:spcAft>
              <a:buClr>
                <a:srgbClr val="00AB9E"/>
              </a:buClr>
              <a:defRPr sz="2400">
                <a:solidFill>
                  <a:schemeClr val="tx1"/>
                </a:solidFill>
              </a:defRPr>
            </a:lvl2pPr>
            <a:lvl3pPr>
              <a:lnSpc>
                <a:spcPct val="100000"/>
              </a:lnSpc>
              <a:spcBef>
                <a:spcPts val="0"/>
              </a:spcBef>
              <a:spcAft>
                <a:spcPts val="0"/>
              </a:spcAft>
              <a:defRPr sz="2400">
                <a:solidFill>
                  <a:schemeClr val="tx1"/>
                </a:solidFill>
              </a:defRPr>
            </a:lvl3pPr>
            <a:lvl4pPr>
              <a:lnSpc>
                <a:spcPct val="100000"/>
              </a:lnSpc>
              <a:spcBef>
                <a:spcPts val="0"/>
              </a:spcBef>
              <a:spcAft>
                <a:spcPts val="0"/>
              </a:spcAft>
              <a:defRPr sz="2400">
                <a:solidFill>
                  <a:schemeClr val="tx1"/>
                </a:solidFill>
              </a:defRPr>
            </a:lvl4pPr>
            <a:lvl5pPr>
              <a:lnSpc>
                <a:spcPct val="100000"/>
              </a:lnSpc>
              <a:spcBef>
                <a:spcPts val="0"/>
              </a:spcBef>
              <a:spcAft>
                <a:spcPts val="0"/>
              </a:spcAft>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0FF193D3-6783-AE83-5504-1B7E98654669}"/>
              </a:ext>
            </a:extLst>
          </p:cNvPr>
          <p:cNvSpPr/>
          <p:nvPr userDrawn="1"/>
        </p:nvSpPr>
        <p:spPr>
          <a:xfrm>
            <a:off x="1" y="862539"/>
            <a:ext cx="12192000" cy="45719"/>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C8FA22C6-72A0-5577-1188-206871D02EC7}"/>
              </a:ext>
            </a:extLst>
          </p:cNvPr>
          <p:cNvGrpSpPr>
            <a:grpSpLocks noChangeAspect="1"/>
          </p:cNvGrpSpPr>
          <p:nvPr userDrawn="1"/>
        </p:nvGrpSpPr>
        <p:grpSpPr bwMode="auto">
          <a:xfrm>
            <a:off x="309887" y="285009"/>
            <a:ext cx="475721" cy="438138"/>
            <a:chOff x="2989" y="51"/>
            <a:chExt cx="481" cy="443"/>
          </a:xfrm>
        </p:grpSpPr>
        <p:sp>
          <p:nvSpPr>
            <p:cNvPr id="6" name="Freeform 5">
              <a:extLst>
                <a:ext uri="{FF2B5EF4-FFF2-40B4-BE49-F238E27FC236}">
                  <a16:creationId xmlns:a16="http://schemas.microsoft.com/office/drawing/2014/main" id="{41FB359A-5886-894C-95E9-1FFFB5CAF948}"/>
                </a:ext>
              </a:extLst>
            </p:cNvPr>
            <p:cNvSpPr>
              <a:spLocks/>
            </p:cNvSpPr>
            <p:nvPr/>
          </p:nvSpPr>
          <p:spPr bwMode="auto">
            <a:xfrm>
              <a:off x="3092" y="102"/>
              <a:ext cx="65" cy="47"/>
            </a:xfrm>
            <a:custGeom>
              <a:avLst/>
              <a:gdLst>
                <a:gd name="T0" fmla="*/ 136 w 136"/>
                <a:gd name="T1" fmla="*/ 0 h 98"/>
                <a:gd name="T2" fmla="*/ 136 w 136"/>
                <a:gd name="T3" fmla="*/ 0 h 98"/>
                <a:gd name="T4" fmla="*/ 0 w 136"/>
                <a:gd name="T5" fmla="*/ 98 h 98"/>
              </a:gdLst>
              <a:ahLst/>
              <a:cxnLst>
                <a:cxn ang="0">
                  <a:pos x="T0" y="T1"/>
                </a:cxn>
                <a:cxn ang="0">
                  <a:pos x="T2" y="T3"/>
                </a:cxn>
                <a:cxn ang="0">
                  <a:pos x="T4" y="T5"/>
                </a:cxn>
              </a:cxnLst>
              <a:rect l="0" t="0" r="r" b="b"/>
              <a:pathLst>
                <a:path w="136" h="98">
                  <a:moveTo>
                    <a:pt x="136" y="0"/>
                  </a:moveTo>
                  <a:lnTo>
                    <a:pt x="136" y="0"/>
                  </a:lnTo>
                  <a:cubicBezTo>
                    <a:pt x="84" y="23"/>
                    <a:pt x="38" y="56"/>
                    <a:pt x="0" y="98"/>
                  </a:cubicBezTo>
                </a:path>
              </a:pathLst>
            </a:custGeom>
            <a:noFill/>
            <a:ln w="28575" cap="rnd">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905D2471-DC8E-71D3-F24A-6848DDCF5CA7}"/>
                </a:ext>
              </a:extLst>
            </p:cNvPr>
            <p:cNvSpPr>
              <a:spLocks/>
            </p:cNvSpPr>
            <p:nvPr/>
          </p:nvSpPr>
          <p:spPr bwMode="auto">
            <a:xfrm>
              <a:off x="3302" y="102"/>
              <a:ext cx="65" cy="47"/>
            </a:xfrm>
            <a:custGeom>
              <a:avLst/>
              <a:gdLst>
                <a:gd name="T0" fmla="*/ 136 w 136"/>
                <a:gd name="T1" fmla="*/ 98 h 98"/>
                <a:gd name="T2" fmla="*/ 136 w 136"/>
                <a:gd name="T3" fmla="*/ 98 h 98"/>
                <a:gd name="T4" fmla="*/ 0 w 136"/>
                <a:gd name="T5" fmla="*/ 0 h 98"/>
              </a:gdLst>
              <a:ahLst/>
              <a:cxnLst>
                <a:cxn ang="0">
                  <a:pos x="T0" y="T1"/>
                </a:cxn>
                <a:cxn ang="0">
                  <a:pos x="T2" y="T3"/>
                </a:cxn>
                <a:cxn ang="0">
                  <a:pos x="T4" y="T5"/>
                </a:cxn>
              </a:cxnLst>
              <a:rect l="0" t="0" r="r" b="b"/>
              <a:pathLst>
                <a:path w="136" h="98">
                  <a:moveTo>
                    <a:pt x="136" y="98"/>
                  </a:moveTo>
                  <a:lnTo>
                    <a:pt x="136" y="98"/>
                  </a:lnTo>
                  <a:cubicBezTo>
                    <a:pt x="99" y="56"/>
                    <a:pt x="52" y="23"/>
                    <a:pt x="0" y="0"/>
                  </a:cubicBezTo>
                </a:path>
              </a:pathLst>
            </a:custGeom>
            <a:noFill/>
            <a:ln w="28575" cap="rnd">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CC44E689-847A-9713-76C9-85EE9294E9E2}"/>
                </a:ext>
              </a:extLst>
            </p:cNvPr>
            <p:cNvSpPr>
              <a:spLocks/>
            </p:cNvSpPr>
            <p:nvPr/>
          </p:nvSpPr>
          <p:spPr bwMode="auto">
            <a:xfrm>
              <a:off x="3330" y="383"/>
              <a:ext cx="47" cy="44"/>
            </a:xfrm>
            <a:custGeom>
              <a:avLst/>
              <a:gdLst>
                <a:gd name="T0" fmla="*/ 0 w 99"/>
                <a:gd name="T1" fmla="*/ 93 h 93"/>
                <a:gd name="T2" fmla="*/ 0 w 99"/>
                <a:gd name="T3" fmla="*/ 93 h 93"/>
                <a:gd name="T4" fmla="*/ 99 w 99"/>
                <a:gd name="T5" fmla="*/ 0 h 93"/>
              </a:gdLst>
              <a:ahLst/>
              <a:cxnLst>
                <a:cxn ang="0">
                  <a:pos x="T0" y="T1"/>
                </a:cxn>
                <a:cxn ang="0">
                  <a:pos x="T2" y="T3"/>
                </a:cxn>
                <a:cxn ang="0">
                  <a:pos x="T4" y="T5"/>
                </a:cxn>
              </a:cxnLst>
              <a:rect l="0" t="0" r="r" b="b"/>
              <a:pathLst>
                <a:path w="99" h="93">
                  <a:moveTo>
                    <a:pt x="0" y="93"/>
                  </a:moveTo>
                  <a:lnTo>
                    <a:pt x="0" y="93"/>
                  </a:lnTo>
                  <a:cubicBezTo>
                    <a:pt x="38" y="68"/>
                    <a:pt x="71" y="37"/>
                    <a:pt x="99" y="0"/>
                  </a:cubicBezTo>
                </a:path>
              </a:pathLst>
            </a:custGeom>
            <a:noFill/>
            <a:ln w="28575" cap="rnd">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8">
              <a:extLst>
                <a:ext uri="{FF2B5EF4-FFF2-40B4-BE49-F238E27FC236}">
                  <a16:creationId xmlns:a16="http://schemas.microsoft.com/office/drawing/2014/main" id="{5A5B6303-DBC3-22B5-2617-FEF58FF32B10}"/>
                </a:ext>
              </a:extLst>
            </p:cNvPr>
            <p:cNvSpPr>
              <a:spLocks/>
            </p:cNvSpPr>
            <p:nvPr/>
          </p:nvSpPr>
          <p:spPr bwMode="auto">
            <a:xfrm>
              <a:off x="3082" y="383"/>
              <a:ext cx="47" cy="44"/>
            </a:xfrm>
            <a:custGeom>
              <a:avLst/>
              <a:gdLst>
                <a:gd name="T0" fmla="*/ 0 w 99"/>
                <a:gd name="T1" fmla="*/ 0 h 93"/>
                <a:gd name="T2" fmla="*/ 0 w 99"/>
                <a:gd name="T3" fmla="*/ 0 h 93"/>
                <a:gd name="T4" fmla="*/ 99 w 99"/>
                <a:gd name="T5" fmla="*/ 93 h 93"/>
              </a:gdLst>
              <a:ahLst/>
              <a:cxnLst>
                <a:cxn ang="0">
                  <a:pos x="T0" y="T1"/>
                </a:cxn>
                <a:cxn ang="0">
                  <a:pos x="T2" y="T3"/>
                </a:cxn>
                <a:cxn ang="0">
                  <a:pos x="T4" y="T5"/>
                </a:cxn>
              </a:cxnLst>
              <a:rect l="0" t="0" r="r" b="b"/>
              <a:pathLst>
                <a:path w="99" h="93">
                  <a:moveTo>
                    <a:pt x="0" y="0"/>
                  </a:moveTo>
                  <a:lnTo>
                    <a:pt x="0" y="0"/>
                  </a:lnTo>
                  <a:cubicBezTo>
                    <a:pt x="28" y="37"/>
                    <a:pt x="61" y="68"/>
                    <a:pt x="99" y="93"/>
                  </a:cubicBezTo>
                </a:path>
              </a:pathLst>
            </a:custGeom>
            <a:noFill/>
            <a:ln w="28575" cap="rnd">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9">
              <a:extLst>
                <a:ext uri="{FF2B5EF4-FFF2-40B4-BE49-F238E27FC236}">
                  <a16:creationId xmlns:a16="http://schemas.microsoft.com/office/drawing/2014/main" id="{A4BFD978-9978-A4D5-40F5-7CF381B9B596}"/>
                </a:ext>
              </a:extLst>
            </p:cNvPr>
            <p:cNvSpPr>
              <a:spLocks/>
            </p:cNvSpPr>
            <p:nvPr/>
          </p:nvSpPr>
          <p:spPr bwMode="auto">
            <a:xfrm>
              <a:off x="3193" y="51"/>
              <a:ext cx="74" cy="83"/>
            </a:xfrm>
            <a:custGeom>
              <a:avLst/>
              <a:gdLst>
                <a:gd name="T0" fmla="*/ 156 w 156"/>
                <a:gd name="T1" fmla="*/ 78 h 175"/>
                <a:gd name="T2" fmla="*/ 156 w 156"/>
                <a:gd name="T3" fmla="*/ 78 h 175"/>
                <a:gd name="T4" fmla="*/ 78 w 156"/>
                <a:gd name="T5" fmla="*/ 175 h 175"/>
                <a:gd name="T6" fmla="*/ 0 w 156"/>
                <a:gd name="T7" fmla="*/ 78 h 175"/>
                <a:gd name="T8" fmla="*/ 78 w 156"/>
                <a:gd name="T9" fmla="*/ 0 h 175"/>
                <a:gd name="T10" fmla="*/ 156 w 156"/>
                <a:gd name="T11" fmla="*/ 78 h 175"/>
                <a:gd name="T12" fmla="*/ 156 w 156"/>
                <a:gd name="T13" fmla="*/ 78 h 175"/>
              </a:gdLst>
              <a:ahLst/>
              <a:cxnLst>
                <a:cxn ang="0">
                  <a:pos x="T0" y="T1"/>
                </a:cxn>
                <a:cxn ang="0">
                  <a:pos x="T2" y="T3"/>
                </a:cxn>
                <a:cxn ang="0">
                  <a:pos x="T4" y="T5"/>
                </a:cxn>
                <a:cxn ang="0">
                  <a:pos x="T6" y="T7"/>
                </a:cxn>
                <a:cxn ang="0">
                  <a:pos x="T8" y="T9"/>
                </a:cxn>
                <a:cxn ang="0">
                  <a:pos x="T10" y="T11"/>
                </a:cxn>
                <a:cxn ang="0">
                  <a:pos x="T12" y="T13"/>
                </a:cxn>
              </a:cxnLst>
              <a:rect l="0" t="0" r="r" b="b"/>
              <a:pathLst>
                <a:path w="156" h="175">
                  <a:moveTo>
                    <a:pt x="156" y="78"/>
                  </a:moveTo>
                  <a:lnTo>
                    <a:pt x="156" y="78"/>
                  </a:lnTo>
                  <a:cubicBezTo>
                    <a:pt x="156" y="136"/>
                    <a:pt x="121" y="175"/>
                    <a:pt x="78" y="175"/>
                  </a:cubicBezTo>
                  <a:cubicBezTo>
                    <a:pt x="35" y="175"/>
                    <a:pt x="0" y="136"/>
                    <a:pt x="0" y="78"/>
                  </a:cubicBezTo>
                  <a:cubicBezTo>
                    <a:pt x="0" y="35"/>
                    <a:pt x="35" y="0"/>
                    <a:pt x="78" y="0"/>
                  </a:cubicBezTo>
                  <a:cubicBezTo>
                    <a:pt x="121" y="0"/>
                    <a:pt x="156" y="35"/>
                    <a:pt x="156" y="78"/>
                  </a:cubicBezTo>
                  <a:lnTo>
                    <a:pt x="156" y="78"/>
                  </a:lnTo>
                  <a:close/>
                </a:path>
              </a:pathLst>
            </a:custGeom>
            <a:noFill/>
            <a:ln w="28575" cap="rnd">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591E1F03-38BE-FE08-3179-1B29A469442C}"/>
                </a:ext>
              </a:extLst>
            </p:cNvPr>
            <p:cNvSpPr>
              <a:spLocks/>
            </p:cNvSpPr>
            <p:nvPr/>
          </p:nvSpPr>
          <p:spPr bwMode="auto">
            <a:xfrm>
              <a:off x="3156" y="152"/>
              <a:ext cx="147" cy="65"/>
            </a:xfrm>
            <a:custGeom>
              <a:avLst/>
              <a:gdLst>
                <a:gd name="T0" fmla="*/ 311 w 311"/>
                <a:gd name="T1" fmla="*/ 136 h 136"/>
                <a:gd name="T2" fmla="*/ 311 w 311"/>
                <a:gd name="T3" fmla="*/ 136 h 136"/>
                <a:gd name="T4" fmla="*/ 311 w 311"/>
                <a:gd name="T5" fmla="*/ 63 h 136"/>
                <a:gd name="T6" fmla="*/ 289 w 311"/>
                <a:gd name="T7" fmla="*/ 27 h 136"/>
                <a:gd name="T8" fmla="*/ 156 w 311"/>
                <a:gd name="T9" fmla="*/ 0 h 136"/>
                <a:gd name="T10" fmla="*/ 23 w 311"/>
                <a:gd name="T11" fmla="*/ 27 h 136"/>
                <a:gd name="T12" fmla="*/ 0 w 311"/>
                <a:gd name="T13" fmla="*/ 63 h 136"/>
                <a:gd name="T14" fmla="*/ 0 w 311"/>
                <a:gd name="T15" fmla="*/ 136 h 136"/>
                <a:gd name="T16" fmla="*/ 311 w 311"/>
                <a:gd name="T17" fmla="*/ 136 h 136"/>
                <a:gd name="T18" fmla="*/ 311 w 311"/>
                <a:gd name="T19"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 h="136">
                  <a:moveTo>
                    <a:pt x="311" y="136"/>
                  </a:moveTo>
                  <a:lnTo>
                    <a:pt x="311" y="136"/>
                  </a:lnTo>
                  <a:lnTo>
                    <a:pt x="311" y="63"/>
                  </a:lnTo>
                  <a:cubicBezTo>
                    <a:pt x="311" y="47"/>
                    <a:pt x="303" y="33"/>
                    <a:pt x="289" y="27"/>
                  </a:cubicBezTo>
                  <a:cubicBezTo>
                    <a:pt x="263" y="16"/>
                    <a:pt x="217" y="0"/>
                    <a:pt x="156" y="0"/>
                  </a:cubicBezTo>
                  <a:cubicBezTo>
                    <a:pt x="95" y="0"/>
                    <a:pt x="49" y="16"/>
                    <a:pt x="23" y="27"/>
                  </a:cubicBezTo>
                  <a:cubicBezTo>
                    <a:pt x="9" y="33"/>
                    <a:pt x="0" y="47"/>
                    <a:pt x="0" y="63"/>
                  </a:cubicBezTo>
                  <a:lnTo>
                    <a:pt x="0" y="136"/>
                  </a:lnTo>
                  <a:lnTo>
                    <a:pt x="311" y="136"/>
                  </a:lnTo>
                  <a:lnTo>
                    <a:pt x="311" y="136"/>
                  </a:lnTo>
                  <a:close/>
                </a:path>
              </a:pathLst>
            </a:custGeom>
            <a:noFill/>
            <a:ln w="28575" cap="rnd">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04C6FEA6-F013-747E-B97F-8F79A082B083}"/>
                </a:ext>
              </a:extLst>
            </p:cNvPr>
            <p:cNvSpPr>
              <a:spLocks/>
            </p:cNvSpPr>
            <p:nvPr/>
          </p:nvSpPr>
          <p:spPr bwMode="auto">
            <a:xfrm>
              <a:off x="3193" y="328"/>
              <a:ext cx="74" cy="83"/>
            </a:xfrm>
            <a:custGeom>
              <a:avLst/>
              <a:gdLst>
                <a:gd name="T0" fmla="*/ 156 w 156"/>
                <a:gd name="T1" fmla="*/ 78 h 176"/>
                <a:gd name="T2" fmla="*/ 156 w 156"/>
                <a:gd name="T3" fmla="*/ 78 h 176"/>
                <a:gd name="T4" fmla="*/ 78 w 156"/>
                <a:gd name="T5" fmla="*/ 176 h 176"/>
                <a:gd name="T6" fmla="*/ 0 w 156"/>
                <a:gd name="T7" fmla="*/ 78 h 176"/>
                <a:gd name="T8" fmla="*/ 78 w 156"/>
                <a:gd name="T9" fmla="*/ 0 h 176"/>
                <a:gd name="T10" fmla="*/ 156 w 156"/>
                <a:gd name="T11" fmla="*/ 78 h 176"/>
                <a:gd name="T12" fmla="*/ 156 w 156"/>
                <a:gd name="T13" fmla="*/ 78 h 176"/>
              </a:gdLst>
              <a:ahLst/>
              <a:cxnLst>
                <a:cxn ang="0">
                  <a:pos x="T0" y="T1"/>
                </a:cxn>
                <a:cxn ang="0">
                  <a:pos x="T2" y="T3"/>
                </a:cxn>
                <a:cxn ang="0">
                  <a:pos x="T4" y="T5"/>
                </a:cxn>
                <a:cxn ang="0">
                  <a:pos x="T6" y="T7"/>
                </a:cxn>
                <a:cxn ang="0">
                  <a:pos x="T8" y="T9"/>
                </a:cxn>
                <a:cxn ang="0">
                  <a:pos x="T10" y="T11"/>
                </a:cxn>
                <a:cxn ang="0">
                  <a:pos x="T12" y="T13"/>
                </a:cxn>
              </a:cxnLst>
              <a:rect l="0" t="0" r="r" b="b"/>
              <a:pathLst>
                <a:path w="156" h="176">
                  <a:moveTo>
                    <a:pt x="156" y="78"/>
                  </a:moveTo>
                  <a:lnTo>
                    <a:pt x="156" y="78"/>
                  </a:lnTo>
                  <a:cubicBezTo>
                    <a:pt x="156" y="137"/>
                    <a:pt x="121" y="176"/>
                    <a:pt x="78" y="176"/>
                  </a:cubicBezTo>
                  <a:cubicBezTo>
                    <a:pt x="35" y="176"/>
                    <a:pt x="0" y="137"/>
                    <a:pt x="0" y="78"/>
                  </a:cubicBezTo>
                  <a:cubicBezTo>
                    <a:pt x="0" y="35"/>
                    <a:pt x="35" y="0"/>
                    <a:pt x="78" y="0"/>
                  </a:cubicBezTo>
                  <a:cubicBezTo>
                    <a:pt x="121" y="0"/>
                    <a:pt x="156" y="35"/>
                    <a:pt x="156" y="78"/>
                  </a:cubicBezTo>
                  <a:lnTo>
                    <a:pt x="156" y="78"/>
                  </a:lnTo>
                  <a:close/>
                </a:path>
              </a:pathLst>
            </a:custGeom>
            <a:noFill/>
            <a:ln w="28575" cap="rnd">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94CAA975-D55A-792E-F322-1E45143E258D}"/>
                </a:ext>
              </a:extLst>
            </p:cNvPr>
            <p:cNvSpPr>
              <a:spLocks/>
            </p:cNvSpPr>
            <p:nvPr/>
          </p:nvSpPr>
          <p:spPr bwMode="auto">
            <a:xfrm>
              <a:off x="3156" y="430"/>
              <a:ext cx="147" cy="64"/>
            </a:xfrm>
            <a:custGeom>
              <a:avLst/>
              <a:gdLst>
                <a:gd name="T0" fmla="*/ 311 w 311"/>
                <a:gd name="T1" fmla="*/ 136 h 136"/>
                <a:gd name="T2" fmla="*/ 311 w 311"/>
                <a:gd name="T3" fmla="*/ 136 h 136"/>
                <a:gd name="T4" fmla="*/ 311 w 311"/>
                <a:gd name="T5" fmla="*/ 62 h 136"/>
                <a:gd name="T6" fmla="*/ 289 w 311"/>
                <a:gd name="T7" fmla="*/ 27 h 136"/>
                <a:gd name="T8" fmla="*/ 156 w 311"/>
                <a:gd name="T9" fmla="*/ 0 h 136"/>
                <a:gd name="T10" fmla="*/ 23 w 311"/>
                <a:gd name="T11" fmla="*/ 27 h 136"/>
                <a:gd name="T12" fmla="*/ 0 w 311"/>
                <a:gd name="T13" fmla="*/ 62 h 136"/>
                <a:gd name="T14" fmla="*/ 0 w 311"/>
                <a:gd name="T15" fmla="*/ 136 h 136"/>
                <a:gd name="T16" fmla="*/ 311 w 311"/>
                <a:gd name="T17" fmla="*/ 136 h 136"/>
                <a:gd name="T18" fmla="*/ 311 w 311"/>
                <a:gd name="T19"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 h="136">
                  <a:moveTo>
                    <a:pt x="311" y="136"/>
                  </a:moveTo>
                  <a:lnTo>
                    <a:pt x="311" y="136"/>
                  </a:lnTo>
                  <a:lnTo>
                    <a:pt x="311" y="62"/>
                  </a:lnTo>
                  <a:cubicBezTo>
                    <a:pt x="311" y="47"/>
                    <a:pt x="303" y="33"/>
                    <a:pt x="289" y="27"/>
                  </a:cubicBezTo>
                  <a:cubicBezTo>
                    <a:pt x="263" y="15"/>
                    <a:pt x="217" y="0"/>
                    <a:pt x="156" y="0"/>
                  </a:cubicBezTo>
                  <a:cubicBezTo>
                    <a:pt x="95" y="0"/>
                    <a:pt x="49" y="15"/>
                    <a:pt x="23" y="27"/>
                  </a:cubicBezTo>
                  <a:cubicBezTo>
                    <a:pt x="9" y="33"/>
                    <a:pt x="0" y="47"/>
                    <a:pt x="0" y="62"/>
                  </a:cubicBezTo>
                  <a:lnTo>
                    <a:pt x="0" y="136"/>
                  </a:lnTo>
                  <a:lnTo>
                    <a:pt x="311" y="136"/>
                  </a:lnTo>
                  <a:lnTo>
                    <a:pt x="311" y="136"/>
                  </a:lnTo>
                  <a:close/>
                </a:path>
              </a:pathLst>
            </a:custGeom>
            <a:noFill/>
            <a:ln w="28575" cap="rnd">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65604547-832B-4D7A-32F4-94870713EAE3}"/>
                </a:ext>
              </a:extLst>
            </p:cNvPr>
            <p:cNvSpPr>
              <a:spLocks/>
            </p:cNvSpPr>
            <p:nvPr/>
          </p:nvSpPr>
          <p:spPr bwMode="auto">
            <a:xfrm>
              <a:off x="3026" y="180"/>
              <a:ext cx="74" cy="83"/>
            </a:xfrm>
            <a:custGeom>
              <a:avLst/>
              <a:gdLst>
                <a:gd name="T0" fmla="*/ 156 w 156"/>
                <a:gd name="T1" fmla="*/ 77 h 175"/>
                <a:gd name="T2" fmla="*/ 156 w 156"/>
                <a:gd name="T3" fmla="*/ 77 h 175"/>
                <a:gd name="T4" fmla="*/ 78 w 156"/>
                <a:gd name="T5" fmla="*/ 175 h 175"/>
                <a:gd name="T6" fmla="*/ 0 w 156"/>
                <a:gd name="T7" fmla="*/ 77 h 175"/>
                <a:gd name="T8" fmla="*/ 78 w 156"/>
                <a:gd name="T9" fmla="*/ 0 h 175"/>
                <a:gd name="T10" fmla="*/ 156 w 156"/>
                <a:gd name="T11" fmla="*/ 77 h 175"/>
                <a:gd name="T12" fmla="*/ 156 w 156"/>
                <a:gd name="T13" fmla="*/ 77 h 175"/>
              </a:gdLst>
              <a:ahLst/>
              <a:cxnLst>
                <a:cxn ang="0">
                  <a:pos x="T0" y="T1"/>
                </a:cxn>
                <a:cxn ang="0">
                  <a:pos x="T2" y="T3"/>
                </a:cxn>
                <a:cxn ang="0">
                  <a:pos x="T4" y="T5"/>
                </a:cxn>
                <a:cxn ang="0">
                  <a:pos x="T6" y="T7"/>
                </a:cxn>
                <a:cxn ang="0">
                  <a:pos x="T8" y="T9"/>
                </a:cxn>
                <a:cxn ang="0">
                  <a:pos x="T10" y="T11"/>
                </a:cxn>
                <a:cxn ang="0">
                  <a:pos x="T12" y="T13"/>
                </a:cxn>
              </a:cxnLst>
              <a:rect l="0" t="0" r="r" b="b"/>
              <a:pathLst>
                <a:path w="156" h="175">
                  <a:moveTo>
                    <a:pt x="156" y="77"/>
                  </a:moveTo>
                  <a:lnTo>
                    <a:pt x="156" y="77"/>
                  </a:lnTo>
                  <a:cubicBezTo>
                    <a:pt x="156" y="136"/>
                    <a:pt x="121" y="175"/>
                    <a:pt x="78" y="175"/>
                  </a:cubicBezTo>
                  <a:cubicBezTo>
                    <a:pt x="35" y="175"/>
                    <a:pt x="0" y="136"/>
                    <a:pt x="0" y="77"/>
                  </a:cubicBezTo>
                  <a:cubicBezTo>
                    <a:pt x="0" y="34"/>
                    <a:pt x="35" y="0"/>
                    <a:pt x="78" y="0"/>
                  </a:cubicBezTo>
                  <a:cubicBezTo>
                    <a:pt x="121" y="0"/>
                    <a:pt x="156" y="34"/>
                    <a:pt x="156" y="77"/>
                  </a:cubicBezTo>
                  <a:lnTo>
                    <a:pt x="156" y="77"/>
                  </a:lnTo>
                  <a:close/>
                </a:path>
              </a:pathLst>
            </a:custGeom>
            <a:noFill/>
            <a:ln w="28575" cap="rnd">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7D0B8CDA-0A43-B0E8-33B1-9E2369EECD1F}"/>
                </a:ext>
              </a:extLst>
            </p:cNvPr>
            <p:cNvSpPr>
              <a:spLocks/>
            </p:cNvSpPr>
            <p:nvPr/>
          </p:nvSpPr>
          <p:spPr bwMode="auto">
            <a:xfrm>
              <a:off x="2989" y="282"/>
              <a:ext cx="148" cy="64"/>
            </a:xfrm>
            <a:custGeom>
              <a:avLst/>
              <a:gdLst>
                <a:gd name="T0" fmla="*/ 312 w 312"/>
                <a:gd name="T1" fmla="*/ 136 h 136"/>
                <a:gd name="T2" fmla="*/ 312 w 312"/>
                <a:gd name="T3" fmla="*/ 136 h 136"/>
                <a:gd name="T4" fmla="*/ 312 w 312"/>
                <a:gd name="T5" fmla="*/ 62 h 136"/>
                <a:gd name="T6" fmla="*/ 289 w 312"/>
                <a:gd name="T7" fmla="*/ 27 h 136"/>
                <a:gd name="T8" fmla="*/ 157 w 312"/>
                <a:gd name="T9" fmla="*/ 0 h 136"/>
                <a:gd name="T10" fmla="*/ 23 w 312"/>
                <a:gd name="T11" fmla="*/ 27 h 136"/>
                <a:gd name="T12" fmla="*/ 0 w 312"/>
                <a:gd name="T13" fmla="*/ 63 h 136"/>
                <a:gd name="T14" fmla="*/ 0 w 312"/>
                <a:gd name="T15" fmla="*/ 136 h 136"/>
                <a:gd name="T16" fmla="*/ 312 w 312"/>
                <a:gd name="T17" fmla="*/ 136 h 136"/>
                <a:gd name="T18" fmla="*/ 312 w 312"/>
                <a:gd name="T19"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 h="136">
                  <a:moveTo>
                    <a:pt x="312" y="136"/>
                  </a:moveTo>
                  <a:lnTo>
                    <a:pt x="312" y="136"/>
                  </a:lnTo>
                  <a:lnTo>
                    <a:pt x="312" y="62"/>
                  </a:lnTo>
                  <a:cubicBezTo>
                    <a:pt x="312" y="47"/>
                    <a:pt x="303" y="33"/>
                    <a:pt x="289" y="27"/>
                  </a:cubicBezTo>
                  <a:cubicBezTo>
                    <a:pt x="264" y="15"/>
                    <a:pt x="218" y="0"/>
                    <a:pt x="157" y="0"/>
                  </a:cubicBezTo>
                  <a:cubicBezTo>
                    <a:pt x="95" y="0"/>
                    <a:pt x="49" y="16"/>
                    <a:pt x="23" y="27"/>
                  </a:cubicBezTo>
                  <a:cubicBezTo>
                    <a:pt x="9" y="33"/>
                    <a:pt x="0" y="47"/>
                    <a:pt x="0" y="63"/>
                  </a:cubicBezTo>
                  <a:lnTo>
                    <a:pt x="0" y="136"/>
                  </a:lnTo>
                  <a:lnTo>
                    <a:pt x="312" y="136"/>
                  </a:lnTo>
                  <a:lnTo>
                    <a:pt x="312" y="136"/>
                  </a:lnTo>
                  <a:close/>
                </a:path>
              </a:pathLst>
            </a:custGeom>
            <a:noFill/>
            <a:ln w="28575" cap="rnd">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13F8B936-927E-0A71-DA19-BDA2728812E1}"/>
                </a:ext>
              </a:extLst>
            </p:cNvPr>
            <p:cNvSpPr>
              <a:spLocks/>
            </p:cNvSpPr>
            <p:nvPr/>
          </p:nvSpPr>
          <p:spPr bwMode="auto">
            <a:xfrm>
              <a:off x="3359" y="180"/>
              <a:ext cx="74" cy="83"/>
            </a:xfrm>
            <a:custGeom>
              <a:avLst/>
              <a:gdLst>
                <a:gd name="T0" fmla="*/ 156 w 156"/>
                <a:gd name="T1" fmla="*/ 77 h 175"/>
                <a:gd name="T2" fmla="*/ 156 w 156"/>
                <a:gd name="T3" fmla="*/ 77 h 175"/>
                <a:gd name="T4" fmla="*/ 78 w 156"/>
                <a:gd name="T5" fmla="*/ 175 h 175"/>
                <a:gd name="T6" fmla="*/ 0 w 156"/>
                <a:gd name="T7" fmla="*/ 77 h 175"/>
                <a:gd name="T8" fmla="*/ 78 w 156"/>
                <a:gd name="T9" fmla="*/ 0 h 175"/>
                <a:gd name="T10" fmla="*/ 156 w 156"/>
                <a:gd name="T11" fmla="*/ 77 h 175"/>
                <a:gd name="T12" fmla="*/ 156 w 156"/>
                <a:gd name="T13" fmla="*/ 77 h 175"/>
              </a:gdLst>
              <a:ahLst/>
              <a:cxnLst>
                <a:cxn ang="0">
                  <a:pos x="T0" y="T1"/>
                </a:cxn>
                <a:cxn ang="0">
                  <a:pos x="T2" y="T3"/>
                </a:cxn>
                <a:cxn ang="0">
                  <a:pos x="T4" y="T5"/>
                </a:cxn>
                <a:cxn ang="0">
                  <a:pos x="T6" y="T7"/>
                </a:cxn>
                <a:cxn ang="0">
                  <a:pos x="T8" y="T9"/>
                </a:cxn>
                <a:cxn ang="0">
                  <a:pos x="T10" y="T11"/>
                </a:cxn>
                <a:cxn ang="0">
                  <a:pos x="T12" y="T13"/>
                </a:cxn>
              </a:cxnLst>
              <a:rect l="0" t="0" r="r" b="b"/>
              <a:pathLst>
                <a:path w="156" h="175">
                  <a:moveTo>
                    <a:pt x="156" y="77"/>
                  </a:moveTo>
                  <a:lnTo>
                    <a:pt x="156" y="77"/>
                  </a:lnTo>
                  <a:cubicBezTo>
                    <a:pt x="156" y="136"/>
                    <a:pt x="121" y="175"/>
                    <a:pt x="78" y="175"/>
                  </a:cubicBezTo>
                  <a:cubicBezTo>
                    <a:pt x="35" y="175"/>
                    <a:pt x="0" y="136"/>
                    <a:pt x="0" y="77"/>
                  </a:cubicBezTo>
                  <a:cubicBezTo>
                    <a:pt x="0" y="34"/>
                    <a:pt x="35" y="0"/>
                    <a:pt x="78" y="0"/>
                  </a:cubicBezTo>
                  <a:cubicBezTo>
                    <a:pt x="121" y="0"/>
                    <a:pt x="156" y="34"/>
                    <a:pt x="156" y="77"/>
                  </a:cubicBezTo>
                  <a:lnTo>
                    <a:pt x="156" y="77"/>
                  </a:lnTo>
                  <a:close/>
                </a:path>
              </a:pathLst>
            </a:custGeom>
            <a:noFill/>
            <a:ln w="28575" cap="rnd">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BAEEB01F-F2D9-1A90-9CB6-63581D4B5314}"/>
                </a:ext>
              </a:extLst>
            </p:cNvPr>
            <p:cNvSpPr>
              <a:spLocks/>
            </p:cNvSpPr>
            <p:nvPr/>
          </p:nvSpPr>
          <p:spPr bwMode="auto">
            <a:xfrm>
              <a:off x="3322" y="282"/>
              <a:ext cx="148" cy="64"/>
            </a:xfrm>
            <a:custGeom>
              <a:avLst/>
              <a:gdLst>
                <a:gd name="T0" fmla="*/ 312 w 312"/>
                <a:gd name="T1" fmla="*/ 136 h 136"/>
                <a:gd name="T2" fmla="*/ 312 w 312"/>
                <a:gd name="T3" fmla="*/ 136 h 136"/>
                <a:gd name="T4" fmla="*/ 312 w 312"/>
                <a:gd name="T5" fmla="*/ 62 h 136"/>
                <a:gd name="T6" fmla="*/ 289 w 312"/>
                <a:gd name="T7" fmla="*/ 27 h 136"/>
                <a:gd name="T8" fmla="*/ 157 w 312"/>
                <a:gd name="T9" fmla="*/ 0 h 136"/>
                <a:gd name="T10" fmla="*/ 23 w 312"/>
                <a:gd name="T11" fmla="*/ 27 h 136"/>
                <a:gd name="T12" fmla="*/ 0 w 312"/>
                <a:gd name="T13" fmla="*/ 63 h 136"/>
                <a:gd name="T14" fmla="*/ 0 w 312"/>
                <a:gd name="T15" fmla="*/ 136 h 136"/>
                <a:gd name="T16" fmla="*/ 312 w 312"/>
                <a:gd name="T17" fmla="*/ 136 h 136"/>
                <a:gd name="T18" fmla="*/ 312 w 312"/>
                <a:gd name="T19"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 h="136">
                  <a:moveTo>
                    <a:pt x="312" y="136"/>
                  </a:moveTo>
                  <a:lnTo>
                    <a:pt x="312" y="136"/>
                  </a:lnTo>
                  <a:lnTo>
                    <a:pt x="312" y="62"/>
                  </a:lnTo>
                  <a:cubicBezTo>
                    <a:pt x="312" y="47"/>
                    <a:pt x="303" y="33"/>
                    <a:pt x="289" y="27"/>
                  </a:cubicBezTo>
                  <a:cubicBezTo>
                    <a:pt x="264" y="15"/>
                    <a:pt x="218" y="0"/>
                    <a:pt x="157" y="0"/>
                  </a:cubicBezTo>
                  <a:cubicBezTo>
                    <a:pt x="96" y="0"/>
                    <a:pt x="49" y="16"/>
                    <a:pt x="23" y="27"/>
                  </a:cubicBezTo>
                  <a:cubicBezTo>
                    <a:pt x="9" y="33"/>
                    <a:pt x="0" y="47"/>
                    <a:pt x="0" y="63"/>
                  </a:cubicBezTo>
                  <a:lnTo>
                    <a:pt x="0" y="136"/>
                  </a:lnTo>
                  <a:lnTo>
                    <a:pt x="312" y="136"/>
                  </a:lnTo>
                  <a:lnTo>
                    <a:pt x="312" y="136"/>
                  </a:lnTo>
                  <a:close/>
                </a:path>
              </a:pathLst>
            </a:custGeom>
            <a:noFill/>
            <a:ln w="28575" cap="rnd">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2" name="Picture 1" descr="TEFCA Recognized Coordinating Entity">
            <a:extLst>
              <a:ext uri="{FF2B5EF4-FFF2-40B4-BE49-F238E27FC236}">
                <a16:creationId xmlns:a16="http://schemas.microsoft.com/office/drawing/2014/main" id="{2FC69C0C-6D4B-8163-B428-654AD13E74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46044" y="82681"/>
            <a:ext cx="2079673" cy="736948"/>
          </a:xfrm>
          <a:prstGeom prst="rect">
            <a:avLst/>
          </a:prstGeom>
        </p:spPr>
      </p:pic>
    </p:spTree>
    <p:extLst>
      <p:ext uri="{BB962C8B-B14F-4D97-AF65-F5344CB8AC3E}">
        <p14:creationId xmlns:p14="http://schemas.microsoft.com/office/powerpoint/2010/main" val="29765039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Ps Layou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A52B9A9-F838-8248-ADC0-3991A4FCEF10}"/>
              </a:ext>
            </a:extLst>
          </p:cNvPr>
          <p:cNvSpPr>
            <a:spLocks noGrp="1"/>
          </p:cNvSpPr>
          <p:nvPr>
            <p:ph type="sldNum" sz="quarter" idx="4"/>
          </p:nvPr>
        </p:nvSpPr>
        <p:spPr>
          <a:xfrm>
            <a:off x="11568741" y="6618369"/>
            <a:ext cx="519657" cy="239631"/>
          </a:xfrm>
          <a:prstGeom prst="rect">
            <a:avLst/>
          </a:prstGeom>
        </p:spPr>
        <p:txBody>
          <a:bodyPr lIns="109728" tIns="54864" rIns="109728" bIns="54864"/>
          <a:lstStyle>
            <a:lvl1pPr>
              <a:defRPr sz="1083" b="0" i="0">
                <a:solidFill>
                  <a:schemeClr val="bg1"/>
                </a:solidFill>
                <a:latin typeface="Arial" panose="020B0604020202020204" pitchFamily="34" charset="0"/>
                <a:cs typeface="Arial" panose="020B0604020202020204" pitchFamily="34" charset="0"/>
              </a:defRPr>
            </a:lvl1pPr>
          </a:lstStyle>
          <a:p>
            <a:fld id="{58DCA3CF-F0FB-9844-9606-7F294DED69AB}" type="slidenum">
              <a:rPr lang="en-US" smtClean="0"/>
              <a:pPr/>
              <a:t>‹#›</a:t>
            </a:fld>
            <a:endParaRPr lang="en-US"/>
          </a:p>
        </p:txBody>
      </p:sp>
      <p:sp>
        <p:nvSpPr>
          <p:cNvPr id="13" name="Pentagon 12">
            <a:extLst>
              <a:ext uri="{FF2B5EF4-FFF2-40B4-BE49-F238E27FC236}">
                <a16:creationId xmlns:a16="http://schemas.microsoft.com/office/drawing/2014/main" id="{86D472CD-202C-1041-A474-4C1218C9DAAB}"/>
              </a:ext>
              <a:ext uri="{C183D7F6-B498-43B3-948B-1728B52AA6E4}">
                <adec:decorative xmlns:adec="http://schemas.microsoft.com/office/drawing/2017/decorative" val="1"/>
              </a:ext>
            </a:extLst>
          </p:cNvPr>
          <p:cNvSpPr/>
          <p:nvPr userDrawn="1"/>
        </p:nvSpPr>
        <p:spPr>
          <a:xfrm>
            <a:off x="0" y="0"/>
            <a:ext cx="9999462" cy="865348"/>
          </a:xfrm>
          <a:prstGeom prst="homePlate">
            <a:avLst>
              <a:gd name="adj" fmla="val 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p>
        </p:txBody>
      </p:sp>
      <p:sp>
        <p:nvSpPr>
          <p:cNvPr id="14" name="Pentagon 13">
            <a:extLst>
              <a:ext uri="{FF2B5EF4-FFF2-40B4-BE49-F238E27FC236}">
                <a16:creationId xmlns:a16="http://schemas.microsoft.com/office/drawing/2014/main" id="{8D2F6957-B7F6-5C49-AD0F-F5143FBD7F2C}"/>
              </a:ext>
              <a:ext uri="{C183D7F6-B498-43B3-948B-1728B52AA6E4}">
                <adec:decorative xmlns:adec="http://schemas.microsoft.com/office/drawing/2017/decorative" val="1"/>
              </a:ext>
            </a:extLst>
          </p:cNvPr>
          <p:cNvSpPr/>
          <p:nvPr userDrawn="1"/>
        </p:nvSpPr>
        <p:spPr>
          <a:xfrm>
            <a:off x="10000343" y="0"/>
            <a:ext cx="2191657" cy="865348"/>
          </a:xfrm>
          <a:prstGeom prst="homePlate">
            <a:avLst>
              <a:gd name="adj" fmla="val 0"/>
            </a:avLst>
          </a:prstGeom>
          <a:solidFill>
            <a:srgbClr val="3744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p>
        </p:txBody>
      </p:sp>
      <p:sp>
        <p:nvSpPr>
          <p:cNvPr id="16" name="Content Placeholder 2">
            <a:extLst>
              <a:ext uri="{FF2B5EF4-FFF2-40B4-BE49-F238E27FC236}">
                <a16:creationId xmlns:a16="http://schemas.microsoft.com/office/drawing/2014/main" id="{AC673512-2152-4643-BC5C-1C1C42F9C8D5}"/>
              </a:ext>
            </a:extLst>
          </p:cNvPr>
          <p:cNvSpPr>
            <a:spLocks noGrp="1"/>
          </p:cNvSpPr>
          <p:nvPr>
            <p:ph sz="half" idx="1"/>
          </p:nvPr>
        </p:nvSpPr>
        <p:spPr>
          <a:xfrm>
            <a:off x="260993" y="1253613"/>
            <a:ext cx="11296007" cy="4923351"/>
          </a:xfrm>
        </p:spPr>
        <p:txBody>
          <a:bodyPr>
            <a:noAutofit/>
          </a:bodyPr>
          <a:lstStyle>
            <a:lvl1pPr marL="346075" indent="-346075">
              <a:lnSpc>
                <a:spcPct val="100000"/>
              </a:lnSpc>
              <a:spcBef>
                <a:spcPts val="0"/>
              </a:spcBef>
              <a:spcAft>
                <a:spcPts val="0"/>
              </a:spcAft>
              <a:buClr>
                <a:schemeClr val="bg2">
                  <a:lumMod val="50000"/>
                </a:schemeClr>
              </a:buClr>
              <a:tabLst/>
              <a:defRPr sz="2400">
                <a:solidFill>
                  <a:schemeClr val="tx1"/>
                </a:solidFill>
              </a:defRPr>
            </a:lvl1pPr>
            <a:lvl2pPr>
              <a:lnSpc>
                <a:spcPct val="100000"/>
              </a:lnSpc>
              <a:spcBef>
                <a:spcPts val="0"/>
              </a:spcBef>
              <a:spcAft>
                <a:spcPts val="0"/>
              </a:spcAft>
              <a:buClr>
                <a:srgbClr val="00AB9E"/>
              </a:buClr>
              <a:defRPr sz="2400">
                <a:solidFill>
                  <a:schemeClr val="tx1"/>
                </a:solidFill>
              </a:defRPr>
            </a:lvl2pPr>
            <a:lvl3pPr>
              <a:lnSpc>
                <a:spcPct val="100000"/>
              </a:lnSpc>
              <a:spcBef>
                <a:spcPts val="0"/>
              </a:spcBef>
              <a:spcAft>
                <a:spcPts val="0"/>
              </a:spcAft>
              <a:defRPr sz="2400">
                <a:solidFill>
                  <a:schemeClr val="tx1"/>
                </a:solidFill>
              </a:defRPr>
            </a:lvl3pPr>
            <a:lvl4pPr>
              <a:lnSpc>
                <a:spcPct val="100000"/>
              </a:lnSpc>
              <a:spcBef>
                <a:spcPts val="0"/>
              </a:spcBef>
              <a:spcAft>
                <a:spcPts val="0"/>
              </a:spcAft>
              <a:defRPr sz="2400">
                <a:solidFill>
                  <a:schemeClr val="tx1"/>
                </a:solidFill>
              </a:defRPr>
            </a:lvl4pPr>
            <a:lvl5pPr>
              <a:lnSpc>
                <a:spcPct val="100000"/>
              </a:lnSpc>
              <a:spcBef>
                <a:spcPts val="0"/>
              </a:spcBef>
              <a:spcAft>
                <a:spcPts val="0"/>
              </a:spcAft>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0FF193D3-6783-AE83-5504-1B7E98654669}"/>
              </a:ext>
            </a:extLst>
          </p:cNvPr>
          <p:cNvSpPr/>
          <p:nvPr userDrawn="1"/>
        </p:nvSpPr>
        <p:spPr>
          <a:xfrm>
            <a:off x="1" y="864498"/>
            <a:ext cx="12192000" cy="45719"/>
          </a:xfrm>
          <a:prstGeom prst="rect">
            <a:avLst/>
          </a:prstGeom>
          <a:solidFill>
            <a:srgbClr val="C78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Placeholder 1">
            <a:extLst>
              <a:ext uri="{FF2B5EF4-FFF2-40B4-BE49-F238E27FC236}">
                <a16:creationId xmlns:a16="http://schemas.microsoft.com/office/drawing/2014/main" id="{6BF4297E-30FA-B3FB-69C5-3415B8ECE92A}"/>
              </a:ext>
            </a:extLst>
          </p:cNvPr>
          <p:cNvSpPr>
            <a:spLocks noGrp="1"/>
          </p:cNvSpPr>
          <p:nvPr>
            <p:ph type="title"/>
          </p:nvPr>
        </p:nvSpPr>
        <p:spPr>
          <a:xfrm>
            <a:off x="932272" y="128400"/>
            <a:ext cx="9049768" cy="736947"/>
          </a:xfrm>
          <a:prstGeom prst="rect">
            <a:avLst/>
          </a:prstGeom>
        </p:spPr>
        <p:txBody>
          <a:bodyPr vert="horz" lIns="109728" tIns="54864" rIns="109728" bIns="54864" rtlCol="0" anchor="ctr">
            <a:normAutofit/>
          </a:bodyPr>
          <a:lstStyle>
            <a:lvl1pPr>
              <a:defRPr sz="3000" b="0" i="0">
                <a:solidFill>
                  <a:srgbClr val="3E474C"/>
                </a:solidFill>
                <a:latin typeface="+mj-lt"/>
              </a:defRPr>
            </a:lvl1pPr>
          </a:lstStyle>
          <a:p>
            <a:r>
              <a:rPr lang="en-US"/>
              <a:t>Click to edit Master title style</a:t>
            </a:r>
          </a:p>
        </p:txBody>
      </p:sp>
      <p:pic>
        <p:nvPicPr>
          <p:cNvPr id="25" name="Graphic 24">
            <a:extLst>
              <a:ext uri="{FF2B5EF4-FFF2-40B4-BE49-F238E27FC236}">
                <a16:creationId xmlns:a16="http://schemas.microsoft.com/office/drawing/2014/main" id="{22BE971D-6DA5-4B18-718C-9C57E52D1B8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143" y="126475"/>
            <a:ext cx="755208" cy="755207"/>
          </a:xfrm>
          <a:prstGeom prst="rect">
            <a:avLst/>
          </a:prstGeom>
        </p:spPr>
      </p:pic>
      <p:pic>
        <p:nvPicPr>
          <p:cNvPr id="2" name="Picture 1" descr="TEFCA Recognized Coordinating Entity">
            <a:extLst>
              <a:ext uri="{FF2B5EF4-FFF2-40B4-BE49-F238E27FC236}">
                <a16:creationId xmlns:a16="http://schemas.microsoft.com/office/drawing/2014/main" id="{1452840A-F116-66B5-6259-74DCEEAAB14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49157" y="63940"/>
            <a:ext cx="2079673" cy="736948"/>
          </a:xfrm>
          <a:prstGeom prst="rect">
            <a:avLst/>
          </a:prstGeom>
        </p:spPr>
      </p:pic>
    </p:spTree>
    <p:extLst>
      <p:ext uri="{BB962C8B-B14F-4D97-AF65-F5344CB8AC3E}">
        <p14:creationId xmlns:p14="http://schemas.microsoft.com/office/powerpoint/2010/main" val="39644644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chnical Requirements Layou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A52B9A9-F838-8248-ADC0-3991A4FCEF10}"/>
              </a:ext>
            </a:extLst>
          </p:cNvPr>
          <p:cNvSpPr>
            <a:spLocks noGrp="1"/>
          </p:cNvSpPr>
          <p:nvPr>
            <p:ph type="sldNum" sz="quarter" idx="4"/>
          </p:nvPr>
        </p:nvSpPr>
        <p:spPr>
          <a:xfrm>
            <a:off x="11568741" y="6618369"/>
            <a:ext cx="519657" cy="239631"/>
          </a:xfrm>
          <a:prstGeom prst="rect">
            <a:avLst/>
          </a:prstGeom>
        </p:spPr>
        <p:txBody>
          <a:bodyPr lIns="109728" tIns="54864" rIns="109728" bIns="54864"/>
          <a:lstStyle>
            <a:lvl1pPr>
              <a:defRPr sz="1083" b="0" i="0">
                <a:solidFill>
                  <a:schemeClr val="bg1"/>
                </a:solidFill>
                <a:latin typeface="Arial" panose="020B0604020202020204" pitchFamily="34" charset="0"/>
                <a:cs typeface="Arial" panose="020B0604020202020204" pitchFamily="34" charset="0"/>
              </a:defRPr>
            </a:lvl1pPr>
          </a:lstStyle>
          <a:p>
            <a:fld id="{58DCA3CF-F0FB-9844-9606-7F294DED69AB}" type="slidenum">
              <a:rPr lang="en-US" smtClean="0"/>
              <a:pPr/>
              <a:t>‹#›</a:t>
            </a:fld>
            <a:endParaRPr lang="en-US"/>
          </a:p>
        </p:txBody>
      </p:sp>
      <p:sp>
        <p:nvSpPr>
          <p:cNvPr id="13" name="Pentagon 12">
            <a:extLst>
              <a:ext uri="{FF2B5EF4-FFF2-40B4-BE49-F238E27FC236}">
                <a16:creationId xmlns:a16="http://schemas.microsoft.com/office/drawing/2014/main" id="{86D472CD-202C-1041-A474-4C1218C9DAAB}"/>
              </a:ext>
              <a:ext uri="{C183D7F6-B498-43B3-948B-1728B52AA6E4}">
                <adec:decorative xmlns:adec="http://schemas.microsoft.com/office/drawing/2017/decorative" val="1"/>
              </a:ext>
            </a:extLst>
          </p:cNvPr>
          <p:cNvSpPr/>
          <p:nvPr userDrawn="1"/>
        </p:nvSpPr>
        <p:spPr>
          <a:xfrm>
            <a:off x="0" y="0"/>
            <a:ext cx="9999462" cy="865348"/>
          </a:xfrm>
          <a:prstGeom prst="homePlate">
            <a:avLst>
              <a:gd name="adj" fmla="val 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p>
        </p:txBody>
      </p:sp>
      <p:sp>
        <p:nvSpPr>
          <p:cNvPr id="14" name="Pentagon 13">
            <a:extLst>
              <a:ext uri="{FF2B5EF4-FFF2-40B4-BE49-F238E27FC236}">
                <a16:creationId xmlns:a16="http://schemas.microsoft.com/office/drawing/2014/main" id="{8D2F6957-B7F6-5C49-AD0F-F5143FBD7F2C}"/>
              </a:ext>
              <a:ext uri="{C183D7F6-B498-43B3-948B-1728B52AA6E4}">
                <adec:decorative xmlns:adec="http://schemas.microsoft.com/office/drawing/2017/decorative" val="1"/>
              </a:ext>
            </a:extLst>
          </p:cNvPr>
          <p:cNvSpPr/>
          <p:nvPr userDrawn="1"/>
        </p:nvSpPr>
        <p:spPr>
          <a:xfrm>
            <a:off x="10000343" y="0"/>
            <a:ext cx="2191657" cy="865348"/>
          </a:xfrm>
          <a:prstGeom prst="homePlate">
            <a:avLst>
              <a:gd name="adj" fmla="val 0"/>
            </a:avLst>
          </a:prstGeom>
          <a:solidFill>
            <a:srgbClr val="3744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p>
        </p:txBody>
      </p:sp>
      <p:sp>
        <p:nvSpPr>
          <p:cNvPr id="16" name="Content Placeholder 2">
            <a:extLst>
              <a:ext uri="{FF2B5EF4-FFF2-40B4-BE49-F238E27FC236}">
                <a16:creationId xmlns:a16="http://schemas.microsoft.com/office/drawing/2014/main" id="{AC673512-2152-4643-BC5C-1C1C42F9C8D5}"/>
              </a:ext>
            </a:extLst>
          </p:cNvPr>
          <p:cNvSpPr>
            <a:spLocks noGrp="1"/>
          </p:cNvSpPr>
          <p:nvPr>
            <p:ph sz="half" idx="1"/>
          </p:nvPr>
        </p:nvSpPr>
        <p:spPr>
          <a:xfrm>
            <a:off x="260993" y="1253613"/>
            <a:ext cx="11296007" cy="4923351"/>
          </a:xfrm>
        </p:spPr>
        <p:txBody>
          <a:bodyPr>
            <a:noAutofit/>
          </a:bodyPr>
          <a:lstStyle>
            <a:lvl1pPr marL="346075" indent="-346075">
              <a:lnSpc>
                <a:spcPct val="100000"/>
              </a:lnSpc>
              <a:spcBef>
                <a:spcPts val="0"/>
              </a:spcBef>
              <a:spcAft>
                <a:spcPts val="0"/>
              </a:spcAft>
              <a:buClr>
                <a:schemeClr val="bg2">
                  <a:lumMod val="50000"/>
                </a:schemeClr>
              </a:buClr>
              <a:tabLst/>
              <a:defRPr sz="2400">
                <a:solidFill>
                  <a:schemeClr val="tx1"/>
                </a:solidFill>
              </a:defRPr>
            </a:lvl1pPr>
            <a:lvl2pPr>
              <a:lnSpc>
                <a:spcPct val="100000"/>
              </a:lnSpc>
              <a:spcBef>
                <a:spcPts val="0"/>
              </a:spcBef>
              <a:spcAft>
                <a:spcPts val="0"/>
              </a:spcAft>
              <a:buClr>
                <a:srgbClr val="00AB9E"/>
              </a:buClr>
              <a:defRPr sz="2400">
                <a:solidFill>
                  <a:schemeClr val="tx1"/>
                </a:solidFill>
              </a:defRPr>
            </a:lvl2pPr>
            <a:lvl3pPr>
              <a:lnSpc>
                <a:spcPct val="100000"/>
              </a:lnSpc>
              <a:spcBef>
                <a:spcPts val="0"/>
              </a:spcBef>
              <a:spcAft>
                <a:spcPts val="0"/>
              </a:spcAft>
              <a:defRPr sz="2400">
                <a:solidFill>
                  <a:schemeClr val="tx1"/>
                </a:solidFill>
              </a:defRPr>
            </a:lvl3pPr>
            <a:lvl4pPr>
              <a:lnSpc>
                <a:spcPct val="100000"/>
              </a:lnSpc>
              <a:spcBef>
                <a:spcPts val="0"/>
              </a:spcBef>
              <a:spcAft>
                <a:spcPts val="0"/>
              </a:spcAft>
              <a:defRPr sz="2400">
                <a:solidFill>
                  <a:schemeClr val="tx1"/>
                </a:solidFill>
              </a:defRPr>
            </a:lvl4pPr>
            <a:lvl5pPr>
              <a:lnSpc>
                <a:spcPct val="100000"/>
              </a:lnSpc>
              <a:spcBef>
                <a:spcPts val="0"/>
              </a:spcBef>
              <a:spcAft>
                <a:spcPts val="0"/>
              </a:spcAft>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0FF193D3-6783-AE83-5504-1B7E98654669}"/>
              </a:ext>
            </a:extLst>
          </p:cNvPr>
          <p:cNvSpPr/>
          <p:nvPr userDrawn="1"/>
        </p:nvSpPr>
        <p:spPr>
          <a:xfrm>
            <a:off x="1" y="864498"/>
            <a:ext cx="12192000" cy="45719"/>
          </a:xfrm>
          <a:prstGeom prst="rect">
            <a:avLst/>
          </a:prstGeom>
          <a:solidFill>
            <a:srgbClr val="2658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Placeholder 1">
            <a:extLst>
              <a:ext uri="{FF2B5EF4-FFF2-40B4-BE49-F238E27FC236}">
                <a16:creationId xmlns:a16="http://schemas.microsoft.com/office/drawing/2014/main" id="{04EBBAD8-1FA0-3BF5-5EAC-4DC53261B56C}"/>
              </a:ext>
            </a:extLst>
          </p:cNvPr>
          <p:cNvSpPr>
            <a:spLocks noGrp="1"/>
          </p:cNvSpPr>
          <p:nvPr>
            <p:ph type="title"/>
          </p:nvPr>
        </p:nvSpPr>
        <p:spPr>
          <a:xfrm>
            <a:off x="932272" y="128400"/>
            <a:ext cx="9049768" cy="736947"/>
          </a:xfrm>
          <a:prstGeom prst="rect">
            <a:avLst/>
          </a:prstGeom>
        </p:spPr>
        <p:txBody>
          <a:bodyPr vert="horz" lIns="109728" tIns="54864" rIns="109728" bIns="54864" rtlCol="0" anchor="ctr">
            <a:normAutofit/>
          </a:bodyPr>
          <a:lstStyle>
            <a:lvl1pPr>
              <a:defRPr sz="3000" b="0" i="0">
                <a:solidFill>
                  <a:srgbClr val="3E474C"/>
                </a:solidFill>
                <a:latin typeface="+mj-lt"/>
              </a:defRPr>
            </a:lvl1pPr>
          </a:lstStyle>
          <a:p>
            <a:r>
              <a:rPr lang="en-US"/>
              <a:t>Click to edit Master title style</a:t>
            </a:r>
          </a:p>
        </p:txBody>
      </p:sp>
      <p:grpSp>
        <p:nvGrpSpPr>
          <p:cNvPr id="25" name="Group 4">
            <a:extLst>
              <a:ext uri="{FF2B5EF4-FFF2-40B4-BE49-F238E27FC236}">
                <a16:creationId xmlns:a16="http://schemas.microsoft.com/office/drawing/2014/main" id="{E8DEEB96-584C-1527-D05A-2C35150B398E}"/>
              </a:ext>
            </a:extLst>
          </p:cNvPr>
          <p:cNvGrpSpPr>
            <a:grpSpLocks noChangeAspect="1"/>
          </p:cNvGrpSpPr>
          <p:nvPr userDrawn="1"/>
        </p:nvGrpSpPr>
        <p:grpSpPr bwMode="auto">
          <a:xfrm>
            <a:off x="297583" y="269428"/>
            <a:ext cx="500329" cy="469301"/>
            <a:chOff x="2931" y="3477"/>
            <a:chExt cx="516" cy="484"/>
          </a:xfrm>
        </p:grpSpPr>
        <p:sp>
          <p:nvSpPr>
            <p:cNvPr id="26" name="Freeform 5">
              <a:extLst>
                <a:ext uri="{FF2B5EF4-FFF2-40B4-BE49-F238E27FC236}">
                  <a16:creationId xmlns:a16="http://schemas.microsoft.com/office/drawing/2014/main" id="{91AD025B-806E-81A4-DE4D-C4939D0B73A8}"/>
                </a:ext>
              </a:extLst>
            </p:cNvPr>
            <p:cNvSpPr>
              <a:spLocks/>
            </p:cNvSpPr>
            <p:nvPr/>
          </p:nvSpPr>
          <p:spPr bwMode="auto">
            <a:xfrm>
              <a:off x="3014" y="3538"/>
              <a:ext cx="103" cy="76"/>
            </a:xfrm>
            <a:custGeom>
              <a:avLst/>
              <a:gdLst>
                <a:gd name="T0" fmla="*/ 0 w 374"/>
                <a:gd name="T1" fmla="*/ 275 h 275"/>
                <a:gd name="T2" fmla="*/ 0 w 374"/>
                <a:gd name="T3" fmla="*/ 275 h 275"/>
                <a:gd name="T4" fmla="*/ 374 w 374"/>
                <a:gd name="T5" fmla="*/ 0 h 275"/>
              </a:gdLst>
              <a:ahLst/>
              <a:cxnLst>
                <a:cxn ang="0">
                  <a:pos x="T0" y="T1"/>
                </a:cxn>
                <a:cxn ang="0">
                  <a:pos x="T2" y="T3"/>
                </a:cxn>
                <a:cxn ang="0">
                  <a:pos x="T4" y="T5"/>
                </a:cxn>
              </a:cxnLst>
              <a:rect l="0" t="0" r="r" b="b"/>
              <a:pathLst>
                <a:path w="374" h="275">
                  <a:moveTo>
                    <a:pt x="0" y="275"/>
                  </a:moveTo>
                  <a:lnTo>
                    <a:pt x="0" y="275"/>
                  </a:lnTo>
                  <a:cubicBezTo>
                    <a:pt x="93" y="149"/>
                    <a:pt x="223" y="53"/>
                    <a:pt x="374" y="0"/>
                  </a:cubicBezTo>
                </a:path>
              </a:pathLst>
            </a:custGeom>
            <a:noFill/>
            <a:ln w="28575" cap="rnd">
              <a:solidFill>
                <a:srgbClr val="2658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6">
              <a:extLst>
                <a:ext uri="{FF2B5EF4-FFF2-40B4-BE49-F238E27FC236}">
                  <a16:creationId xmlns:a16="http://schemas.microsoft.com/office/drawing/2014/main" id="{AA6A0310-BA7B-937F-7B03-CD7A5C45F151}"/>
                </a:ext>
              </a:extLst>
            </p:cNvPr>
            <p:cNvSpPr>
              <a:spLocks/>
            </p:cNvSpPr>
            <p:nvPr/>
          </p:nvSpPr>
          <p:spPr bwMode="auto">
            <a:xfrm>
              <a:off x="2970" y="3754"/>
              <a:ext cx="36" cy="109"/>
            </a:xfrm>
            <a:custGeom>
              <a:avLst/>
              <a:gdLst>
                <a:gd name="T0" fmla="*/ 128 w 128"/>
                <a:gd name="T1" fmla="*/ 396 h 396"/>
                <a:gd name="T2" fmla="*/ 128 w 128"/>
                <a:gd name="T3" fmla="*/ 396 h 396"/>
                <a:gd name="T4" fmla="*/ 0 w 128"/>
                <a:gd name="T5" fmla="*/ 0 h 396"/>
              </a:gdLst>
              <a:ahLst/>
              <a:cxnLst>
                <a:cxn ang="0">
                  <a:pos x="T0" y="T1"/>
                </a:cxn>
                <a:cxn ang="0">
                  <a:pos x="T2" y="T3"/>
                </a:cxn>
                <a:cxn ang="0">
                  <a:pos x="T4" y="T5"/>
                </a:cxn>
              </a:cxnLst>
              <a:rect l="0" t="0" r="r" b="b"/>
              <a:pathLst>
                <a:path w="128" h="396">
                  <a:moveTo>
                    <a:pt x="128" y="396"/>
                  </a:moveTo>
                  <a:lnTo>
                    <a:pt x="128" y="396"/>
                  </a:lnTo>
                  <a:cubicBezTo>
                    <a:pt x="53" y="281"/>
                    <a:pt x="7" y="146"/>
                    <a:pt x="0" y="0"/>
                  </a:cubicBezTo>
                </a:path>
              </a:pathLst>
            </a:custGeom>
            <a:noFill/>
            <a:ln w="28575" cap="rnd">
              <a:solidFill>
                <a:srgbClr val="2658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7">
              <a:extLst>
                <a:ext uri="{FF2B5EF4-FFF2-40B4-BE49-F238E27FC236}">
                  <a16:creationId xmlns:a16="http://schemas.microsoft.com/office/drawing/2014/main" id="{1F2CC241-6415-1870-C36F-A342B5A826B8}"/>
                </a:ext>
              </a:extLst>
            </p:cNvPr>
            <p:cNvSpPr>
              <a:spLocks/>
            </p:cNvSpPr>
            <p:nvPr/>
          </p:nvSpPr>
          <p:spPr bwMode="auto">
            <a:xfrm>
              <a:off x="3118" y="3949"/>
              <a:ext cx="140" cy="12"/>
            </a:xfrm>
            <a:custGeom>
              <a:avLst/>
              <a:gdLst>
                <a:gd name="T0" fmla="*/ 508 w 508"/>
                <a:gd name="T1" fmla="*/ 3 h 43"/>
                <a:gd name="T2" fmla="*/ 508 w 508"/>
                <a:gd name="T3" fmla="*/ 3 h 43"/>
                <a:gd name="T4" fmla="*/ 259 w 508"/>
                <a:gd name="T5" fmla="*/ 43 h 43"/>
                <a:gd name="T6" fmla="*/ 0 w 508"/>
                <a:gd name="T7" fmla="*/ 0 h 43"/>
              </a:gdLst>
              <a:ahLst/>
              <a:cxnLst>
                <a:cxn ang="0">
                  <a:pos x="T0" y="T1"/>
                </a:cxn>
                <a:cxn ang="0">
                  <a:pos x="T2" y="T3"/>
                </a:cxn>
                <a:cxn ang="0">
                  <a:pos x="T4" y="T5"/>
                </a:cxn>
                <a:cxn ang="0">
                  <a:pos x="T6" y="T7"/>
                </a:cxn>
              </a:cxnLst>
              <a:rect l="0" t="0" r="r" b="b"/>
              <a:pathLst>
                <a:path w="508" h="43">
                  <a:moveTo>
                    <a:pt x="508" y="3"/>
                  </a:moveTo>
                  <a:lnTo>
                    <a:pt x="508" y="3"/>
                  </a:lnTo>
                  <a:cubicBezTo>
                    <a:pt x="430" y="29"/>
                    <a:pt x="346" y="43"/>
                    <a:pt x="259" y="43"/>
                  </a:cubicBezTo>
                  <a:cubicBezTo>
                    <a:pt x="169" y="43"/>
                    <a:pt x="81" y="28"/>
                    <a:pt x="0" y="0"/>
                  </a:cubicBezTo>
                </a:path>
              </a:pathLst>
            </a:custGeom>
            <a:noFill/>
            <a:ln w="28575" cap="rnd">
              <a:solidFill>
                <a:srgbClr val="2658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8">
              <a:extLst>
                <a:ext uri="{FF2B5EF4-FFF2-40B4-BE49-F238E27FC236}">
                  <a16:creationId xmlns:a16="http://schemas.microsoft.com/office/drawing/2014/main" id="{1BB15AAC-E1FD-3B5F-825B-D8666AC78D69}"/>
                </a:ext>
              </a:extLst>
            </p:cNvPr>
            <p:cNvSpPr>
              <a:spLocks/>
            </p:cNvSpPr>
            <p:nvPr/>
          </p:nvSpPr>
          <p:spPr bwMode="auto">
            <a:xfrm>
              <a:off x="3373" y="3754"/>
              <a:ext cx="35" cy="109"/>
            </a:xfrm>
            <a:custGeom>
              <a:avLst/>
              <a:gdLst>
                <a:gd name="T0" fmla="*/ 128 w 128"/>
                <a:gd name="T1" fmla="*/ 0 h 396"/>
                <a:gd name="T2" fmla="*/ 128 w 128"/>
                <a:gd name="T3" fmla="*/ 0 h 396"/>
                <a:gd name="T4" fmla="*/ 0 w 128"/>
                <a:gd name="T5" fmla="*/ 396 h 396"/>
              </a:gdLst>
              <a:ahLst/>
              <a:cxnLst>
                <a:cxn ang="0">
                  <a:pos x="T0" y="T1"/>
                </a:cxn>
                <a:cxn ang="0">
                  <a:pos x="T2" y="T3"/>
                </a:cxn>
                <a:cxn ang="0">
                  <a:pos x="T4" y="T5"/>
                </a:cxn>
              </a:cxnLst>
              <a:rect l="0" t="0" r="r" b="b"/>
              <a:pathLst>
                <a:path w="128" h="396">
                  <a:moveTo>
                    <a:pt x="128" y="0"/>
                  </a:moveTo>
                  <a:lnTo>
                    <a:pt x="128" y="0"/>
                  </a:lnTo>
                  <a:cubicBezTo>
                    <a:pt x="122" y="146"/>
                    <a:pt x="76" y="281"/>
                    <a:pt x="0" y="396"/>
                  </a:cubicBezTo>
                </a:path>
              </a:pathLst>
            </a:custGeom>
            <a:noFill/>
            <a:ln w="28575" cap="rnd">
              <a:solidFill>
                <a:srgbClr val="2658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9">
              <a:extLst>
                <a:ext uri="{FF2B5EF4-FFF2-40B4-BE49-F238E27FC236}">
                  <a16:creationId xmlns:a16="http://schemas.microsoft.com/office/drawing/2014/main" id="{4D43EE52-79CF-21DD-7377-EBFFE13F3CA8}"/>
                </a:ext>
              </a:extLst>
            </p:cNvPr>
            <p:cNvSpPr>
              <a:spLocks/>
            </p:cNvSpPr>
            <p:nvPr/>
          </p:nvSpPr>
          <p:spPr bwMode="auto">
            <a:xfrm>
              <a:off x="3258" y="3537"/>
              <a:ext cx="107" cy="77"/>
            </a:xfrm>
            <a:custGeom>
              <a:avLst/>
              <a:gdLst>
                <a:gd name="T0" fmla="*/ 0 w 386"/>
                <a:gd name="T1" fmla="*/ 0 h 278"/>
                <a:gd name="T2" fmla="*/ 0 w 386"/>
                <a:gd name="T3" fmla="*/ 0 h 278"/>
                <a:gd name="T4" fmla="*/ 386 w 386"/>
                <a:gd name="T5" fmla="*/ 278 h 278"/>
              </a:gdLst>
              <a:ahLst/>
              <a:cxnLst>
                <a:cxn ang="0">
                  <a:pos x="T0" y="T1"/>
                </a:cxn>
                <a:cxn ang="0">
                  <a:pos x="T2" y="T3"/>
                </a:cxn>
                <a:cxn ang="0">
                  <a:pos x="T4" y="T5"/>
                </a:cxn>
              </a:cxnLst>
              <a:rect l="0" t="0" r="r" b="b"/>
              <a:pathLst>
                <a:path w="386" h="278">
                  <a:moveTo>
                    <a:pt x="0" y="0"/>
                  </a:moveTo>
                  <a:lnTo>
                    <a:pt x="0" y="0"/>
                  </a:lnTo>
                  <a:cubicBezTo>
                    <a:pt x="156" y="51"/>
                    <a:pt x="290" y="149"/>
                    <a:pt x="386" y="278"/>
                  </a:cubicBezTo>
                </a:path>
              </a:pathLst>
            </a:custGeom>
            <a:noFill/>
            <a:ln w="28575" cap="rnd">
              <a:solidFill>
                <a:srgbClr val="2658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0">
              <a:extLst>
                <a:ext uri="{FF2B5EF4-FFF2-40B4-BE49-F238E27FC236}">
                  <a16:creationId xmlns:a16="http://schemas.microsoft.com/office/drawing/2014/main" id="{F49D677E-B791-97BB-960B-1E0D68EFC93A}"/>
                </a:ext>
              </a:extLst>
            </p:cNvPr>
            <p:cNvSpPr>
              <a:spLocks/>
            </p:cNvSpPr>
            <p:nvPr/>
          </p:nvSpPr>
          <p:spPr bwMode="auto">
            <a:xfrm>
              <a:off x="3139" y="3477"/>
              <a:ext cx="99" cy="98"/>
            </a:xfrm>
            <a:custGeom>
              <a:avLst/>
              <a:gdLst>
                <a:gd name="T0" fmla="*/ 359 w 359"/>
                <a:gd name="T1" fmla="*/ 180 h 359"/>
                <a:gd name="T2" fmla="*/ 359 w 359"/>
                <a:gd name="T3" fmla="*/ 180 h 359"/>
                <a:gd name="T4" fmla="*/ 180 w 359"/>
                <a:gd name="T5" fmla="*/ 359 h 359"/>
                <a:gd name="T6" fmla="*/ 0 w 359"/>
                <a:gd name="T7" fmla="*/ 180 h 359"/>
                <a:gd name="T8" fmla="*/ 180 w 359"/>
                <a:gd name="T9" fmla="*/ 0 h 359"/>
                <a:gd name="T10" fmla="*/ 359 w 359"/>
                <a:gd name="T11" fmla="*/ 180 h 359"/>
                <a:gd name="T12" fmla="*/ 359 w 359"/>
                <a:gd name="T13" fmla="*/ 180 h 359"/>
              </a:gdLst>
              <a:ahLst/>
              <a:cxnLst>
                <a:cxn ang="0">
                  <a:pos x="T0" y="T1"/>
                </a:cxn>
                <a:cxn ang="0">
                  <a:pos x="T2" y="T3"/>
                </a:cxn>
                <a:cxn ang="0">
                  <a:pos x="T4" y="T5"/>
                </a:cxn>
                <a:cxn ang="0">
                  <a:pos x="T6" y="T7"/>
                </a:cxn>
                <a:cxn ang="0">
                  <a:pos x="T8" y="T9"/>
                </a:cxn>
                <a:cxn ang="0">
                  <a:pos x="T10" y="T11"/>
                </a:cxn>
                <a:cxn ang="0">
                  <a:pos x="T12" y="T13"/>
                </a:cxn>
              </a:cxnLst>
              <a:rect l="0" t="0" r="r" b="b"/>
              <a:pathLst>
                <a:path w="359" h="359">
                  <a:moveTo>
                    <a:pt x="359" y="180"/>
                  </a:moveTo>
                  <a:lnTo>
                    <a:pt x="359" y="180"/>
                  </a:lnTo>
                  <a:cubicBezTo>
                    <a:pt x="359" y="279"/>
                    <a:pt x="279" y="359"/>
                    <a:pt x="180" y="359"/>
                  </a:cubicBezTo>
                  <a:cubicBezTo>
                    <a:pt x="81" y="359"/>
                    <a:pt x="0" y="279"/>
                    <a:pt x="0" y="180"/>
                  </a:cubicBezTo>
                  <a:cubicBezTo>
                    <a:pt x="0" y="81"/>
                    <a:pt x="81" y="0"/>
                    <a:pt x="180" y="0"/>
                  </a:cubicBezTo>
                  <a:cubicBezTo>
                    <a:pt x="279" y="0"/>
                    <a:pt x="359" y="81"/>
                    <a:pt x="359" y="180"/>
                  </a:cubicBezTo>
                  <a:lnTo>
                    <a:pt x="359" y="180"/>
                  </a:lnTo>
                  <a:close/>
                </a:path>
              </a:pathLst>
            </a:custGeom>
            <a:noFill/>
            <a:ln w="28575" cap="rnd">
              <a:solidFill>
                <a:srgbClr val="2658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1">
              <a:extLst>
                <a:ext uri="{FF2B5EF4-FFF2-40B4-BE49-F238E27FC236}">
                  <a16:creationId xmlns:a16="http://schemas.microsoft.com/office/drawing/2014/main" id="{E4FB7F73-0388-35C9-740D-E370F9B82044}"/>
                </a:ext>
              </a:extLst>
            </p:cNvPr>
            <p:cNvSpPr>
              <a:spLocks/>
            </p:cNvSpPr>
            <p:nvPr/>
          </p:nvSpPr>
          <p:spPr bwMode="auto">
            <a:xfrm>
              <a:off x="3348" y="3629"/>
              <a:ext cx="99" cy="99"/>
            </a:xfrm>
            <a:custGeom>
              <a:avLst/>
              <a:gdLst>
                <a:gd name="T0" fmla="*/ 359 w 359"/>
                <a:gd name="T1" fmla="*/ 180 h 359"/>
                <a:gd name="T2" fmla="*/ 359 w 359"/>
                <a:gd name="T3" fmla="*/ 180 h 359"/>
                <a:gd name="T4" fmla="*/ 179 w 359"/>
                <a:gd name="T5" fmla="*/ 359 h 359"/>
                <a:gd name="T6" fmla="*/ 8 w 359"/>
                <a:gd name="T7" fmla="*/ 233 h 359"/>
                <a:gd name="T8" fmla="*/ 0 w 359"/>
                <a:gd name="T9" fmla="*/ 180 h 359"/>
                <a:gd name="T10" fmla="*/ 179 w 359"/>
                <a:gd name="T11" fmla="*/ 0 h 359"/>
                <a:gd name="T12" fmla="*/ 359 w 359"/>
                <a:gd name="T13" fmla="*/ 180 h 359"/>
                <a:gd name="T14" fmla="*/ 359 w 359"/>
                <a:gd name="T15" fmla="*/ 180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9" h="359">
                  <a:moveTo>
                    <a:pt x="359" y="180"/>
                  </a:moveTo>
                  <a:lnTo>
                    <a:pt x="359" y="180"/>
                  </a:lnTo>
                  <a:cubicBezTo>
                    <a:pt x="359" y="279"/>
                    <a:pt x="278" y="359"/>
                    <a:pt x="179" y="359"/>
                  </a:cubicBezTo>
                  <a:cubicBezTo>
                    <a:pt x="99" y="359"/>
                    <a:pt x="31" y="306"/>
                    <a:pt x="8" y="233"/>
                  </a:cubicBezTo>
                  <a:cubicBezTo>
                    <a:pt x="3" y="216"/>
                    <a:pt x="0" y="198"/>
                    <a:pt x="0" y="180"/>
                  </a:cubicBezTo>
                  <a:cubicBezTo>
                    <a:pt x="0" y="81"/>
                    <a:pt x="80" y="0"/>
                    <a:pt x="179" y="0"/>
                  </a:cubicBezTo>
                  <a:cubicBezTo>
                    <a:pt x="278" y="0"/>
                    <a:pt x="359" y="81"/>
                    <a:pt x="359" y="180"/>
                  </a:cubicBezTo>
                  <a:lnTo>
                    <a:pt x="359" y="180"/>
                  </a:lnTo>
                  <a:close/>
                </a:path>
              </a:pathLst>
            </a:custGeom>
            <a:noFill/>
            <a:ln w="28575" cap="rnd">
              <a:solidFill>
                <a:srgbClr val="2658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2">
              <a:extLst>
                <a:ext uri="{FF2B5EF4-FFF2-40B4-BE49-F238E27FC236}">
                  <a16:creationId xmlns:a16="http://schemas.microsoft.com/office/drawing/2014/main" id="{12EB119B-90EA-C8E0-551A-9E60C990ECD4}"/>
                </a:ext>
              </a:extLst>
            </p:cNvPr>
            <p:cNvSpPr>
              <a:spLocks/>
            </p:cNvSpPr>
            <p:nvPr/>
          </p:nvSpPr>
          <p:spPr bwMode="auto">
            <a:xfrm>
              <a:off x="3269" y="3863"/>
              <a:ext cx="100" cy="98"/>
            </a:xfrm>
            <a:custGeom>
              <a:avLst/>
              <a:gdLst>
                <a:gd name="T0" fmla="*/ 359 w 359"/>
                <a:gd name="T1" fmla="*/ 180 h 359"/>
                <a:gd name="T2" fmla="*/ 359 w 359"/>
                <a:gd name="T3" fmla="*/ 180 h 359"/>
                <a:gd name="T4" fmla="*/ 179 w 359"/>
                <a:gd name="T5" fmla="*/ 359 h 359"/>
                <a:gd name="T6" fmla="*/ 0 w 359"/>
                <a:gd name="T7" fmla="*/ 180 h 359"/>
                <a:gd name="T8" fmla="*/ 70 w 359"/>
                <a:gd name="T9" fmla="*/ 37 h 359"/>
                <a:gd name="T10" fmla="*/ 179 w 359"/>
                <a:gd name="T11" fmla="*/ 0 h 359"/>
                <a:gd name="T12" fmla="*/ 359 w 359"/>
                <a:gd name="T13" fmla="*/ 180 h 359"/>
                <a:gd name="T14" fmla="*/ 359 w 359"/>
                <a:gd name="T15" fmla="*/ 180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9" h="359">
                  <a:moveTo>
                    <a:pt x="359" y="180"/>
                  </a:moveTo>
                  <a:lnTo>
                    <a:pt x="359" y="180"/>
                  </a:lnTo>
                  <a:cubicBezTo>
                    <a:pt x="359" y="279"/>
                    <a:pt x="278" y="359"/>
                    <a:pt x="179" y="359"/>
                  </a:cubicBezTo>
                  <a:cubicBezTo>
                    <a:pt x="80" y="359"/>
                    <a:pt x="0" y="279"/>
                    <a:pt x="0" y="180"/>
                  </a:cubicBezTo>
                  <a:cubicBezTo>
                    <a:pt x="0" y="122"/>
                    <a:pt x="28" y="70"/>
                    <a:pt x="70" y="37"/>
                  </a:cubicBezTo>
                  <a:cubicBezTo>
                    <a:pt x="101" y="14"/>
                    <a:pt x="138" y="0"/>
                    <a:pt x="179" y="0"/>
                  </a:cubicBezTo>
                  <a:cubicBezTo>
                    <a:pt x="278" y="0"/>
                    <a:pt x="359" y="81"/>
                    <a:pt x="359" y="180"/>
                  </a:cubicBezTo>
                  <a:lnTo>
                    <a:pt x="359" y="180"/>
                  </a:lnTo>
                  <a:close/>
                </a:path>
              </a:pathLst>
            </a:custGeom>
            <a:noFill/>
            <a:ln w="28575" cap="rnd">
              <a:solidFill>
                <a:srgbClr val="2658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3">
              <a:extLst>
                <a:ext uri="{FF2B5EF4-FFF2-40B4-BE49-F238E27FC236}">
                  <a16:creationId xmlns:a16="http://schemas.microsoft.com/office/drawing/2014/main" id="{33F9270E-8104-00BB-6E62-E7399803084E}"/>
                </a:ext>
              </a:extLst>
            </p:cNvPr>
            <p:cNvSpPr>
              <a:spLocks/>
            </p:cNvSpPr>
            <p:nvPr/>
          </p:nvSpPr>
          <p:spPr bwMode="auto">
            <a:xfrm>
              <a:off x="3011" y="3863"/>
              <a:ext cx="99" cy="98"/>
            </a:xfrm>
            <a:custGeom>
              <a:avLst/>
              <a:gdLst>
                <a:gd name="T0" fmla="*/ 287 w 359"/>
                <a:gd name="T1" fmla="*/ 36 h 359"/>
                <a:gd name="T2" fmla="*/ 287 w 359"/>
                <a:gd name="T3" fmla="*/ 36 h 359"/>
                <a:gd name="T4" fmla="*/ 359 w 359"/>
                <a:gd name="T5" fmla="*/ 180 h 359"/>
                <a:gd name="T6" fmla="*/ 180 w 359"/>
                <a:gd name="T7" fmla="*/ 359 h 359"/>
                <a:gd name="T8" fmla="*/ 0 w 359"/>
                <a:gd name="T9" fmla="*/ 180 h 359"/>
                <a:gd name="T10" fmla="*/ 180 w 359"/>
                <a:gd name="T11" fmla="*/ 0 h 359"/>
                <a:gd name="T12" fmla="*/ 287 w 359"/>
                <a:gd name="T13" fmla="*/ 36 h 359"/>
                <a:gd name="T14" fmla="*/ 287 w 359"/>
                <a:gd name="T15" fmla="*/ 36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9" h="359">
                  <a:moveTo>
                    <a:pt x="287" y="36"/>
                  </a:moveTo>
                  <a:lnTo>
                    <a:pt x="287" y="36"/>
                  </a:lnTo>
                  <a:cubicBezTo>
                    <a:pt x="331" y="69"/>
                    <a:pt x="359" y="121"/>
                    <a:pt x="359" y="180"/>
                  </a:cubicBezTo>
                  <a:cubicBezTo>
                    <a:pt x="359" y="279"/>
                    <a:pt x="279" y="359"/>
                    <a:pt x="180" y="359"/>
                  </a:cubicBezTo>
                  <a:cubicBezTo>
                    <a:pt x="80" y="359"/>
                    <a:pt x="0" y="279"/>
                    <a:pt x="0" y="180"/>
                  </a:cubicBezTo>
                  <a:cubicBezTo>
                    <a:pt x="0" y="81"/>
                    <a:pt x="80" y="0"/>
                    <a:pt x="180" y="0"/>
                  </a:cubicBezTo>
                  <a:cubicBezTo>
                    <a:pt x="220" y="0"/>
                    <a:pt x="257" y="14"/>
                    <a:pt x="287" y="36"/>
                  </a:cubicBezTo>
                  <a:lnTo>
                    <a:pt x="287" y="36"/>
                  </a:lnTo>
                  <a:close/>
                </a:path>
              </a:pathLst>
            </a:custGeom>
            <a:noFill/>
            <a:ln w="28575" cap="rnd">
              <a:solidFill>
                <a:srgbClr val="2658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4">
              <a:extLst>
                <a:ext uri="{FF2B5EF4-FFF2-40B4-BE49-F238E27FC236}">
                  <a16:creationId xmlns:a16="http://schemas.microsoft.com/office/drawing/2014/main" id="{E8567F07-8EC7-ED55-3A40-C4A7213F1F17}"/>
                </a:ext>
              </a:extLst>
            </p:cNvPr>
            <p:cNvSpPr>
              <a:spLocks/>
            </p:cNvSpPr>
            <p:nvPr/>
          </p:nvSpPr>
          <p:spPr bwMode="auto">
            <a:xfrm>
              <a:off x="2931" y="3629"/>
              <a:ext cx="100" cy="99"/>
            </a:xfrm>
            <a:custGeom>
              <a:avLst/>
              <a:gdLst>
                <a:gd name="T0" fmla="*/ 359 w 359"/>
                <a:gd name="T1" fmla="*/ 180 h 359"/>
                <a:gd name="T2" fmla="*/ 359 w 359"/>
                <a:gd name="T3" fmla="*/ 180 h 359"/>
                <a:gd name="T4" fmla="*/ 351 w 359"/>
                <a:gd name="T5" fmla="*/ 233 h 359"/>
                <a:gd name="T6" fmla="*/ 179 w 359"/>
                <a:gd name="T7" fmla="*/ 359 h 359"/>
                <a:gd name="T8" fmla="*/ 0 w 359"/>
                <a:gd name="T9" fmla="*/ 180 h 359"/>
                <a:gd name="T10" fmla="*/ 179 w 359"/>
                <a:gd name="T11" fmla="*/ 0 h 359"/>
                <a:gd name="T12" fmla="*/ 359 w 359"/>
                <a:gd name="T13" fmla="*/ 180 h 359"/>
                <a:gd name="T14" fmla="*/ 359 w 359"/>
                <a:gd name="T15" fmla="*/ 180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9" h="359">
                  <a:moveTo>
                    <a:pt x="359" y="180"/>
                  </a:moveTo>
                  <a:lnTo>
                    <a:pt x="359" y="180"/>
                  </a:lnTo>
                  <a:cubicBezTo>
                    <a:pt x="359" y="198"/>
                    <a:pt x="356" y="216"/>
                    <a:pt x="351" y="233"/>
                  </a:cubicBezTo>
                  <a:cubicBezTo>
                    <a:pt x="328" y="306"/>
                    <a:pt x="260" y="359"/>
                    <a:pt x="179" y="359"/>
                  </a:cubicBezTo>
                  <a:cubicBezTo>
                    <a:pt x="80" y="359"/>
                    <a:pt x="0" y="279"/>
                    <a:pt x="0" y="180"/>
                  </a:cubicBezTo>
                  <a:cubicBezTo>
                    <a:pt x="0" y="81"/>
                    <a:pt x="80" y="0"/>
                    <a:pt x="179" y="0"/>
                  </a:cubicBezTo>
                  <a:cubicBezTo>
                    <a:pt x="278" y="0"/>
                    <a:pt x="359" y="81"/>
                    <a:pt x="359" y="180"/>
                  </a:cubicBezTo>
                  <a:lnTo>
                    <a:pt x="359" y="180"/>
                  </a:lnTo>
                  <a:close/>
                </a:path>
              </a:pathLst>
            </a:custGeom>
            <a:noFill/>
            <a:ln w="28575" cap="rnd">
              <a:solidFill>
                <a:srgbClr val="2658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5">
              <a:extLst>
                <a:ext uri="{FF2B5EF4-FFF2-40B4-BE49-F238E27FC236}">
                  <a16:creationId xmlns:a16="http://schemas.microsoft.com/office/drawing/2014/main" id="{E573701A-A41C-2EF7-7CAD-30EAF39E69F5}"/>
                </a:ext>
              </a:extLst>
            </p:cNvPr>
            <p:cNvSpPr>
              <a:spLocks/>
            </p:cNvSpPr>
            <p:nvPr/>
          </p:nvSpPr>
          <p:spPr bwMode="auto">
            <a:xfrm>
              <a:off x="3113" y="3667"/>
              <a:ext cx="152" cy="151"/>
            </a:xfrm>
            <a:custGeom>
              <a:avLst/>
              <a:gdLst>
                <a:gd name="T0" fmla="*/ 537 w 550"/>
                <a:gd name="T1" fmla="*/ 194 h 550"/>
                <a:gd name="T2" fmla="*/ 537 w 550"/>
                <a:gd name="T3" fmla="*/ 194 h 550"/>
                <a:gd name="T4" fmla="*/ 550 w 550"/>
                <a:gd name="T5" fmla="*/ 275 h 550"/>
                <a:gd name="T6" fmla="*/ 442 w 550"/>
                <a:gd name="T7" fmla="*/ 493 h 550"/>
                <a:gd name="T8" fmla="*/ 275 w 550"/>
                <a:gd name="T9" fmla="*/ 550 h 550"/>
                <a:gd name="T10" fmla="*/ 110 w 550"/>
                <a:gd name="T11" fmla="*/ 495 h 550"/>
                <a:gd name="T12" fmla="*/ 0 w 550"/>
                <a:gd name="T13" fmla="*/ 275 h 550"/>
                <a:gd name="T14" fmla="*/ 13 w 550"/>
                <a:gd name="T15" fmla="*/ 193 h 550"/>
                <a:gd name="T16" fmla="*/ 275 w 550"/>
                <a:gd name="T17" fmla="*/ 0 h 550"/>
                <a:gd name="T18" fmla="*/ 537 w 550"/>
                <a:gd name="T19" fmla="*/ 194 h 550"/>
                <a:gd name="T20" fmla="*/ 537 w 550"/>
                <a:gd name="T21" fmla="*/ 19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0" h="550">
                  <a:moveTo>
                    <a:pt x="537" y="194"/>
                  </a:moveTo>
                  <a:lnTo>
                    <a:pt x="537" y="194"/>
                  </a:lnTo>
                  <a:cubicBezTo>
                    <a:pt x="545" y="219"/>
                    <a:pt x="550" y="247"/>
                    <a:pt x="550" y="275"/>
                  </a:cubicBezTo>
                  <a:cubicBezTo>
                    <a:pt x="550" y="364"/>
                    <a:pt x="507" y="443"/>
                    <a:pt x="442" y="493"/>
                  </a:cubicBezTo>
                  <a:cubicBezTo>
                    <a:pt x="396" y="529"/>
                    <a:pt x="338" y="550"/>
                    <a:pt x="275" y="550"/>
                  </a:cubicBezTo>
                  <a:cubicBezTo>
                    <a:pt x="213" y="550"/>
                    <a:pt x="156" y="529"/>
                    <a:pt x="110" y="495"/>
                  </a:cubicBezTo>
                  <a:cubicBezTo>
                    <a:pt x="43" y="445"/>
                    <a:pt x="0" y="365"/>
                    <a:pt x="0" y="275"/>
                  </a:cubicBezTo>
                  <a:cubicBezTo>
                    <a:pt x="0" y="247"/>
                    <a:pt x="4" y="219"/>
                    <a:pt x="13" y="193"/>
                  </a:cubicBezTo>
                  <a:cubicBezTo>
                    <a:pt x="47" y="81"/>
                    <a:pt x="152" y="0"/>
                    <a:pt x="275" y="0"/>
                  </a:cubicBezTo>
                  <a:cubicBezTo>
                    <a:pt x="398" y="0"/>
                    <a:pt x="503" y="82"/>
                    <a:pt x="537" y="194"/>
                  </a:cubicBezTo>
                  <a:lnTo>
                    <a:pt x="537" y="194"/>
                  </a:lnTo>
                  <a:close/>
                </a:path>
              </a:pathLst>
            </a:custGeom>
            <a:noFill/>
            <a:ln w="28575" cap="rnd">
              <a:solidFill>
                <a:srgbClr val="2658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6">
              <a:extLst>
                <a:ext uri="{FF2B5EF4-FFF2-40B4-BE49-F238E27FC236}">
                  <a16:creationId xmlns:a16="http://schemas.microsoft.com/office/drawing/2014/main" id="{FE4F43F0-838F-06FE-5119-0D00349C26DD}"/>
                </a:ext>
              </a:extLst>
            </p:cNvPr>
            <p:cNvSpPr>
              <a:spLocks/>
            </p:cNvSpPr>
            <p:nvPr/>
          </p:nvSpPr>
          <p:spPr bwMode="auto">
            <a:xfrm>
              <a:off x="3028" y="3693"/>
              <a:ext cx="88" cy="27"/>
            </a:xfrm>
            <a:custGeom>
              <a:avLst/>
              <a:gdLst>
                <a:gd name="T0" fmla="*/ 317 w 317"/>
                <a:gd name="T1" fmla="*/ 99 h 99"/>
                <a:gd name="T2" fmla="*/ 317 w 317"/>
                <a:gd name="T3" fmla="*/ 99 h 99"/>
                <a:gd name="T4" fmla="*/ 0 w 317"/>
                <a:gd name="T5" fmla="*/ 0 h 99"/>
              </a:gdLst>
              <a:ahLst/>
              <a:cxnLst>
                <a:cxn ang="0">
                  <a:pos x="T0" y="T1"/>
                </a:cxn>
                <a:cxn ang="0">
                  <a:pos x="T2" y="T3"/>
                </a:cxn>
                <a:cxn ang="0">
                  <a:pos x="T4" y="T5"/>
                </a:cxn>
              </a:cxnLst>
              <a:rect l="0" t="0" r="r" b="b"/>
              <a:pathLst>
                <a:path w="317" h="99">
                  <a:moveTo>
                    <a:pt x="317" y="99"/>
                  </a:moveTo>
                  <a:lnTo>
                    <a:pt x="317" y="99"/>
                  </a:lnTo>
                  <a:lnTo>
                    <a:pt x="0" y="0"/>
                  </a:lnTo>
                </a:path>
              </a:pathLst>
            </a:custGeom>
            <a:noFill/>
            <a:ln w="28575" cap="rnd">
              <a:solidFill>
                <a:srgbClr val="2658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7">
              <a:extLst>
                <a:ext uri="{FF2B5EF4-FFF2-40B4-BE49-F238E27FC236}">
                  <a16:creationId xmlns:a16="http://schemas.microsoft.com/office/drawing/2014/main" id="{C3026A36-2148-90A6-6323-D1530E4F18DC}"/>
                </a:ext>
              </a:extLst>
            </p:cNvPr>
            <p:cNvSpPr>
              <a:spLocks/>
            </p:cNvSpPr>
            <p:nvPr/>
          </p:nvSpPr>
          <p:spPr bwMode="auto">
            <a:xfrm>
              <a:off x="3090" y="3803"/>
              <a:ext cx="53" cy="70"/>
            </a:xfrm>
            <a:custGeom>
              <a:avLst/>
              <a:gdLst>
                <a:gd name="T0" fmla="*/ 190 w 190"/>
                <a:gd name="T1" fmla="*/ 0 h 252"/>
                <a:gd name="T2" fmla="*/ 190 w 190"/>
                <a:gd name="T3" fmla="*/ 0 h 252"/>
                <a:gd name="T4" fmla="*/ 0 w 190"/>
                <a:gd name="T5" fmla="*/ 252 h 252"/>
              </a:gdLst>
              <a:ahLst/>
              <a:cxnLst>
                <a:cxn ang="0">
                  <a:pos x="T0" y="T1"/>
                </a:cxn>
                <a:cxn ang="0">
                  <a:pos x="T2" y="T3"/>
                </a:cxn>
                <a:cxn ang="0">
                  <a:pos x="T4" y="T5"/>
                </a:cxn>
              </a:cxnLst>
              <a:rect l="0" t="0" r="r" b="b"/>
              <a:pathLst>
                <a:path w="190" h="252">
                  <a:moveTo>
                    <a:pt x="190" y="0"/>
                  </a:moveTo>
                  <a:lnTo>
                    <a:pt x="190" y="0"/>
                  </a:lnTo>
                  <a:lnTo>
                    <a:pt x="0" y="252"/>
                  </a:lnTo>
                </a:path>
              </a:pathLst>
            </a:custGeom>
            <a:noFill/>
            <a:ln w="28575" cap="rnd">
              <a:solidFill>
                <a:srgbClr val="2658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8">
              <a:extLst>
                <a:ext uri="{FF2B5EF4-FFF2-40B4-BE49-F238E27FC236}">
                  <a16:creationId xmlns:a16="http://schemas.microsoft.com/office/drawing/2014/main" id="{B744DD57-D7AC-258F-CC9B-C2A7D008F45E}"/>
                </a:ext>
              </a:extLst>
            </p:cNvPr>
            <p:cNvSpPr>
              <a:spLocks/>
            </p:cNvSpPr>
            <p:nvPr/>
          </p:nvSpPr>
          <p:spPr bwMode="auto">
            <a:xfrm>
              <a:off x="3235" y="3803"/>
              <a:ext cx="54" cy="70"/>
            </a:xfrm>
            <a:custGeom>
              <a:avLst/>
              <a:gdLst>
                <a:gd name="T0" fmla="*/ 0 w 195"/>
                <a:gd name="T1" fmla="*/ 0 h 255"/>
                <a:gd name="T2" fmla="*/ 0 w 195"/>
                <a:gd name="T3" fmla="*/ 0 h 255"/>
                <a:gd name="T4" fmla="*/ 195 w 195"/>
                <a:gd name="T5" fmla="*/ 255 h 255"/>
              </a:gdLst>
              <a:ahLst/>
              <a:cxnLst>
                <a:cxn ang="0">
                  <a:pos x="T0" y="T1"/>
                </a:cxn>
                <a:cxn ang="0">
                  <a:pos x="T2" y="T3"/>
                </a:cxn>
                <a:cxn ang="0">
                  <a:pos x="T4" y="T5"/>
                </a:cxn>
              </a:cxnLst>
              <a:rect l="0" t="0" r="r" b="b"/>
              <a:pathLst>
                <a:path w="195" h="255">
                  <a:moveTo>
                    <a:pt x="0" y="0"/>
                  </a:moveTo>
                  <a:lnTo>
                    <a:pt x="0" y="0"/>
                  </a:lnTo>
                  <a:lnTo>
                    <a:pt x="195" y="255"/>
                  </a:lnTo>
                </a:path>
              </a:pathLst>
            </a:custGeom>
            <a:noFill/>
            <a:ln w="28575" cap="rnd">
              <a:solidFill>
                <a:srgbClr val="2658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9">
              <a:extLst>
                <a:ext uri="{FF2B5EF4-FFF2-40B4-BE49-F238E27FC236}">
                  <a16:creationId xmlns:a16="http://schemas.microsoft.com/office/drawing/2014/main" id="{183D16A0-1F1D-F94A-56A3-37C15BA08442}"/>
                </a:ext>
              </a:extLst>
            </p:cNvPr>
            <p:cNvSpPr>
              <a:spLocks/>
            </p:cNvSpPr>
            <p:nvPr/>
          </p:nvSpPr>
          <p:spPr bwMode="auto">
            <a:xfrm>
              <a:off x="3261" y="3693"/>
              <a:ext cx="89" cy="27"/>
            </a:xfrm>
            <a:custGeom>
              <a:avLst/>
              <a:gdLst>
                <a:gd name="T0" fmla="*/ 0 w 322"/>
                <a:gd name="T1" fmla="*/ 100 h 100"/>
                <a:gd name="T2" fmla="*/ 0 w 322"/>
                <a:gd name="T3" fmla="*/ 100 h 100"/>
                <a:gd name="T4" fmla="*/ 322 w 322"/>
                <a:gd name="T5" fmla="*/ 0 h 100"/>
              </a:gdLst>
              <a:ahLst/>
              <a:cxnLst>
                <a:cxn ang="0">
                  <a:pos x="T0" y="T1"/>
                </a:cxn>
                <a:cxn ang="0">
                  <a:pos x="T2" y="T3"/>
                </a:cxn>
                <a:cxn ang="0">
                  <a:pos x="T4" y="T5"/>
                </a:cxn>
              </a:cxnLst>
              <a:rect l="0" t="0" r="r" b="b"/>
              <a:pathLst>
                <a:path w="322" h="100">
                  <a:moveTo>
                    <a:pt x="0" y="100"/>
                  </a:moveTo>
                  <a:lnTo>
                    <a:pt x="0" y="100"/>
                  </a:lnTo>
                  <a:lnTo>
                    <a:pt x="322" y="0"/>
                  </a:lnTo>
                </a:path>
              </a:pathLst>
            </a:custGeom>
            <a:noFill/>
            <a:ln w="28575" cap="rnd">
              <a:solidFill>
                <a:srgbClr val="2658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20">
              <a:extLst>
                <a:ext uri="{FF2B5EF4-FFF2-40B4-BE49-F238E27FC236}">
                  <a16:creationId xmlns:a16="http://schemas.microsoft.com/office/drawing/2014/main" id="{B871E38A-6E94-6D7A-847A-04C7A68C6D63}"/>
                </a:ext>
              </a:extLst>
            </p:cNvPr>
            <p:cNvSpPr>
              <a:spLocks/>
            </p:cNvSpPr>
            <p:nvPr/>
          </p:nvSpPr>
          <p:spPr bwMode="auto">
            <a:xfrm>
              <a:off x="3189" y="3575"/>
              <a:ext cx="0" cy="92"/>
            </a:xfrm>
            <a:custGeom>
              <a:avLst/>
              <a:gdLst>
                <a:gd name="T0" fmla="*/ 334 h 334"/>
                <a:gd name="T1" fmla="*/ 334 h 334"/>
                <a:gd name="T2" fmla="*/ 0 h 334"/>
              </a:gdLst>
              <a:ahLst/>
              <a:cxnLst>
                <a:cxn ang="0">
                  <a:pos x="0" y="T0"/>
                </a:cxn>
                <a:cxn ang="0">
                  <a:pos x="0" y="T1"/>
                </a:cxn>
                <a:cxn ang="0">
                  <a:pos x="0" y="T2"/>
                </a:cxn>
              </a:cxnLst>
              <a:rect l="0" t="0" r="r" b="b"/>
              <a:pathLst>
                <a:path h="334">
                  <a:moveTo>
                    <a:pt x="0" y="334"/>
                  </a:moveTo>
                  <a:lnTo>
                    <a:pt x="0" y="334"/>
                  </a:lnTo>
                  <a:lnTo>
                    <a:pt x="0" y="0"/>
                  </a:lnTo>
                </a:path>
              </a:pathLst>
            </a:custGeom>
            <a:noFill/>
            <a:ln w="28575" cap="rnd">
              <a:solidFill>
                <a:srgbClr val="2658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2" name="Picture 1" descr="TEFCA Recognized Coordinating Entity">
            <a:extLst>
              <a:ext uri="{FF2B5EF4-FFF2-40B4-BE49-F238E27FC236}">
                <a16:creationId xmlns:a16="http://schemas.microsoft.com/office/drawing/2014/main" id="{2B21545C-15FC-EFBD-8D98-673AE5A0D1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47944" y="64200"/>
            <a:ext cx="2079673" cy="736948"/>
          </a:xfrm>
          <a:prstGeom prst="rect">
            <a:avLst/>
          </a:prstGeom>
        </p:spPr>
      </p:pic>
    </p:spTree>
    <p:extLst>
      <p:ext uri="{BB962C8B-B14F-4D97-AF65-F5344CB8AC3E}">
        <p14:creationId xmlns:p14="http://schemas.microsoft.com/office/powerpoint/2010/main" val="19977861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CE Directory Layou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A52B9A9-F838-8248-ADC0-3991A4FCEF10}"/>
              </a:ext>
            </a:extLst>
          </p:cNvPr>
          <p:cNvSpPr>
            <a:spLocks noGrp="1"/>
          </p:cNvSpPr>
          <p:nvPr>
            <p:ph type="sldNum" sz="quarter" idx="4"/>
          </p:nvPr>
        </p:nvSpPr>
        <p:spPr>
          <a:xfrm>
            <a:off x="11568741" y="6618369"/>
            <a:ext cx="519657" cy="239631"/>
          </a:xfrm>
          <a:prstGeom prst="rect">
            <a:avLst/>
          </a:prstGeom>
        </p:spPr>
        <p:txBody>
          <a:bodyPr lIns="109728" tIns="54864" rIns="109728" bIns="54864"/>
          <a:lstStyle>
            <a:lvl1pPr>
              <a:defRPr sz="1083" b="0" i="0">
                <a:solidFill>
                  <a:schemeClr val="bg1"/>
                </a:solidFill>
                <a:latin typeface="Arial" panose="020B0604020202020204" pitchFamily="34" charset="0"/>
                <a:cs typeface="Arial" panose="020B0604020202020204" pitchFamily="34" charset="0"/>
              </a:defRPr>
            </a:lvl1pPr>
          </a:lstStyle>
          <a:p>
            <a:fld id="{58DCA3CF-F0FB-9844-9606-7F294DED69AB}" type="slidenum">
              <a:rPr lang="en-US" smtClean="0"/>
              <a:pPr/>
              <a:t>‹#›</a:t>
            </a:fld>
            <a:endParaRPr lang="en-US"/>
          </a:p>
        </p:txBody>
      </p:sp>
      <p:sp>
        <p:nvSpPr>
          <p:cNvPr id="13" name="Pentagon 12">
            <a:extLst>
              <a:ext uri="{FF2B5EF4-FFF2-40B4-BE49-F238E27FC236}">
                <a16:creationId xmlns:a16="http://schemas.microsoft.com/office/drawing/2014/main" id="{86D472CD-202C-1041-A474-4C1218C9DAAB}"/>
              </a:ext>
              <a:ext uri="{C183D7F6-B498-43B3-948B-1728B52AA6E4}">
                <adec:decorative xmlns:adec="http://schemas.microsoft.com/office/drawing/2017/decorative" val="1"/>
              </a:ext>
            </a:extLst>
          </p:cNvPr>
          <p:cNvSpPr/>
          <p:nvPr userDrawn="1"/>
        </p:nvSpPr>
        <p:spPr>
          <a:xfrm>
            <a:off x="0" y="0"/>
            <a:ext cx="9999462" cy="865348"/>
          </a:xfrm>
          <a:prstGeom prst="homePlate">
            <a:avLst>
              <a:gd name="adj" fmla="val 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p>
        </p:txBody>
      </p:sp>
      <p:sp>
        <p:nvSpPr>
          <p:cNvPr id="14" name="Pentagon 13">
            <a:extLst>
              <a:ext uri="{FF2B5EF4-FFF2-40B4-BE49-F238E27FC236}">
                <a16:creationId xmlns:a16="http://schemas.microsoft.com/office/drawing/2014/main" id="{8D2F6957-B7F6-5C49-AD0F-F5143FBD7F2C}"/>
              </a:ext>
              <a:ext uri="{C183D7F6-B498-43B3-948B-1728B52AA6E4}">
                <adec:decorative xmlns:adec="http://schemas.microsoft.com/office/drawing/2017/decorative" val="1"/>
              </a:ext>
            </a:extLst>
          </p:cNvPr>
          <p:cNvSpPr/>
          <p:nvPr userDrawn="1"/>
        </p:nvSpPr>
        <p:spPr>
          <a:xfrm>
            <a:off x="10000343" y="0"/>
            <a:ext cx="2191657" cy="865348"/>
          </a:xfrm>
          <a:prstGeom prst="homePlate">
            <a:avLst>
              <a:gd name="adj" fmla="val 0"/>
            </a:avLst>
          </a:prstGeom>
          <a:solidFill>
            <a:srgbClr val="3744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p>
        </p:txBody>
      </p:sp>
      <p:sp>
        <p:nvSpPr>
          <p:cNvPr id="16" name="Content Placeholder 2">
            <a:extLst>
              <a:ext uri="{FF2B5EF4-FFF2-40B4-BE49-F238E27FC236}">
                <a16:creationId xmlns:a16="http://schemas.microsoft.com/office/drawing/2014/main" id="{AC673512-2152-4643-BC5C-1C1C42F9C8D5}"/>
              </a:ext>
            </a:extLst>
          </p:cNvPr>
          <p:cNvSpPr>
            <a:spLocks noGrp="1"/>
          </p:cNvSpPr>
          <p:nvPr>
            <p:ph sz="half" idx="1"/>
          </p:nvPr>
        </p:nvSpPr>
        <p:spPr>
          <a:xfrm>
            <a:off x="260993" y="1253613"/>
            <a:ext cx="11296007" cy="4923351"/>
          </a:xfrm>
        </p:spPr>
        <p:txBody>
          <a:bodyPr>
            <a:noAutofit/>
          </a:bodyPr>
          <a:lstStyle>
            <a:lvl1pPr marL="346075" indent="-346075">
              <a:lnSpc>
                <a:spcPct val="100000"/>
              </a:lnSpc>
              <a:spcBef>
                <a:spcPts val="0"/>
              </a:spcBef>
              <a:spcAft>
                <a:spcPts val="0"/>
              </a:spcAft>
              <a:buClr>
                <a:schemeClr val="bg2">
                  <a:lumMod val="50000"/>
                </a:schemeClr>
              </a:buClr>
              <a:tabLst/>
              <a:defRPr sz="2400">
                <a:solidFill>
                  <a:schemeClr val="tx1"/>
                </a:solidFill>
              </a:defRPr>
            </a:lvl1pPr>
            <a:lvl2pPr>
              <a:lnSpc>
                <a:spcPct val="100000"/>
              </a:lnSpc>
              <a:spcBef>
                <a:spcPts val="0"/>
              </a:spcBef>
              <a:spcAft>
                <a:spcPts val="0"/>
              </a:spcAft>
              <a:buClr>
                <a:srgbClr val="00AB9E"/>
              </a:buClr>
              <a:defRPr sz="2400">
                <a:solidFill>
                  <a:schemeClr val="tx1"/>
                </a:solidFill>
              </a:defRPr>
            </a:lvl2pPr>
            <a:lvl3pPr>
              <a:lnSpc>
                <a:spcPct val="100000"/>
              </a:lnSpc>
              <a:spcBef>
                <a:spcPts val="0"/>
              </a:spcBef>
              <a:spcAft>
                <a:spcPts val="0"/>
              </a:spcAft>
              <a:defRPr sz="2400">
                <a:solidFill>
                  <a:schemeClr val="tx1"/>
                </a:solidFill>
              </a:defRPr>
            </a:lvl3pPr>
            <a:lvl4pPr>
              <a:lnSpc>
                <a:spcPct val="100000"/>
              </a:lnSpc>
              <a:spcBef>
                <a:spcPts val="0"/>
              </a:spcBef>
              <a:spcAft>
                <a:spcPts val="0"/>
              </a:spcAft>
              <a:defRPr sz="2400">
                <a:solidFill>
                  <a:schemeClr val="tx1"/>
                </a:solidFill>
              </a:defRPr>
            </a:lvl4pPr>
            <a:lvl5pPr>
              <a:lnSpc>
                <a:spcPct val="100000"/>
              </a:lnSpc>
              <a:spcBef>
                <a:spcPts val="0"/>
              </a:spcBef>
              <a:spcAft>
                <a:spcPts val="0"/>
              </a:spcAft>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0FF193D3-6783-AE83-5504-1B7E98654669}"/>
              </a:ext>
            </a:extLst>
          </p:cNvPr>
          <p:cNvSpPr/>
          <p:nvPr userDrawn="1"/>
        </p:nvSpPr>
        <p:spPr>
          <a:xfrm>
            <a:off x="1" y="864498"/>
            <a:ext cx="12192000" cy="45719"/>
          </a:xfrm>
          <a:prstGeom prst="rect">
            <a:avLst/>
          </a:prstGeom>
          <a:solidFill>
            <a:srgbClr val="B541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Placeholder 1">
            <a:extLst>
              <a:ext uri="{FF2B5EF4-FFF2-40B4-BE49-F238E27FC236}">
                <a16:creationId xmlns:a16="http://schemas.microsoft.com/office/drawing/2014/main" id="{DF6878E1-FB79-6F88-062B-03352372BB3A}"/>
              </a:ext>
            </a:extLst>
          </p:cNvPr>
          <p:cNvSpPr>
            <a:spLocks noGrp="1"/>
          </p:cNvSpPr>
          <p:nvPr>
            <p:ph type="title"/>
          </p:nvPr>
        </p:nvSpPr>
        <p:spPr>
          <a:xfrm>
            <a:off x="932272" y="128400"/>
            <a:ext cx="9049768" cy="736947"/>
          </a:xfrm>
          <a:prstGeom prst="rect">
            <a:avLst/>
          </a:prstGeom>
        </p:spPr>
        <p:txBody>
          <a:bodyPr vert="horz" lIns="109728" tIns="54864" rIns="109728" bIns="54864" rtlCol="0" anchor="ctr">
            <a:normAutofit/>
          </a:bodyPr>
          <a:lstStyle>
            <a:lvl1pPr>
              <a:defRPr sz="3000" b="0" i="0">
                <a:solidFill>
                  <a:srgbClr val="3E474C"/>
                </a:solidFill>
                <a:latin typeface="+mj-lt"/>
              </a:defRPr>
            </a:lvl1pPr>
          </a:lstStyle>
          <a:p>
            <a:r>
              <a:rPr lang="en-US"/>
              <a:t>Click to edit Master title style</a:t>
            </a:r>
          </a:p>
        </p:txBody>
      </p:sp>
      <p:pic>
        <p:nvPicPr>
          <p:cNvPr id="46" name="Graphic 45" descr="Connections with solid fill">
            <a:extLst>
              <a:ext uri="{FF2B5EF4-FFF2-40B4-BE49-F238E27FC236}">
                <a16:creationId xmlns:a16="http://schemas.microsoft.com/office/drawing/2014/main" id="{69129011-830A-6D46-1CA2-E04086ED53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635" y="214683"/>
            <a:ext cx="607112" cy="607112"/>
          </a:xfrm>
          <a:prstGeom prst="rect">
            <a:avLst/>
          </a:prstGeom>
        </p:spPr>
      </p:pic>
      <p:pic>
        <p:nvPicPr>
          <p:cNvPr id="2" name="Picture 1" descr="TEFCA Recognized Coordinating Entity">
            <a:extLst>
              <a:ext uri="{FF2B5EF4-FFF2-40B4-BE49-F238E27FC236}">
                <a16:creationId xmlns:a16="http://schemas.microsoft.com/office/drawing/2014/main" id="{D628F9E4-8274-7297-18D7-6F3E203A96C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56334" y="63775"/>
            <a:ext cx="2079673" cy="736948"/>
          </a:xfrm>
          <a:prstGeom prst="rect">
            <a:avLst/>
          </a:prstGeom>
        </p:spPr>
      </p:pic>
    </p:spTree>
    <p:extLst>
      <p:ext uri="{BB962C8B-B14F-4D97-AF65-F5344CB8AC3E}">
        <p14:creationId xmlns:p14="http://schemas.microsoft.com/office/powerpoint/2010/main" val="3331453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versight Layou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A52B9A9-F838-8248-ADC0-3991A4FCEF10}"/>
              </a:ext>
            </a:extLst>
          </p:cNvPr>
          <p:cNvSpPr>
            <a:spLocks noGrp="1"/>
          </p:cNvSpPr>
          <p:nvPr>
            <p:ph type="sldNum" sz="quarter" idx="4"/>
          </p:nvPr>
        </p:nvSpPr>
        <p:spPr>
          <a:xfrm>
            <a:off x="11568741" y="6618369"/>
            <a:ext cx="519657" cy="239631"/>
          </a:xfrm>
          <a:prstGeom prst="rect">
            <a:avLst/>
          </a:prstGeom>
        </p:spPr>
        <p:txBody>
          <a:bodyPr lIns="109728" tIns="54864" rIns="109728" bIns="54864"/>
          <a:lstStyle>
            <a:lvl1pPr>
              <a:defRPr sz="1083" b="0" i="0">
                <a:solidFill>
                  <a:schemeClr val="bg1"/>
                </a:solidFill>
                <a:latin typeface="Arial" panose="020B0604020202020204" pitchFamily="34" charset="0"/>
                <a:cs typeface="Arial" panose="020B0604020202020204" pitchFamily="34" charset="0"/>
              </a:defRPr>
            </a:lvl1pPr>
          </a:lstStyle>
          <a:p>
            <a:fld id="{58DCA3CF-F0FB-9844-9606-7F294DED69AB}" type="slidenum">
              <a:rPr lang="en-US" smtClean="0"/>
              <a:pPr/>
              <a:t>‹#›</a:t>
            </a:fld>
            <a:endParaRPr lang="en-US"/>
          </a:p>
        </p:txBody>
      </p:sp>
      <p:sp>
        <p:nvSpPr>
          <p:cNvPr id="13" name="Pentagon 12">
            <a:extLst>
              <a:ext uri="{FF2B5EF4-FFF2-40B4-BE49-F238E27FC236}">
                <a16:creationId xmlns:a16="http://schemas.microsoft.com/office/drawing/2014/main" id="{86D472CD-202C-1041-A474-4C1218C9DAAB}"/>
              </a:ext>
              <a:ext uri="{C183D7F6-B498-43B3-948B-1728B52AA6E4}">
                <adec:decorative xmlns:adec="http://schemas.microsoft.com/office/drawing/2017/decorative" val="1"/>
              </a:ext>
            </a:extLst>
          </p:cNvPr>
          <p:cNvSpPr/>
          <p:nvPr userDrawn="1"/>
        </p:nvSpPr>
        <p:spPr>
          <a:xfrm>
            <a:off x="0" y="0"/>
            <a:ext cx="9999462" cy="865348"/>
          </a:xfrm>
          <a:prstGeom prst="homePlate">
            <a:avLst>
              <a:gd name="adj" fmla="val 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p>
        </p:txBody>
      </p:sp>
      <p:sp>
        <p:nvSpPr>
          <p:cNvPr id="14" name="Pentagon 13">
            <a:extLst>
              <a:ext uri="{FF2B5EF4-FFF2-40B4-BE49-F238E27FC236}">
                <a16:creationId xmlns:a16="http://schemas.microsoft.com/office/drawing/2014/main" id="{8D2F6957-B7F6-5C49-AD0F-F5143FBD7F2C}"/>
              </a:ext>
              <a:ext uri="{C183D7F6-B498-43B3-948B-1728B52AA6E4}">
                <adec:decorative xmlns:adec="http://schemas.microsoft.com/office/drawing/2017/decorative" val="1"/>
              </a:ext>
            </a:extLst>
          </p:cNvPr>
          <p:cNvSpPr/>
          <p:nvPr userDrawn="1"/>
        </p:nvSpPr>
        <p:spPr>
          <a:xfrm>
            <a:off x="10000343" y="0"/>
            <a:ext cx="2191657" cy="865348"/>
          </a:xfrm>
          <a:prstGeom prst="homePlate">
            <a:avLst>
              <a:gd name="adj" fmla="val 0"/>
            </a:avLst>
          </a:prstGeom>
          <a:solidFill>
            <a:srgbClr val="3744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p>
        </p:txBody>
      </p:sp>
      <p:sp>
        <p:nvSpPr>
          <p:cNvPr id="16" name="Content Placeholder 2">
            <a:extLst>
              <a:ext uri="{FF2B5EF4-FFF2-40B4-BE49-F238E27FC236}">
                <a16:creationId xmlns:a16="http://schemas.microsoft.com/office/drawing/2014/main" id="{AC673512-2152-4643-BC5C-1C1C42F9C8D5}"/>
              </a:ext>
            </a:extLst>
          </p:cNvPr>
          <p:cNvSpPr>
            <a:spLocks noGrp="1"/>
          </p:cNvSpPr>
          <p:nvPr>
            <p:ph sz="half" idx="1"/>
          </p:nvPr>
        </p:nvSpPr>
        <p:spPr>
          <a:xfrm>
            <a:off x="260993" y="1253613"/>
            <a:ext cx="11296007" cy="4923351"/>
          </a:xfrm>
        </p:spPr>
        <p:txBody>
          <a:bodyPr>
            <a:noAutofit/>
          </a:bodyPr>
          <a:lstStyle>
            <a:lvl1pPr marL="346075" indent="-346075">
              <a:lnSpc>
                <a:spcPct val="100000"/>
              </a:lnSpc>
              <a:spcBef>
                <a:spcPts val="0"/>
              </a:spcBef>
              <a:spcAft>
                <a:spcPts val="0"/>
              </a:spcAft>
              <a:buClr>
                <a:schemeClr val="bg2">
                  <a:lumMod val="50000"/>
                </a:schemeClr>
              </a:buClr>
              <a:tabLst/>
              <a:defRPr sz="2400">
                <a:solidFill>
                  <a:schemeClr val="tx1"/>
                </a:solidFill>
              </a:defRPr>
            </a:lvl1pPr>
            <a:lvl2pPr>
              <a:lnSpc>
                <a:spcPct val="100000"/>
              </a:lnSpc>
              <a:spcBef>
                <a:spcPts val="0"/>
              </a:spcBef>
              <a:spcAft>
                <a:spcPts val="0"/>
              </a:spcAft>
              <a:buClr>
                <a:srgbClr val="00AB9E"/>
              </a:buClr>
              <a:defRPr sz="2400">
                <a:solidFill>
                  <a:schemeClr val="tx1"/>
                </a:solidFill>
              </a:defRPr>
            </a:lvl2pPr>
            <a:lvl3pPr>
              <a:lnSpc>
                <a:spcPct val="100000"/>
              </a:lnSpc>
              <a:spcBef>
                <a:spcPts val="0"/>
              </a:spcBef>
              <a:spcAft>
                <a:spcPts val="0"/>
              </a:spcAft>
              <a:defRPr sz="2400">
                <a:solidFill>
                  <a:schemeClr val="tx1"/>
                </a:solidFill>
              </a:defRPr>
            </a:lvl3pPr>
            <a:lvl4pPr>
              <a:lnSpc>
                <a:spcPct val="100000"/>
              </a:lnSpc>
              <a:spcBef>
                <a:spcPts val="0"/>
              </a:spcBef>
              <a:spcAft>
                <a:spcPts val="0"/>
              </a:spcAft>
              <a:defRPr sz="2400">
                <a:solidFill>
                  <a:schemeClr val="tx1"/>
                </a:solidFill>
              </a:defRPr>
            </a:lvl4pPr>
            <a:lvl5pPr>
              <a:lnSpc>
                <a:spcPct val="100000"/>
              </a:lnSpc>
              <a:spcBef>
                <a:spcPts val="0"/>
              </a:spcBef>
              <a:spcAft>
                <a:spcPts val="0"/>
              </a:spcAft>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0FF193D3-6783-AE83-5504-1B7E98654669}"/>
              </a:ext>
            </a:extLst>
          </p:cNvPr>
          <p:cNvSpPr/>
          <p:nvPr userDrawn="1"/>
        </p:nvSpPr>
        <p:spPr>
          <a:xfrm>
            <a:off x="1" y="864498"/>
            <a:ext cx="12192000"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07605655-B205-DD37-97A6-A5A05F22EFE9}"/>
              </a:ext>
            </a:extLst>
          </p:cNvPr>
          <p:cNvSpPr>
            <a:spLocks noGrp="1"/>
          </p:cNvSpPr>
          <p:nvPr>
            <p:ph type="title"/>
          </p:nvPr>
        </p:nvSpPr>
        <p:spPr>
          <a:xfrm>
            <a:off x="932272" y="128400"/>
            <a:ext cx="9049768" cy="736947"/>
          </a:xfrm>
          <a:prstGeom prst="rect">
            <a:avLst/>
          </a:prstGeom>
        </p:spPr>
        <p:txBody>
          <a:bodyPr vert="horz" lIns="109728" tIns="54864" rIns="109728" bIns="54864" rtlCol="0" anchor="ctr">
            <a:normAutofit/>
          </a:bodyPr>
          <a:lstStyle>
            <a:lvl1pPr>
              <a:defRPr sz="3000" b="0" i="0">
                <a:solidFill>
                  <a:srgbClr val="3E474C"/>
                </a:solidFill>
                <a:latin typeface="+mj-lt"/>
              </a:defRPr>
            </a:lvl1pPr>
          </a:lstStyle>
          <a:p>
            <a:r>
              <a:rPr lang="en-US"/>
              <a:t>Click to edit Master title style</a:t>
            </a:r>
          </a:p>
        </p:txBody>
      </p:sp>
      <p:pic>
        <p:nvPicPr>
          <p:cNvPr id="41" name="Graphic 40">
            <a:extLst>
              <a:ext uri="{FF2B5EF4-FFF2-40B4-BE49-F238E27FC236}">
                <a16:creationId xmlns:a16="http://schemas.microsoft.com/office/drawing/2014/main" id="{76C5E080-7B07-B4EA-CF25-BBECE7701FD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2834" t="30199" r="31341" b="30301"/>
          <a:stretch/>
        </p:blipFill>
        <p:spPr>
          <a:xfrm>
            <a:off x="300696" y="231689"/>
            <a:ext cx="494102" cy="544778"/>
          </a:xfrm>
          <a:prstGeom prst="rect">
            <a:avLst/>
          </a:prstGeom>
        </p:spPr>
      </p:pic>
      <p:pic>
        <p:nvPicPr>
          <p:cNvPr id="2" name="Picture 1" descr="TEFCA Recognized Coordinating Entity">
            <a:extLst>
              <a:ext uri="{FF2B5EF4-FFF2-40B4-BE49-F238E27FC236}">
                <a16:creationId xmlns:a16="http://schemas.microsoft.com/office/drawing/2014/main" id="{63A5DF74-D218-3357-44E7-4939EA413CD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59096" y="84078"/>
            <a:ext cx="2079673" cy="736948"/>
          </a:xfrm>
          <a:prstGeom prst="rect">
            <a:avLst/>
          </a:prstGeom>
        </p:spPr>
      </p:pic>
    </p:spTree>
    <p:extLst>
      <p:ext uri="{BB962C8B-B14F-4D97-AF65-F5344CB8AC3E}">
        <p14:creationId xmlns:p14="http://schemas.microsoft.com/office/powerpoint/2010/main" val="3740485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8001" y="1143001"/>
            <a:ext cx="11176000" cy="50445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9045481" y="6502762"/>
            <a:ext cx="2844800" cy="231933"/>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fld id="{22FFB6AE-E1BF-994E-8E90-6BA7B36DE5DD}" type="slidenum">
              <a:rPr lang="en-US" smtClean="0"/>
              <a:pPr/>
              <a:t>‹#›</a:t>
            </a:fld>
            <a:endParaRPr lang="en-US"/>
          </a:p>
        </p:txBody>
      </p:sp>
      <p:sp>
        <p:nvSpPr>
          <p:cNvPr id="2" name="Title Placeholder 1"/>
          <p:cNvSpPr>
            <a:spLocks noGrp="1"/>
          </p:cNvSpPr>
          <p:nvPr>
            <p:ph type="title"/>
          </p:nvPr>
        </p:nvSpPr>
        <p:spPr>
          <a:xfrm>
            <a:off x="508001" y="73974"/>
            <a:ext cx="11176000" cy="780632"/>
          </a:xfrm>
          <a:prstGeom prst="rect">
            <a:avLst/>
          </a:prstGeom>
        </p:spPr>
        <p:txBody>
          <a:bodyPr vert="horz" lIns="91440" tIns="45720" rIns="91440" bIns="45720" rtlCol="0" anchor="ctr">
            <a:normAutofit/>
          </a:bodyPr>
          <a:lstStyle/>
          <a:p>
            <a:endParaRPr lang="en-US"/>
          </a:p>
        </p:txBody>
      </p:sp>
      <p:sp>
        <p:nvSpPr>
          <p:cNvPr id="7" name="Pentagon 6">
            <a:extLst>
              <a:ext uri="{FF2B5EF4-FFF2-40B4-BE49-F238E27FC236}">
                <a16:creationId xmlns:a16="http://schemas.microsoft.com/office/drawing/2014/main" id="{FB50FF99-6F6C-C14A-81B8-EFA541269525}"/>
              </a:ext>
            </a:extLst>
          </p:cNvPr>
          <p:cNvSpPr/>
          <p:nvPr userDrawn="1"/>
        </p:nvSpPr>
        <p:spPr>
          <a:xfrm>
            <a:off x="0" y="6569853"/>
            <a:ext cx="12192000" cy="288151"/>
          </a:xfrm>
          <a:prstGeom prst="homePlate">
            <a:avLst>
              <a:gd name="adj" fmla="val 0"/>
            </a:avLst>
          </a:prstGeom>
          <a:solidFill>
            <a:srgbClr val="01AB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02519623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Lst>
  <p:hf hdr="0" dt="0"/>
  <p:txStyles>
    <p:titleStyle>
      <a:lvl1pPr algn="l" defTabSz="609589" rtl="0" eaLnBrk="1" latinLnBrk="0" hangingPunct="1">
        <a:spcBef>
          <a:spcPct val="0"/>
        </a:spcBef>
        <a:buNone/>
        <a:defRPr sz="2667" kern="1200" baseline="0">
          <a:solidFill>
            <a:schemeClr val="bg1"/>
          </a:solidFill>
          <a:latin typeface="+mj-lt"/>
          <a:ea typeface="+mj-ea"/>
          <a:cs typeface="+mj-cs"/>
        </a:defRPr>
      </a:lvl1pPr>
    </p:titleStyle>
    <p:bodyStyle>
      <a:lvl1pPr marL="457192" indent="-457192" algn="l" defTabSz="609589" rtl="0" eaLnBrk="1" latinLnBrk="0" hangingPunct="1">
        <a:lnSpc>
          <a:spcPct val="110000"/>
        </a:lnSpc>
        <a:spcBef>
          <a:spcPts val="1333"/>
        </a:spcBef>
        <a:spcAft>
          <a:spcPts val="533"/>
        </a:spcAft>
        <a:buClr>
          <a:schemeClr val="accent5"/>
        </a:buClr>
        <a:buFont typeface="Arial"/>
        <a:buChar char="•"/>
        <a:defRPr sz="2667" kern="1200">
          <a:solidFill>
            <a:schemeClr val="tx2"/>
          </a:solidFill>
          <a:latin typeface="+mn-lt"/>
          <a:ea typeface="+mn-ea"/>
          <a:cs typeface="+mn-cs"/>
        </a:defRPr>
      </a:lvl1pPr>
      <a:lvl2pPr marL="990583" indent="-380993" algn="l" defTabSz="609589" rtl="0" eaLnBrk="1" latinLnBrk="0" hangingPunct="1">
        <a:lnSpc>
          <a:spcPct val="110000"/>
        </a:lnSpc>
        <a:spcBef>
          <a:spcPts val="1333"/>
        </a:spcBef>
        <a:spcAft>
          <a:spcPts val="533"/>
        </a:spcAft>
        <a:buClr>
          <a:schemeClr val="accent1"/>
        </a:buClr>
        <a:buFont typeface="Lucida Grande"/>
        <a:buChar char="»"/>
        <a:defRPr sz="2400" kern="1200">
          <a:solidFill>
            <a:schemeClr val="tx1"/>
          </a:solidFill>
          <a:latin typeface="+mn-lt"/>
          <a:ea typeface="+mn-ea"/>
          <a:cs typeface="+mn-cs"/>
        </a:defRPr>
      </a:lvl2pPr>
      <a:lvl3pPr marL="1523973" indent="-304795" algn="l" defTabSz="609589" rtl="0" eaLnBrk="1" latinLnBrk="0" hangingPunct="1">
        <a:lnSpc>
          <a:spcPct val="110000"/>
        </a:lnSpc>
        <a:spcBef>
          <a:spcPts val="1333"/>
        </a:spcBef>
        <a:spcAft>
          <a:spcPts val="533"/>
        </a:spcAft>
        <a:buClr>
          <a:schemeClr val="accent2"/>
        </a:buClr>
        <a:buFont typeface="Lucida Grande"/>
        <a:buChar char="–"/>
        <a:defRPr sz="2000" kern="1200">
          <a:solidFill>
            <a:schemeClr val="tx1"/>
          </a:solidFill>
          <a:latin typeface="+mn-lt"/>
          <a:ea typeface="+mn-ea"/>
          <a:cs typeface="+mn-cs"/>
        </a:defRPr>
      </a:lvl3pPr>
      <a:lvl4pPr marL="2133563" indent="-304795" algn="l" defTabSz="609589" rtl="0" eaLnBrk="1" latinLnBrk="0" hangingPunct="1">
        <a:lnSpc>
          <a:spcPct val="110000"/>
        </a:lnSpc>
        <a:spcBef>
          <a:spcPts val="1333"/>
        </a:spcBef>
        <a:spcAft>
          <a:spcPts val="533"/>
        </a:spcAft>
        <a:buClr>
          <a:schemeClr val="accent2"/>
        </a:buClr>
        <a:buFont typeface="Arial"/>
        <a:buChar char="•"/>
        <a:defRPr sz="2000" kern="1200">
          <a:solidFill>
            <a:schemeClr val="tx1"/>
          </a:solidFill>
          <a:latin typeface="+mn-lt"/>
          <a:ea typeface="+mn-ea"/>
          <a:cs typeface="+mn-cs"/>
        </a:defRPr>
      </a:lvl4pPr>
      <a:lvl5pPr marL="2743152" indent="-304795" algn="l" defTabSz="609589" rtl="0" eaLnBrk="1" latinLnBrk="0" hangingPunct="1">
        <a:lnSpc>
          <a:spcPct val="110000"/>
        </a:lnSpc>
        <a:spcBef>
          <a:spcPts val="1600"/>
        </a:spcBef>
        <a:spcAft>
          <a:spcPts val="0"/>
        </a:spcAft>
        <a:buClr>
          <a:schemeClr val="bg1">
            <a:lumMod val="50000"/>
          </a:schemeClr>
        </a:buClr>
        <a:buFont typeface="Arial"/>
        <a:buChar char="•"/>
        <a:defRPr sz="2667" kern="1200">
          <a:solidFill>
            <a:schemeClr val="bg1">
              <a:lumMod val="50000"/>
            </a:schemeClr>
          </a:solidFill>
          <a:latin typeface="+mn-lt"/>
          <a:ea typeface="+mn-ea"/>
          <a:cs typeface="+mn-cs"/>
        </a:defRPr>
      </a:lvl5pPr>
      <a:lvl6pPr marL="3352741" indent="-304795" algn="l" defTabSz="609589" rtl="0" eaLnBrk="1" latinLnBrk="0" hangingPunct="1">
        <a:spcBef>
          <a:spcPct val="20000"/>
        </a:spcBef>
        <a:buFont typeface="Arial"/>
        <a:buChar char="•"/>
        <a:defRPr sz="2667" kern="1200">
          <a:solidFill>
            <a:schemeClr val="tx1"/>
          </a:solidFill>
          <a:latin typeface="+mn-lt"/>
          <a:ea typeface="+mn-ea"/>
          <a:cs typeface="+mn-cs"/>
        </a:defRPr>
      </a:lvl6pPr>
      <a:lvl7pPr marL="3962331" indent="-304795" algn="l" defTabSz="609589" rtl="0" eaLnBrk="1" latinLnBrk="0" hangingPunct="1">
        <a:spcBef>
          <a:spcPct val="20000"/>
        </a:spcBef>
        <a:buFont typeface="Arial"/>
        <a:buChar char="•"/>
        <a:defRPr sz="2667" kern="1200">
          <a:solidFill>
            <a:schemeClr val="tx1"/>
          </a:solidFill>
          <a:latin typeface="+mn-lt"/>
          <a:ea typeface="+mn-ea"/>
          <a:cs typeface="+mn-cs"/>
        </a:defRPr>
      </a:lvl7pPr>
      <a:lvl8pPr marL="4571920" indent="-304795" algn="l" defTabSz="609589" rtl="0" eaLnBrk="1" latinLnBrk="0" hangingPunct="1">
        <a:spcBef>
          <a:spcPct val="20000"/>
        </a:spcBef>
        <a:buFont typeface="Arial"/>
        <a:buChar char="•"/>
        <a:defRPr sz="2667" kern="1200">
          <a:solidFill>
            <a:schemeClr val="tx1"/>
          </a:solidFill>
          <a:latin typeface="+mn-lt"/>
          <a:ea typeface="+mn-ea"/>
          <a:cs typeface="+mn-cs"/>
        </a:defRPr>
      </a:lvl8pPr>
      <a:lvl9pPr marL="5181509" indent="-304795" algn="l" defTabSz="609589"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9" rtl="0" eaLnBrk="1" latinLnBrk="0" hangingPunct="1">
        <a:defRPr sz="2400" kern="1200">
          <a:solidFill>
            <a:schemeClr val="tx1"/>
          </a:solidFill>
          <a:latin typeface="+mn-lt"/>
          <a:ea typeface="+mn-ea"/>
          <a:cs typeface="+mn-cs"/>
        </a:defRPr>
      </a:lvl1pPr>
      <a:lvl2pPr marL="609589" algn="l" defTabSz="609589" rtl="0" eaLnBrk="1" latinLnBrk="0" hangingPunct="1">
        <a:defRPr sz="2400" kern="1200">
          <a:solidFill>
            <a:schemeClr val="tx1"/>
          </a:solidFill>
          <a:latin typeface="+mn-lt"/>
          <a:ea typeface="+mn-ea"/>
          <a:cs typeface="+mn-cs"/>
        </a:defRPr>
      </a:lvl2pPr>
      <a:lvl3pPr marL="1219179" algn="l" defTabSz="609589" rtl="0" eaLnBrk="1" latinLnBrk="0" hangingPunct="1">
        <a:defRPr sz="2400" kern="1200">
          <a:solidFill>
            <a:schemeClr val="tx1"/>
          </a:solidFill>
          <a:latin typeface="+mn-lt"/>
          <a:ea typeface="+mn-ea"/>
          <a:cs typeface="+mn-cs"/>
        </a:defRPr>
      </a:lvl3pPr>
      <a:lvl4pPr marL="1828768" algn="l" defTabSz="609589" rtl="0" eaLnBrk="1" latinLnBrk="0" hangingPunct="1">
        <a:defRPr sz="2400" kern="1200">
          <a:solidFill>
            <a:schemeClr val="tx1"/>
          </a:solidFill>
          <a:latin typeface="+mn-lt"/>
          <a:ea typeface="+mn-ea"/>
          <a:cs typeface="+mn-cs"/>
        </a:defRPr>
      </a:lvl4pPr>
      <a:lvl5pPr marL="2438357" algn="l" defTabSz="609589" rtl="0" eaLnBrk="1" latinLnBrk="0" hangingPunct="1">
        <a:defRPr sz="2400" kern="1200">
          <a:solidFill>
            <a:schemeClr val="tx1"/>
          </a:solidFill>
          <a:latin typeface="+mn-lt"/>
          <a:ea typeface="+mn-ea"/>
          <a:cs typeface="+mn-cs"/>
        </a:defRPr>
      </a:lvl5pPr>
      <a:lvl6pPr marL="3047947" algn="l" defTabSz="609589" rtl="0" eaLnBrk="1" latinLnBrk="0" hangingPunct="1">
        <a:defRPr sz="2400" kern="1200">
          <a:solidFill>
            <a:schemeClr val="tx1"/>
          </a:solidFill>
          <a:latin typeface="+mn-lt"/>
          <a:ea typeface="+mn-ea"/>
          <a:cs typeface="+mn-cs"/>
        </a:defRPr>
      </a:lvl6pPr>
      <a:lvl7pPr marL="3657536" algn="l" defTabSz="609589" rtl="0" eaLnBrk="1" latinLnBrk="0" hangingPunct="1">
        <a:defRPr sz="2400" kern="1200">
          <a:solidFill>
            <a:schemeClr val="tx1"/>
          </a:solidFill>
          <a:latin typeface="+mn-lt"/>
          <a:ea typeface="+mn-ea"/>
          <a:cs typeface="+mn-cs"/>
        </a:defRPr>
      </a:lvl7pPr>
      <a:lvl8pPr marL="4267125" algn="l" defTabSz="609589" rtl="0" eaLnBrk="1" latinLnBrk="0" hangingPunct="1">
        <a:defRPr sz="2400" kern="1200">
          <a:solidFill>
            <a:schemeClr val="tx1"/>
          </a:solidFill>
          <a:latin typeface="+mn-lt"/>
          <a:ea typeface="+mn-ea"/>
          <a:cs typeface="+mn-cs"/>
        </a:defRPr>
      </a:lvl8pPr>
      <a:lvl9pPr marL="4876715" algn="l" defTabSz="609589"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www.healthit.gov/tefca" TargetMode="External"/><Relationship Id="rId4" Type="http://schemas.openxmlformats.org/officeDocument/2006/relationships/hyperlink" Target="https://rce.sequoiaproject.org/community-engagemen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rce.sequoiaproject.org/tefca-and-rce-resource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rce.sequoiaproject.org/tefca-and-rce-resources/"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rce.sequoiaproject.org/tefca-and-rce-resources/"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rce.sequoiaproject.org/tefca-and-rce-resources/"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chart" Target="../charts/chart1.xml"/><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hyperlink" Target="https://rce.sequoiaproject.org/tefca-and-rce-resources/"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s://rce.sequoiaproject.org/designated-qhins/" TargetMode="External"/><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 Id="rId14" Type="http://schemas.openxmlformats.org/officeDocument/2006/relationships/image" Target="../media/image2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hyperlink" Target="https://rce.sequoiaproject.org/" TargetMode="External"/><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mailto:rce@sequoiaproject.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rce.sequoiaproject.org/tefca-topics-in-change-manage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13C518-8872-66B2-2D6B-0E4ECB6F36EE}"/>
              </a:ext>
            </a:extLst>
          </p:cNvPr>
          <p:cNvSpPr>
            <a:spLocks noGrp="1"/>
          </p:cNvSpPr>
          <p:nvPr>
            <p:ph type="ctrTitle"/>
          </p:nvPr>
        </p:nvSpPr>
        <p:spPr/>
        <p:txBody>
          <a:bodyPr/>
          <a:lstStyle/>
          <a:p>
            <a:r>
              <a:rPr lang="en-US"/>
              <a:t>TEFCA from A-Z</a:t>
            </a:r>
          </a:p>
        </p:txBody>
      </p:sp>
      <p:sp>
        <p:nvSpPr>
          <p:cNvPr id="5" name="Subtitle 4">
            <a:extLst>
              <a:ext uri="{FF2B5EF4-FFF2-40B4-BE49-F238E27FC236}">
                <a16:creationId xmlns:a16="http://schemas.microsoft.com/office/drawing/2014/main" id="{8115E031-1032-E12C-672B-AA95FF998F2E}"/>
              </a:ext>
            </a:extLst>
          </p:cNvPr>
          <p:cNvSpPr>
            <a:spLocks noGrp="1"/>
          </p:cNvSpPr>
          <p:nvPr>
            <p:ph type="subTitle" idx="1"/>
          </p:nvPr>
        </p:nvSpPr>
        <p:spPr/>
        <p:txBody>
          <a:bodyPr/>
          <a:lstStyle/>
          <a:p>
            <a:r>
              <a:rPr lang="en-US"/>
              <a:t>2026 ASTP Annual Meeting</a:t>
            </a:r>
          </a:p>
        </p:txBody>
      </p:sp>
      <p:sp>
        <p:nvSpPr>
          <p:cNvPr id="6" name="Text Placeholder 5">
            <a:extLst>
              <a:ext uri="{FF2B5EF4-FFF2-40B4-BE49-F238E27FC236}">
                <a16:creationId xmlns:a16="http://schemas.microsoft.com/office/drawing/2014/main" id="{DB407866-07F4-6891-7604-22F294E7C8F4}"/>
              </a:ext>
            </a:extLst>
          </p:cNvPr>
          <p:cNvSpPr>
            <a:spLocks noGrp="1"/>
          </p:cNvSpPr>
          <p:nvPr>
            <p:ph type="body" sz="quarter" idx="13"/>
          </p:nvPr>
        </p:nvSpPr>
        <p:spPr>
          <a:xfrm>
            <a:off x="677334" y="4099149"/>
            <a:ext cx="10786533" cy="1856483"/>
          </a:xfrm>
        </p:spPr>
        <p:txBody>
          <a:bodyPr/>
          <a:lstStyle/>
          <a:p>
            <a:pPr>
              <a:spcAft>
                <a:spcPts val="300"/>
              </a:spcAft>
              <a:defRPr/>
            </a:pPr>
            <a:r>
              <a:rPr lang="en-US">
                <a:solidFill>
                  <a:srgbClr val="75E0C7"/>
                </a:solidFill>
                <a:cs typeface="Arial"/>
              </a:rPr>
              <a:t>Zoe Barber, RCE Policy &amp; Governance Lead</a:t>
            </a:r>
            <a:endParaRPr lang="en-US">
              <a:solidFill>
                <a:srgbClr val="75E0C7"/>
              </a:solidFill>
              <a:latin typeface="Arial" panose="020B0604020202020204" pitchFamily="34" charset="0"/>
            </a:endParaRPr>
          </a:p>
          <a:p>
            <a:pPr lvl="0" defTabSz="914400">
              <a:lnSpc>
                <a:spcPct val="100000"/>
              </a:lnSpc>
              <a:spcAft>
                <a:spcPts val="300"/>
              </a:spcAft>
              <a:buClrTx/>
              <a:defRPr/>
            </a:pPr>
            <a:r>
              <a:rPr lang="en-US">
                <a:solidFill>
                  <a:srgbClr val="75E0C7"/>
                </a:solidFill>
                <a:cs typeface="Arial"/>
              </a:rPr>
              <a:t>Chris Dickerson, RCE Policy Manager </a:t>
            </a:r>
          </a:p>
          <a:p>
            <a:pPr lvl="0" defTabSz="914400">
              <a:lnSpc>
                <a:spcPct val="100000"/>
              </a:lnSpc>
              <a:spcAft>
                <a:spcPts val="300"/>
              </a:spcAft>
              <a:buClrTx/>
              <a:defRPr/>
            </a:pPr>
            <a:r>
              <a:rPr lang="en-US">
                <a:solidFill>
                  <a:srgbClr val="75E0C7"/>
                </a:solidFill>
                <a:cs typeface="Arial"/>
              </a:rPr>
              <a:t>Alan Swenson, RCE Program Technical Lead</a:t>
            </a:r>
          </a:p>
          <a:p>
            <a:pPr defTabSz="914400">
              <a:lnSpc>
                <a:spcPct val="100000"/>
              </a:lnSpc>
              <a:spcAft>
                <a:spcPts val="300"/>
              </a:spcAft>
              <a:buClrTx/>
              <a:defRPr/>
            </a:pPr>
            <a:r>
              <a:rPr lang="en-US">
                <a:solidFill>
                  <a:srgbClr val="75E0C7"/>
                </a:solidFill>
                <a:cs typeface="Arial"/>
              </a:rPr>
              <a:t>Erin Whaley, RCE Legal SME</a:t>
            </a:r>
          </a:p>
          <a:p>
            <a:pPr defTabSz="914400">
              <a:lnSpc>
                <a:spcPct val="100000"/>
              </a:lnSpc>
              <a:spcAft>
                <a:spcPts val="300"/>
              </a:spcAft>
              <a:buClrTx/>
              <a:defRPr/>
            </a:pPr>
            <a:r>
              <a:rPr lang="en-US">
                <a:solidFill>
                  <a:srgbClr val="75E0C7"/>
                </a:solidFill>
                <a:cs typeface="Arial"/>
              </a:rPr>
              <a:t>Chantal Worzala, RCE Stakeholder Engagement Lead</a:t>
            </a:r>
          </a:p>
          <a:p>
            <a:pPr defTabSz="914400">
              <a:lnSpc>
                <a:spcPct val="100000"/>
              </a:lnSpc>
              <a:spcAft>
                <a:spcPts val="300"/>
              </a:spcAft>
              <a:buClrTx/>
              <a:defRPr/>
            </a:pPr>
            <a:r>
              <a:rPr lang="en-US">
                <a:solidFill>
                  <a:srgbClr val="75E0C7"/>
                </a:solidFill>
                <a:cs typeface="Arial"/>
              </a:rPr>
              <a:t>Mariann Yeager, RCE Program Lead</a:t>
            </a:r>
            <a:endParaRPr lang="en-US">
              <a:solidFill>
                <a:srgbClr val="75E0C7"/>
              </a:solidFill>
              <a:latin typeface="Arial" panose="020B0604020202020204" pitchFamily="34" charset="0"/>
              <a:cs typeface="Arial"/>
            </a:endParaRPr>
          </a:p>
          <a:p>
            <a:pPr defTabSz="914400">
              <a:lnSpc>
                <a:spcPct val="100000"/>
              </a:lnSpc>
              <a:spcAft>
                <a:spcPts val="300"/>
              </a:spcAft>
              <a:buClrTx/>
              <a:defRPr/>
            </a:pPr>
            <a:endParaRPr lang="en-US">
              <a:solidFill>
                <a:srgbClr val="75E0C7"/>
              </a:solidFill>
              <a:cs typeface="Arial"/>
            </a:endParaRPr>
          </a:p>
        </p:txBody>
      </p:sp>
      <p:sp>
        <p:nvSpPr>
          <p:cNvPr id="3" name="Slide Number Placeholder 2">
            <a:extLst>
              <a:ext uri="{FF2B5EF4-FFF2-40B4-BE49-F238E27FC236}">
                <a16:creationId xmlns:a16="http://schemas.microsoft.com/office/drawing/2014/main" id="{E8D6B7A0-7F5E-882C-3065-C8C7CA8D1A7A}"/>
              </a:ext>
            </a:extLst>
          </p:cNvPr>
          <p:cNvSpPr>
            <a:spLocks noGrp="1"/>
          </p:cNvSpPr>
          <p:nvPr>
            <p:ph type="sldNum" sz="quarter" idx="4"/>
          </p:nvPr>
        </p:nvSpPr>
        <p:spPr/>
        <p:txBody>
          <a:bodyPr/>
          <a:lstStyle/>
          <a:p>
            <a:fld id="{58DCA3CF-F0FB-9844-9606-7F294DED69AB}" type="slidenum">
              <a:rPr lang="en-US" smtClean="0"/>
              <a:pPr/>
              <a:t>1</a:t>
            </a:fld>
            <a:endParaRPr lang="en-US"/>
          </a:p>
        </p:txBody>
      </p:sp>
    </p:spTree>
    <p:extLst>
      <p:ext uri="{BB962C8B-B14F-4D97-AF65-F5344CB8AC3E}">
        <p14:creationId xmlns:p14="http://schemas.microsoft.com/office/powerpoint/2010/main" val="3390484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D07FE2-8F45-271F-54FB-D5802D2B7827}"/>
              </a:ext>
            </a:extLst>
          </p:cNvPr>
          <p:cNvSpPr>
            <a:spLocks noGrp="1"/>
          </p:cNvSpPr>
          <p:nvPr>
            <p:ph type="sldNum" sz="quarter" idx="4"/>
          </p:nvPr>
        </p:nvSpPr>
        <p:spPr/>
        <p:txBody>
          <a:bodyPr/>
          <a:lstStyle/>
          <a:p>
            <a:fld id="{58DCA3CF-F0FB-9844-9606-7F294DED69AB}" type="slidenum">
              <a:rPr lang="en-US" smtClean="0"/>
              <a:pPr/>
              <a:t>10</a:t>
            </a:fld>
            <a:endParaRPr lang="en-US"/>
          </a:p>
        </p:txBody>
      </p:sp>
      <p:pic>
        <p:nvPicPr>
          <p:cNvPr id="13" name="Picture 12">
            <a:extLst>
              <a:ext uri="{FF2B5EF4-FFF2-40B4-BE49-F238E27FC236}">
                <a16:creationId xmlns:a16="http://schemas.microsoft.com/office/drawing/2014/main" id="{11E6DCFD-2480-DB71-9284-AC1BFB914A5E}"/>
              </a:ext>
            </a:extLst>
          </p:cNvPr>
          <p:cNvPicPr>
            <a:picLocks noChangeAspect="1"/>
          </p:cNvPicPr>
          <p:nvPr/>
        </p:nvPicPr>
        <p:blipFill rotWithShape="1">
          <a:blip r:embed="rId3"/>
          <a:srcRect t="5443" b="25775"/>
          <a:stretch>
            <a:fillRect/>
          </a:stretch>
        </p:blipFill>
        <p:spPr>
          <a:xfrm>
            <a:off x="0" y="1"/>
            <a:ext cx="12192000" cy="2923674"/>
          </a:xfrm>
          <a:prstGeom prst="rect">
            <a:avLst/>
          </a:prstGeom>
        </p:spPr>
      </p:pic>
      <p:sp>
        <p:nvSpPr>
          <p:cNvPr id="14" name="Rounded Rectangle 6">
            <a:extLst>
              <a:ext uri="{FF2B5EF4-FFF2-40B4-BE49-F238E27FC236}">
                <a16:creationId xmlns:a16="http://schemas.microsoft.com/office/drawing/2014/main" id="{343DF414-0063-20DF-3B5A-99D1E84B61E2}"/>
              </a:ext>
            </a:extLst>
          </p:cNvPr>
          <p:cNvSpPr/>
          <p:nvPr/>
        </p:nvSpPr>
        <p:spPr>
          <a:xfrm>
            <a:off x="8210404" y="4340742"/>
            <a:ext cx="3358337" cy="1678405"/>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b="1"/>
              <a:t>TEFCA RCE Monthly Informational Calls</a:t>
            </a:r>
          </a:p>
          <a:p>
            <a:pPr algn="ctr"/>
            <a:r>
              <a:rPr lang="en-US">
                <a:solidFill>
                  <a:srgbClr val="DBF1D4"/>
                </a:solidFill>
              </a:rPr>
              <a:t>Third Tuesday of Each Month </a:t>
            </a:r>
          </a:p>
          <a:p>
            <a:pPr algn="ctr"/>
            <a:r>
              <a:rPr lang="en-US" cap="all">
                <a:solidFill>
                  <a:srgbClr val="DBF1D4"/>
                </a:solidFill>
              </a:rPr>
              <a:t> 12:00 p.m. – 1:00 p.m. ET</a:t>
            </a:r>
          </a:p>
        </p:txBody>
      </p:sp>
      <p:sp>
        <p:nvSpPr>
          <p:cNvPr id="18" name="TextBox 17">
            <a:extLst>
              <a:ext uri="{FF2B5EF4-FFF2-40B4-BE49-F238E27FC236}">
                <a16:creationId xmlns:a16="http://schemas.microsoft.com/office/drawing/2014/main" id="{EEE5F273-47DD-7AB3-9B1A-196D9570FF63}"/>
              </a:ext>
            </a:extLst>
          </p:cNvPr>
          <p:cNvSpPr txBox="1"/>
          <p:nvPr/>
        </p:nvSpPr>
        <p:spPr>
          <a:xfrm>
            <a:off x="2099039" y="3198167"/>
            <a:ext cx="7855026" cy="461665"/>
          </a:xfrm>
          <a:prstGeom prst="rect">
            <a:avLst/>
          </a:prstGeom>
          <a:noFill/>
        </p:spPr>
        <p:txBody>
          <a:bodyPr wrap="square">
            <a:spAutoFit/>
          </a:bodyPr>
          <a:lstStyle/>
          <a:p>
            <a:pPr algn="ctr"/>
            <a:r>
              <a:rPr lang="en-US" sz="2400" u="sng" dirty="0"/>
              <a:t>https://rce.sequoiaproject.org/tefca-and-rce-resources/</a:t>
            </a:r>
          </a:p>
        </p:txBody>
      </p:sp>
      <p:sp>
        <p:nvSpPr>
          <p:cNvPr id="3" name="TextBox 2">
            <a:extLst>
              <a:ext uri="{FF2B5EF4-FFF2-40B4-BE49-F238E27FC236}">
                <a16:creationId xmlns:a16="http://schemas.microsoft.com/office/drawing/2014/main" id="{CD3E2F96-7D9A-B966-E601-BD2BD83D8730}"/>
              </a:ext>
            </a:extLst>
          </p:cNvPr>
          <p:cNvSpPr txBox="1"/>
          <p:nvPr/>
        </p:nvSpPr>
        <p:spPr>
          <a:xfrm>
            <a:off x="339641" y="5222272"/>
            <a:ext cx="6103344" cy="738664"/>
          </a:xfrm>
          <a:prstGeom prst="rect">
            <a:avLst/>
          </a:prstGeom>
          <a:noFill/>
        </p:spPr>
        <p:txBody>
          <a:bodyPr wrap="square">
            <a:spAutoFit/>
          </a:bodyPr>
          <a:lstStyle/>
          <a:p>
            <a:pPr marL="0" indent="0">
              <a:buNone/>
            </a:pPr>
            <a:r>
              <a:rPr lang="en-US" sz="1800"/>
              <a:t>All Events Registration and Recordings: </a:t>
            </a:r>
            <a:r>
              <a:rPr lang="en-US" sz="1800">
                <a:hlinkClick r:id="rId4"/>
              </a:rPr>
              <a:t>https://rce.sequoiaproject.org/community-engagement</a:t>
            </a:r>
            <a:r>
              <a:rPr lang="en-US" sz="2400">
                <a:hlinkClick r:id="rId4"/>
              </a:rPr>
              <a:t>/</a:t>
            </a:r>
            <a:r>
              <a:rPr lang="en-US" sz="2400"/>
              <a:t> </a:t>
            </a:r>
          </a:p>
        </p:txBody>
      </p:sp>
      <p:sp>
        <p:nvSpPr>
          <p:cNvPr id="4" name="TextBox 3">
            <a:extLst>
              <a:ext uri="{FF2B5EF4-FFF2-40B4-BE49-F238E27FC236}">
                <a16:creationId xmlns:a16="http://schemas.microsoft.com/office/drawing/2014/main" id="{9FCC5608-0EFD-8C12-01E0-BAFCEC568711}"/>
              </a:ext>
            </a:extLst>
          </p:cNvPr>
          <p:cNvSpPr txBox="1"/>
          <p:nvPr/>
        </p:nvSpPr>
        <p:spPr>
          <a:xfrm>
            <a:off x="385939" y="4370524"/>
            <a:ext cx="6103344" cy="646331"/>
          </a:xfrm>
          <a:prstGeom prst="rect">
            <a:avLst/>
          </a:prstGeom>
          <a:noFill/>
        </p:spPr>
        <p:txBody>
          <a:bodyPr wrap="square">
            <a:spAutoFit/>
          </a:bodyPr>
          <a:lstStyle/>
          <a:p>
            <a:pPr marL="0" indent="0">
              <a:buNone/>
            </a:pPr>
            <a:r>
              <a:rPr lang="en-US" sz="1800" dirty="0"/>
              <a:t>Additional TEFCA Resources:  </a:t>
            </a:r>
          </a:p>
          <a:p>
            <a:pPr marL="0" indent="0">
              <a:buNone/>
            </a:pPr>
            <a:r>
              <a:rPr lang="en-US" sz="1800" dirty="0">
                <a:hlinkClick r:id="rId5"/>
              </a:rPr>
              <a:t>https://www.healthit.gov/tefca</a:t>
            </a:r>
            <a:endParaRPr lang="en-US" sz="1800" dirty="0"/>
          </a:p>
        </p:txBody>
      </p:sp>
    </p:spTree>
    <p:extLst>
      <p:ext uri="{BB962C8B-B14F-4D97-AF65-F5344CB8AC3E}">
        <p14:creationId xmlns:p14="http://schemas.microsoft.com/office/powerpoint/2010/main" val="316337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7DB2F-09E8-8D97-3B74-6FD744897F55}"/>
              </a:ext>
            </a:extLst>
          </p:cNvPr>
          <p:cNvSpPr>
            <a:spLocks noGrp="1"/>
          </p:cNvSpPr>
          <p:nvPr>
            <p:ph type="title"/>
          </p:nvPr>
        </p:nvSpPr>
        <p:spPr>
          <a:xfrm>
            <a:off x="2385719" y="1974258"/>
            <a:ext cx="7420561" cy="2042399"/>
          </a:xfrm>
        </p:spPr>
        <p:txBody>
          <a:bodyPr/>
          <a:lstStyle/>
          <a:p>
            <a:pPr algn="ctr"/>
            <a:r>
              <a:rPr lang="en-US"/>
              <a:t>TEFCA Governance</a:t>
            </a:r>
          </a:p>
        </p:txBody>
      </p:sp>
      <p:sp>
        <p:nvSpPr>
          <p:cNvPr id="3" name="Slide Number Placeholder 2">
            <a:extLst>
              <a:ext uri="{FF2B5EF4-FFF2-40B4-BE49-F238E27FC236}">
                <a16:creationId xmlns:a16="http://schemas.microsoft.com/office/drawing/2014/main" id="{69B0FF34-4721-C2C1-E5A4-4F193AC77BDA}"/>
              </a:ext>
            </a:extLst>
          </p:cNvPr>
          <p:cNvSpPr>
            <a:spLocks noGrp="1"/>
          </p:cNvSpPr>
          <p:nvPr>
            <p:ph type="sldNum" sz="quarter" idx="4"/>
          </p:nvPr>
        </p:nvSpPr>
        <p:spPr/>
        <p:txBody>
          <a:bodyPr/>
          <a:lstStyle/>
          <a:p>
            <a:fld id="{58DCA3CF-F0FB-9844-9606-7F294DED69AB}" type="slidenum">
              <a:rPr lang="en-US" smtClean="0"/>
              <a:pPr/>
              <a:t>11</a:t>
            </a:fld>
            <a:endParaRPr lang="en-US"/>
          </a:p>
        </p:txBody>
      </p:sp>
    </p:spTree>
    <p:extLst>
      <p:ext uri="{BB962C8B-B14F-4D97-AF65-F5344CB8AC3E}">
        <p14:creationId xmlns:p14="http://schemas.microsoft.com/office/powerpoint/2010/main" val="1010710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78914B-074E-FB41-A71D-A3B14B56B805}"/>
              </a:ext>
            </a:extLst>
          </p:cNvPr>
          <p:cNvSpPr>
            <a:spLocks noGrp="1"/>
          </p:cNvSpPr>
          <p:nvPr>
            <p:ph type="sldNum" sz="quarter" idx="4"/>
          </p:nvPr>
        </p:nvSpPr>
        <p:spPr/>
        <p:txBody>
          <a:bodyPr/>
          <a:lstStyle/>
          <a:p>
            <a:fld id="{58DCA3CF-F0FB-9844-9606-7F294DED69AB}" type="slidenum">
              <a:rPr lang="en-US" smtClean="0"/>
              <a:pPr/>
              <a:t>12</a:t>
            </a:fld>
            <a:endParaRPr lang="en-US"/>
          </a:p>
        </p:txBody>
      </p:sp>
      <p:sp>
        <p:nvSpPr>
          <p:cNvPr id="4" name="Title 3">
            <a:extLst>
              <a:ext uri="{FF2B5EF4-FFF2-40B4-BE49-F238E27FC236}">
                <a16:creationId xmlns:a16="http://schemas.microsoft.com/office/drawing/2014/main" id="{093E4C86-95D9-2F1B-C73B-5BD73CE3AD49}"/>
              </a:ext>
            </a:extLst>
          </p:cNvPr>
          <p:cNvSpPr>
            <a:spLocks noGrp="1"/>
          </p:cNvSpPr>
          <p:nvPr>
            <p:ph type="title"/>
          </p:nvPr>
        </p:nvSpPr>
        <p:spPr/>
        <p:txBody>
          <a:bodyPr/>
          <a:lstStyle/>
          <a:p>
            <a:r>
              <a:rPr lang="en-US"/>
              <a:t>TEFCA Governance</a:t>
            </a:r>
          </a:p>
        </p:txBody>
      </p:sp>
      <p:sp>
        <p:nvSpPr>
          <p:cNvPr id="6" name="Content Placeholder 2">
            <a:extLst>
              <a:ext uri="{FF2B5EF4-FFF2-40B4-BE49-F238E27FC236}">
                <a16:creationId xmlns:a16="http://schemas.microsoft.com/office/drawing/2014/main" id="{CADAF1C4-05BB-CABA-DD39-A58EE49AFAD6}"/>
              </a:ext>
            </a:extLst>
          </p:cNvPr>
          <p:cNvSpPr>
            <a:spLocks noGrp="1"/>
          </p:cNvSpPr>
          <p:nvPr>
            <p:ph sz="half" idx="1"/>
          </p:nvPr>
        </p:nvSpPr>
        <p:spPr>
          <a:xfrm>
            <a:off x="260350" y="1669711"/>
            <a:ext cx="5213373" cy="5059889"/>
          </a:xfrm>
        </p:spPr>
        <p:txBody>
          <a:bodyPr vert="horz" lIns="91440" tIns="45720" rIns="91440" bIns="45720" rtlCol="0" anchor="t">
            <a:noAutofit/>
          </a:bodyPr>
          <a:lstStyle/>
          <a:p>
            <a:r>
              <a:rPr lang="en-US" sz="1800" dirty="0"/>
              <a:t>ASTP/ONC administers the overall process to define the network participation and governance requirements for TEFCA. </a:t>
            </a:r>
            <a:br>
              <a:rPr lang="en-US" sz="1800" dirty="0"/>
            </a:br>
            <a:endParaRPr lang="en-US" sz="1800" dirty="0"/>
          </a:p>
          <a:p>
            <a:r>
              <a:rPr lang="en-US" sz="1800" dirty="0"/>
              <a:t>The Common Agreement and TEFCA Governance SOP establishes participatory governance for QHINs, Participants, and </a:t>
            </a:r>
            <a:r>
              <a:rPr lang="en-US" sz="1800" dirty="0" err="1"/>
              <a:t>Subparticipants</a:t>
            </a:r>
            <a:r>
              <a:rPr lang="en-US" sz="1800" dirty="0"/>
              <a:t>. </a:t>
            </a:r>
          </a:p>
          <a:p>
            <a:endParaRPr lang="en-US" sz="1800" dirty="0"/>
          </a:p>
          <a:p>
            <a:r>
              <a:rPr lang="en-US" sz="1800" dirty="0"/>
              <a:t>ASTP/ONC oversees the work of the RCE and the governing bodies.</a:t>
            </a:r>
          </a:p>
          <a:p>
            <a:endParaRPr lang="en-US" sz="1800" dirty="0"/>
          </a:p>
          <a:p>
            <a:r>
              <a:rPr lang="en-US" sz="1800" dirty="0"/>
              <a:t>The councils and caucuses provide feedback and support to address strategic and operational issues, and change management related to TEFCA, in coordination with ASTP and the RCE.</a:t>
            </a:r>
          </a:p>
        </p:txBody>
      </p:sp>
      <p:sp>
        <p:nvSpPr>
          <p:cNvPr id="8" name="TextBox 7">
            <a:extLst>
              <a:ext uri="{FF2B5EF4-FFF2-40B4-BE49-F238E27FC236}">
                <a16:creationId xmlns:a16="http://schemas.microsoft.com/office/drawing/2014/main" id="{C1A27E8C-AA90-EAA2-4874-A2C294FC7F9D}"/>
              </a:ext>
            </a:extLst>
          </p:cNvPr>
          <p:cNvSpPr txBox="1"/>
          <p:nvPr/>
        </p:nvSpPr>
        <p:spPr>
          <a:xfrm>
            <a:off x="260350" y="1036697"/>
            <a:ext cx="5414309" cy="461665"/>
          </a:xfrm>
          <a:prstGeom prst="rect">
            <a:avLst/>
          </a:prstGeom>
          <a:noFill/>
        </p:spPr>
        <p:txBody>
          <a:bodyPr wrap="square">
            <a:spAutoFit/>
          </a:bodyPr>
          <a:lstStyle/>
          <a:p>
            <a:r>
              <a:rPr lang="en-US" sz="2400" b="1" dirty="0"/>
              <a:t>Governing Approach</a:t>
            </a:r>
          </a:p>
        </p:txBody>
      </p:sp>
      <p:pic>
        <p:nvPicPr>
          <p:cNvPr id="10" name="Picture 9">
            <a:extLst>
              <a:ext uri="{FF2B5EF4-FFF2-40B4-BE49-F238E27FC236}">
                <a16:creationId xmlns:a16="http://schemas.microsoft.com/office/drawing/2014/main" id="{130D9CE5-793C-22A1-18B9-F251C5191579}"/>
              </a:ext>
            </a:extLst>
          </p:cNvPr>
          <p:cNvPicPr>
            <a:picLocks noChangeAspect="1"/>
          </p:cNvPicPr>
          <p:nvPr/>
        </p:nvPicPr>
        <p:blipFill>
          <a:blip r:embed="rId3"/>
          <a:stretch>
            <a:fillRect/>
          </a:stretch>
        </p:blipFill>
        <p:spPr>
          <a:xfrm>
            <a:off x="5793774" y="1867448"/>
            <a:ext cx="6034795" cy="3977638"/>
          </a:xfrm>
          <a:prstGeom prst="rect">
            <a:avLst/>
          </a:prstGeom>
        </p:spPr>
      </p:pic>
      <p:sp>
        <p:nvSpPr>
          <p:cNvPr id="2" name="TextBox 1">
            <a:extLst>
              <a:ext uri="{FF2B5EF4-FFF2-40B4-BE49-F238E27FC236}">
                <a16:creationId xmlns:a16="http://schemas.microsoft.com/office/drawing/2014/main" id="{04D022D7-2106-C532-61AB-0FE292D1DC09}"/>
              </a:ext>
            </a:extLst>
          </p:cNvPr>
          <p:cNvSpPr txBox="1"/>
          <p:nvPr/>
        </p:nvSpPr>
        <p:spPr>
          <a:xfrm>
            <a:off x="5559786" y="5939340"/>
            <a:ext cx="6371864" cy="584775"/>
          </a:xfrm>
          <a:prstGeom prst="rect">
            <a:avLst/>
          </a:prstGeom>
          <a:noFill/>
        </p:spPr>
        <p:txBody>
          <a:bodyPr wrap="square" rtlCol="0">
            <a:spAutoFit/>
          </a:bodyPr>
          <a:lstStyle/>
          <a:p>
            <a:pPr algn="ctr"/>
            <a:r>
              <a:rPr lang="en-US" dirty="0"/>
              <a:t>* </a:t>
            </a:r>
            <a:r>
              <a:rPr lang="en-US" sz="1400" dirty="0"/>
              <a:t>The TEFCA Transitional Council was archived after establishment of the Governing Council</a:t>
            </a:r>
            <a:endParaRPr lang="en-US" dirty="0"/>
          </a:p>
        </p:txBody>
      </p:sp>
      <p:sp>
        <p:nvSpPr>
          <p:cNvPr id="5" name="TextBox 4">
            <a:extLst>
              <a:ext uri="{FF2B5EF4-FFF2-40B4-BE49-F238E27FC236}">
                <a16:creationId xmlns:a16="http://schemas.microsoft.com/office/drawing/2014/main" id="{96B026C7-7DF8-175F-9D63-E791F19F8966}"/>
              </a:ext>
            </a:extLst>
          </p:cNvPr>
          <p:cNvSpPr txBox="1"/>
          <p:nvPr/>
        </p:nvSpPr>
        <p:spPr>
          <a:xfrm>
            <a:off x="9141049" y="4844106"/>
            <a:ext cx="518024"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2080171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E928EC-8A44-2347-69E0-D21438A05185}"/>
              </a:ext>
            </a:extLst>
          </p:cNvPr>
          <p:cNvSpPr>
            <a:spLocks noGrp="1"/>
          </p:cNvSpPr>
          <p:nvPr>
            <p:ph type="sldNum" sz="quarter" idx="4"/>
          </p:nvPr>
        </p:nvSpPr>
        <p:spPr/>
        <p:txBody>
          <a:bodyPr/>
          <a:lstStyle/>
          <a:p>
            <a:fld id="{58DCA3CF-F0FB-9844-9606-7F294DED69AB}" type="slidenum">
              <a:rPr lang="en-US" smtClean="0"/>
              <a:pPr/>
              <a:t>13</a:t>
            </a:fld>
            <a:endParaRPr lang="en-US"/>
          </a:p>
        </p:txBody>
      </p:sp>
      <p:sp>
        <p:nvSpPr>
          <p:cNvPr id="3" name="Title 2">
            <a:extLst>
              <a:ext uri="{FF2B5EF4-FFF2-40B4-BE49-F238E27FC236}">
                <a16:creationId xmlns:a16="http://schemas.microsoft.com/office/drawing/2014/main" id="{030EC9C0-A493-B932-1CF9-3021DA200330}"/>
              </a:ext>
            </a:extLst>
          </p:cNvPr>
          <p:cNvSpPr>
            <a:spLocks noGrp="1"/>
          </p:cNvSpPr>
          <p:nvPr>
            <p:ph type="title"/>
          </p:nvPr>
        </p:nvSpPr>
        <p:spPr/>
        <p:txBody>
          <a:bodyPr/>
          <a:lstStyle/>
          <a:p>
            <a:r>
              <a:rPr lang="en-US"/>
              <a:t>TEFCA Governing Council</a:t>
            </a:r>
          </a:p>
        </p:txBody>
      </p:sp>
      <p:sp>
        <p:nvSpPr>
          <p:cNvPr id="6" name="Content Placeholder 5">
            <a:extLst>
              <a:ext uri="{FF2B5EF4-FFF2-40B4-BE49-F238E27FC236}">
                <a16:creationId xmlns:a16="http://schemas.microsoft.com/office/drawing/2014/main" id="{6764A4A2-33C4-2D8D-7DF6-A6340BC60B2E}"/>
              </a:ext>
            </a:extLst>
          </p:cNvPr>
          <p:cNvSpPr>
            <a:spLocks noGrp="1"/>
          </p:cNvSpPr>
          <p:nvPr>
            <p:ph sz="half" idx="1"/>
          </p:nvPr>
        </p:nvSpPr>
        <p:spPr>
          <a:xfrm>
            <a:off x="425771" y="1100118"/>
            <a:ext cx="11305017" cy="1501909"/>
          </a:xfrm>
          <a:solidFill>
            <a:schemeClr val="accent6">
              <a:lumMod val="75000"/>
            </a:schemeClr>
          </a:solidFill>
        </p:spPr>
        <p:txBody>
          <a:bodyPr/>
          <a:lstStyle/>
          <a:p>
            <a:pPr>
              <a:spcAft>
                <a:spcPts val="600"/>
              </a:spcAft>
              <a:buClr>
                <a:schemeClr val="bg1"/>
              </a:buClr>
            </a:pPr>
            <a:r>
              <a:rPr lang="en-US" sz="1800" dirty="0">
                <a:solidFill>
                  <a:schemeClr val="bg1"/>
                </a:solidFill>
              </a:rPr>
              <a:t>The Governing Council, facilitated by the RCE, advises and supports the ASTP/RCE, reviews and provides input on policies and processes, informs strategy and advocates for success of TEFCA Exchange activities under the Common Agreement</a:t>
            </a:r>
          </a:p>
          <a:p>
            <a:pPr>
              <a:spcAft>
                <a:spcPts val="600"/>
              </a:spcAft>
              <a:buClr>
                <a:schemeClr val="bg1"/>
              </a:buClr>
            </a:pPr>
            <a:r>
              <a:rPr lang="en-US" sz="1800" dirty="0">
                <a:solidFill>
                  <a:schemeClr val="bg1"/>
                </a:solidFill>
              </a:rPr>
              <a:t>The Governing Council is composed of an equal number of QHIN and Participant/Subparticipant Representatives</a:t>
            </a:r>
          </a:p>
          <a:p>
            <a:pPr marL="0" indent="0">
              <a:spcAft>
                <a:spcPts val="600"/>
              </a:spcAft>
              <a:buClr>
                <a:schemeClr val="bg1"/>
              </a:buClr>
              <a:buNone/>
            </a:pPr>
            <a:endParaRPr lang="en-US" sz="1800" dirty="0"/>
          </a:p>
        </p:txBody>
      </p:sp>
      <p:graphicFrame>
        <p:nvGraphicFramePr>
          <p:cNvPr id="24" name="Table 23">
            <a:extLst>
              <a:ext uri="{FF2B5EF4-FFF2-40B4-BE49-F238E27FC236}">
                <a16:creationId xmlns:a16="http://schemas.microsoft.com/office/drawing/2014/main" id="{0731A28F-D69A-F6A2-B1B1-DB98EFF7DFFD}"/>
              </a:ext>
            </a:extLst>
          </p:cNvPr>
          <p:cNvGraphicFramePr>
            <a:graphicFrameLocks noGrp="1"/>
          </p:cNvGraphicFramePr>
          <p:nvPr>
            <p:extLst>
              <p:ext uri="{D42A27DB-BD31-4B8C-83A1-F6EECF244321}">
                <p14:modId xmlns:p14="http://schemas.microsoft.com/office/powerpoint/2010/main" val="1699599333"/>
              </p:ext>
            </p:extLst>
          </p:nvPr>
        </p:nvGraphicFramePr>
        <p:xfrm>
          <a:off x="425771" y="2691882"/>
          <a:ext cx="11557683" cy="3637280"/>
        </p:xfrm>
        <a:graphic>
          <a:graphicData uri="http://schemas.openxmlformats.org/drawingml/2006/table">
            <a:tbl>
              <a:tblPr firstRow="1" bandRow="1">
                <a:tableStyleId>{5C22544A-7EE6-4342-B048-85BDC9FD1C3A}</a:tableStyleId>
              </a:tblPr>
              <a:tblGrid>
                <a:gridCol w="2572306">
                  <a:extLst>
                    <a:ext uri="{9D8B030D-6E8A-4147-A177-3AD203B41FA5}">
                      <a16:colId xmlns:a16="http://schemas.microsoft.com/office/drawing/2014/main" val="3129660546"/>
                    </a:ext>
                  </a:extLst>
                </a:gridCol>
                <a:gridCol w="2680663">
                  <a:extLst>
                    <a:ext uri="{9D8B030D-6E8A-4147-A177-3AD203B41FA5}">
                      <a16:colId xmlns:a16="http://schemas.microsoft.com/office/drawing/2014/main" val="2808140429"/>
                    </a:ext>
                  </a:extLst>
                </a:gridCol>
                <a:gridCol w="3127441">
                  <a:extLst>
                    <a:ext uri="{9D8B030D-6E8A-4147-A177-3AD203B41FA5}">
                      <a16:colId xmlns:a16="http://schemas.microsoft.com/office/drawing/2014/main" val="4193415962"/>
                    </a:ext>
                  </a:extLst>
                </a:gridCol>
                <a:gridCol w="3177273">
                  <a:extLst>
                    <a:ext uri="{9D8B030D-6E8A-4147-A177-3AD203B41FA5}">
                      <a16:colId xmlns:a16="http://schemas.microsoft.com/office/drawing/2014/main" val="2752006578"/>
                    </a:ext>
                  </a:extLst>
                </a:gridCol>
              </a:tblGrid>
              <a:tr h="3190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8645F"/>
                          </a:solidFill>
                          <a:effectLst/>
                          <a:uLnTx/>
                          <a:uFillTx/>
                          <a:latin typeface="Bitter"/>
                          <a:ea typeface="+mn-ea"/>
                          <a:cs typeface="+mn-cs"/>
                        </a:rPr>
                        <a:t>Alya Sulaiman, JD, CIPP/US</a:t>
                      </a:r>
                      <a:endParaRPr kumimoji="0" lang="en-US" sz="1600" b="1" i="0" u="none" strike="noStrike" kern="1200" cap="none" spc="0" normalizeH="0" baseline="0" noProof="0">
                        <a:ln>
                          <a:noFill/>
                        </a:ln>
                        <a:solidFill>
                          <a:srgbClr val="333333"/>
                        </a:solidFill>
                        <a:effectLst/>
                        <a:uLnTx/>
                        <a:uFillTx/>
                        <a:latin typeface="Bitte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0847C"/>
                          </a:solidFill>
                          <a:effectLst/>
                          <a:uLnTx/>
                          <a:uFillTx/>
                          <a:latin typeface="Aptos" panose="020B0004020202020204" pitchFamily="34" charset="0"/>
                          <a:ea typeface="+mn-ea"/>
                          <a:cs typeface="+mn-cs"/>
                        </a:rPr>
                        <a:t>Datavant</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375"/>
                        </a:spcAft>
                        <a:buClrTx/>
                        <a:buSzTx/>
                        <a:buFontTx/>
                        <a:buNone/>
                        <a:tabLst/>
                        <a:defRPr/>
                      </a:pPr>
                      <a:r>
                        <a:rPr kumimoji="0" lang="en-US" sz="1600" b="1" i="0" u="none" strike="noStrike" kern="1200" cap="none" spc="0" normalizeH="0" baseline="0" noProof="0">
                          <a:ln>
                            <a:noFill/>
                          </a:ln>
                          <a:solidFill>
                            <a:srgbClr val="08645F"/>
                          </a:solidFill>
                          <a:effectLst/>
                          <a:uLnTx/>
                          <a:uFillTx/>
                          <a:latin typeface="Bitter"/>
                          <a:ea typeface="+mn-ea"/>
                          <a:cs typeface="+mn-cs"/>
                        </a:rPr>
                        <a:t>Amy Bagge-Smith, JD</a:t>
                      </a:r>
                      <a:endParaRPr kumimoji="0" lang="en-US" sz="1600" b="1" i="0" u="none" strike="noStrike" kern="1200" cap="none" spc="0" normalizeH="0" baseline="0" noProof="0">
                        <a:ln>
                          <a:noFill/>
                        </a:ln>
                        <a:solidFill>
                          <a:srgbClr val="333333"/>
                        </a:solidFill>
                        <a:effectLst/>
                        <a:uLnTx/>
                        <a:uFillTx/>
                        <a:latin typeface="Bitte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10847C"/>
                          </a:solidFill>
                          <a:effectLst/>
                          <a:uLnTx/>
                          <a:uFillTx/>
                          <a:latin typeface="Aptos" panose="020B0004020202020204" pitchFamily="34" charset="0"/>
                          <a:ea typeface="+mn-ea"/>
                          <a:cs typeface="+mn-cs"/>
                        </a:rPr>
                        <a:t>Zus</a:t>
                      </a:r>
                      <a:r>
                        <a:rPr kumimoji="0" lang="en-US" sz="1400" b="0" i="0" u="none" strike="noStrike" kern="1200" cap="none" spc="0" normalizeH="0" baseline="0" noProof="0">
                          <a:ln>
                            <a:noFill/>
                          </a:ln>
                          <a:solidFill>
                            <a:srgbClr val="10847C"/>
                          </a:solidFill>
                          <a:effectLst/>
                          <a:uLnTx/>
                          <a:uFillTx/>
                          <a:latin typeface="Aptos" panose="020B0004020202020204" pitchFamily="34" charset="0"/>
                          <a:ea typeface="+mn-ea"/>
                          <a:cs typeface="+mn-cs"/>
                        </a:rPr>
                        <a:t> Health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375"/>
                        </a:spcAft>
                        <a:buClrTx/>
                        <a:buSzTx/>
                        <a:buFontTx/>
                        <a:buNone/>
                        <a:tabLst/>
                        <a:defRPr/>
                      </a:pPr>
                      <a:r>
                        <a:rPr kumimoji="0" lang="en-US" sz="1600" b="1" i="0" u="none" strike="noStrike" kern="1200" cap="none" spc="0" normalizeH="0" baseline="0" noProof="0">
                          <a:ln>
                            <a:noFill/>
                          </a:ln>
                          <a:solidFill>
                            <a:srgbClr val="08645F"/>
                          </a:solidFill>
                          <a:effectLst/>
                          <a:uLnTx/>
                          <a:uFillTx/>
                          <a:latin typeface="Bitter"/>
                          <a:ea typeface="+mn-ea"/>
                          <a:cs typeface="+mn-cs"/>
                        </a:rPr>
                        <a:t>Deven McGraw, JD, MPH</a:t>
                      </a:r>
                      <a:endParaRPr kumimoji="0" lang="en-US" sz="1600" b="1" i="0" u="none" strike="noStrike" kern="1200" cap="none" spc="0" normalizeH="0" baseline="0" noProof="0">
                        <a:ln>
                          <a:noFill/>
                        </a:ln>
                        <a:solidFill>
                          <a:srgbClr val="333333"/>
                        </a:solidFill>
                        <a:effectLst/>
                        <a:uLnTx/>
                        <a:uFillTx/>
                        <a:latin typeface="Bitte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0847C"/>
                          </a:solidFill>
                          <a:effectLst/>
                          <a:uLnTx/>
                          <a:uFillTx/>
                          <a:latin typeface="Aptos" panose="020B0004020202020204" pitchFamily="34" charset="0"/>
                          <a:ea typeface="+mn-ea"/>
                          <a:cs typeface="+mn-cs"/>
                        </a:rPr>
                        <a:t>Citizen Health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375"/>
                        </a:spcAft>
                        <a:buClrTx/>
                        <a:buSzTx/>
                        <a:buFontTx/>
                        <a:buNone/>
                        <a:tabLst/>
                        <a:defRPr/>
                      </a:pPr>
                      <a:r>
                        <a:rPr kumimoji="0" lang="en-US" sz="1600" b="1" i="0" u="none" strike="noStrike" kern="1200" cap="none" spc="0" normalizeH="0" baseline="0" noProof="0">
                          <a:ln>
                            <a:noFill/>
                          </a:ln>
                          <a:solidFill>
                            <a:srgbClr val="08645F"/>
                          </a:solidFill>
                          <a:effectLst/>
                          <a:uLnTx/>
                          <a:uFillTx/>
                          <a:latin typeface="Bitter"/>
                          <a:ea typeface="+mn-ea"/>
                          <a:cs typeface="+mn-cs"/>
                        </a:rPr>
                        <a:t>Gary Parker, JD, MBA</a:t>
                      </a:r>
                      <a:endParaRPr kumimoji="0" lang="en-US" sz="1600" b="1" i="0" u="none" strike="noStrike" kern="1200" cap="none" spc="0" normalizeH="0" baseline="0" noProof="0">
                        <a:ln>
                          <a:noFill/>
                        </a:ln>
                        <a:solidFill>
                          <a:srgbClr val="333333"/>
                        </a:solidFill>
                        <a:effectLst/>
                        <a:uLnTx/>
                        <a:uFillTx/>
                        <a:latin typeface="Bitte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0847C"/>
                          </a:solidFill>
                          <a:effectLst/>
                          <a:uLnTx/>
                          <a:uFillTx/>
                          <a:latin typeface="Aptos" panose="020B0004020202020204" pitchFamily="34" charset="0"/>
                          <a:ea typeface="+mn-ea"/>
                          <a:cs typeface="+mn-cs"/>
                        </a:rPr>
                        <a:t>Alabama Medicaid (Alabama One Health Record)</a:t>
                      </a:r>
                    </a:p>
                  </a:txBody>
                  <a:tcPr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6644905"/>
                  </a:ext>
                </a:extLst>
              </a:tr>
              <a:tr h="370840">
                <a:tc>
                  <a:txBody>
                    <a:bodyPr/>
                    <a:lstStyle/>
                    <a:p>
                      <a:pPr marL="0" marR="0" lvl="0" indent="0" algn="l" defTabSz="914400" rtl="0" eaLnBrk="1" fontAlgn="auto" latinLnBrk="0" hangingPunct="1">
                        <a:lnSpc>
                          <a:spcPct val="100000"/>
                        </a:lnSpc>
                        <a:spcBef>
                          <a:spcPts val="0"/>
                        </a:spcBef>
                        <a:spcAft>
                          <a:spcPts val="375"/>
                        </a:spcAft>
                        <a:buClrTx/>
                        <a:buSzTx/>
                        <a:buFontTx/>
                        <a:buNone/>
                        <a:tabLst/>
                        <a:defRPr/>
                      </a:pPr>
                      <a:r>
                        <a:rPr kumimoji="0" lang="en-US" sz="1600" b="1" i="0" u="none" strike="noStrike" kern="1200" cap="none" spc="0" normalizeH="0" baseline="0" noProof="0">
                          <a:ln>
                            <a:noFill/>
                          </a:ln>
                          <a:solidFill>
                            <a:srgbClr val="08645F"/>
                          </a:solidFill>
                          <a:effectLst/>
                          <a:uLnTx/>
                          <a:uFillTx/>
                          <a:latin typeface="Bitter"/>
                          <a:ea typeface="+mn-ea"/>
                          <a:cs typeface="+mn-cs"/>
                        </a:rPr>
                        <a:t>Jay Nakashima</a:t>
                      </a:r>
                      <a:endParaRPr kumimoji="0" lang="en-US" sz="1600" b="1" i="0" u="none" strike="noStrike" kern="1200" cap="none" spc="0" normalizeH="0" baseline="0" noProof="0">
                        <a:ln>
                          <a:noFill/>
                        </a:ln>
                        <a:solidFill>
                          <a:srgbClr val="333333"/>
                        </a:solidFill>
                        <a:effectLst/>
                        <a:uLnTx/>
                        <a:uFillTx/>
                        <a:latin typeface="Bitte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0847C"/>
                          </a:solidFill>
                          <a:effectLst/>
                          <a:uLnTx/>
                          <a:uFillTx/>
                          <a:latin typeface="Aptos" panose="020B0004020202020204" pitchFamily="34" charset="0"/>
                          <a:ea typeface="+mn-ea"/>
                          <a:cs typeface="+mn-cs"/>
                        </a:rPr>
                        <a:t>eHealth Exchange</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375"/>
                        </a:spcAft>
                        <a:buClrTx/>
                        <a:buSzTx/>
                        <a:buFontTx/>
                        <a:buNone/>
                        <a:tabLst/>
                        <a:defRPr/>
                      </a:pPr>
                      <a:r>
                        <a:rPr kumimoji="0" lang="en-US" sz="1600" b="1" i="0" u="none" strike="noStrike" kern="1200" cap="none" spc="0" normalizeH="0" baseline="0" noProof="0">
                          <a:ln>
                            <a:noFill/>
                          </a:ln>
                          <a:solidFill>
                            <a:srgbClr val="08645F"/>
                          </a:solidFill>
                          <a:effectLst/>
                          <a:uLnTx/>
                          <a:uFillTx/>
                          <a:latin typeface="Bitter"/>
                          <a:ea typeface="+mn-ea"/>
                          <a:cs typeface="+mn-cs"/>
                        </a:rPr>
                        <a:t>John Blair III, MD </a:t>
                      </a:r>
                      <a:r>
                        <a:rPr kumimoji="0" lang="en-US" sz="1400" b="0" i="1" u="none" strike="noStrike" kern="1200" cap="none" spc="0" normalizeH="0" baseline="0" noProof="0">
                          <a:ln>
                            <a:noFill/>
                          </a:ln>
                          <a:solidFill>
                            <a:srgbClr val="08645F"/>
                          </a:solidFill>
                          <a:effectLst/>
                          <a:uLnTx/>
                          <a:uFillTx/>
                          <a:latin typeface="Bitter"/>
                          <a:ea typeface="+mn-ea"/>
                          <a:cs typeface="+mn-cs"/>
                        </a:rPr>
                        <a:t>(Vice-Chair)</a:t>
                      </a:r>
                      <a:endParaRPr kumimoji="0" lang="en-US" sz="1400" b="1" i="0" u="none" strike="noStrike" kern="1200" cap="none" spc="0" normalizeH="0" baseline="0" noProof="0">
                        <a:ln>
                          <a:noFill/>
                        </a:ln>
                        <a:solidFill>
                          <a:srgbClr val="333333"/>
                        </a:solidFill>
                        <a:effectLst/>
                        <a:uLnTx/>
                        <a:uFillTx/>
                        <a:latin typeface="Bitte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10847C"/>
                          </a:solidFill>
                          <a:effectLst/>
                          <a:uLnTx/>
                          <a:uFillTx/>
                          <a:latin typeface="Aptos" panose="020B0004020202020204" pitchFamily="34" charset="0"/>
                          <a:ea typeface="+mn-ea"/>
                          <a:cs typeface="+mn-cs"/>
                        </a:rPr>
                        <a:t>MedAllies</a:t>
                      </a:r>
                      <a:endParaRPr kumimoji="0" lang="en-US" sz="1400" b="0" i="0" u="none" strike="noStrike" kern="1200" cap="none" spc="0" normalizeH="0" baseline="0" noProof="0">
                        <a:ln>
                          <a:noFill/>
                        </a:ln>
                        <a:solidFill>
                          <a:srgbClr val="10847C"/>
                        </a:solidFill>
                        <a:effectLst/>
                        <a:uLnTx/>
                        <a:uFillTx/>
                        <a:latin typeface="Aptos" panose="020B00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375"/>
                        </a:spcAft>
                        <a:buClrTx/>
                        <a:buSzTx/>
                        <a:buFontTx/>
                        <a:buNone/>
                        <a:tabLst/>
                        <a:defRPr/>
                      </a:pPr>
                      <a:r>
                        <a:rPr kumimoji="0" lang="en-US" sz="1600" b="1" i="0" u="none" strike="noStrike" kern="1200" cap="none" spc="0" normalizeH="0" baseline="0" noProof="0">
                          <a:ln>
                            <a:noFill/>
                          </a:ln>
                          <a:solidFill>
                            <a:srgbClr val="08645F"/>
                          </a:solidFill>
                          <a:effectLst/>
                          <a:uLnTx/>
                          <a:uFillTx/>
                          <a:latin typeface="Bitter"/>
                          <a:ea typeface="+mn-ea"/>
                          <a:cs typeface="+mn-cs"/>
                        </a:rPr>
                        <a:t>John Helvey</a:t>
                      </a:r>
                      <a:endParaRPr kumimoji="0" lang="en-US" sz="1600" b="1" i="0" u="none" strike="noStrike" kern="1200" cap="none" spc="0" normalizeH="0" baseline="0" noProof="0">
                        <a:ln>
                          <a:noFill/>
                        </a:ln>
                        <a:solidFill>
                          <a:srgbClr val="333333"/>
                        </a:solidFill>
                        <a:effectLst/>
                        <a:uLnTx/>
                        <a:uFillTx/>
                        <a:latin typeface="Bitte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10847C"/>
                          </a:solidFill>
                          <a:effectLst/>
                          <a:uLnTx/>
                          <a:uFillTx/>
                          <a:latin typeface="Aptos" panose="020B0004020202020204" pitchFamily="34" charset="0"/>
                          <a:ea typeface="+mn-ea"/>
                          <a:cs typeface="+mn-cs"/>
                        </a:rPr>
                        <a:t>SacValley</a:t>
                      </a:r>
                      <a:r>
                        <a:rPr kumimoji="0" lang="en-US" sz="1400" b="0" i="0" u="none" strike="noStrike" kern="1200" cap="none" spc="0" normalizeH="0" baseline="0" noProof="0">
                          <a:ln>
                            <a:noFill/>
                          </a:ln>
                          <a:solidFill>
                            <a:srgbClr val="10847C"/>
                          </a:solidFill>
                          <a:effectLst/>
                          <a:uLnTx/>
                          <a:uFillTx/>
                          <a:latin typeface="Aptos" panose="020B0004020202020204" pitchFamily="34" charset="0"/>
                          <a:ea typeface="+mn-ea"/>
                          <a:cs typeface="+mn-cs"/>
                        </a:rPr>
                        <a:t> </a:t>
                      </a:r>
                      <a:r>
                        <a:rPr kumimoji="0" lang="en-US" sz="1400" b="0" i="0" u="none" strike="noStrike" kern="1200" cap="none" spc="0" normalizeH="0" baseline="0" noProof="0" err="1">
                          <a:ln>
                            <a:noFill/>
                          </a:ln>
                          <a:solidFill>
                            <a:srgbClr val="10847C"/>
                          </a:solidFill>
                          <a:effectLst/>
                          <a:uLnTx/>
                          <a:uFillTx/>
                          <a:latin typeface="Aptos" panose="020B0004020202020204" pitchFamily="34" charset="0"/>
                          <a:ea typeface="+mn-ea"/>
                          <a:cs typeface="+mn-cs"/>
                        </a:rPr>
                        <a:t>MedShare</a:t>
                      </a:r>
                      <a:endParaRPr kumimoji="0" lang="en-US" sz="1400" b="0" i="0" u="none" strike="noStrike" kern="1200" cap="none" spc="0" normalizeH="0" baseline="0" noProof="0">
                        <a:ln>
                          <a:noFill/>
                        </a:ln>
                        <a:solidFill>
                          <a:srgbClr val="10847C"/>
                        </a:solidFill>
                        <a:effectLst/>
                        <a:uLnTx/>
                        <a:uFillTx/>
                        <a:latin typeface="Aptos" panose="020B00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375"/>
                        </a:spcAft>
                        <a:buClrTx/>
                        <a:buSzTx/>
                        <a:buFontTx/>
                        <a:buNone/>
                        <a:tabLst/>
                        <a:defRPr/>
                      </a:pPr>
                      <a:r>
                        <a:rPr kumimoji="0" lang="en-US" sz="1600" b="1" i="0" u="none" strike="noStrike" kern="1200" cap="none" spc="0" normalizeH="0" baseline="0" noProof="0">
                          <a:ln>
                            <a:noFill/>
                          </a:ln>
                          <a:solidFill>
                            <a:srgbClr val="08645F"/>
                          </a:solidFill>
                          <a:effectLst/>
                          <a:uLnTx/>
                          <a:uFillTx/>
                          <a:latin typeface="Bitter"/>
                          <a:ea typeface="+mn-ea"/>
                          <a:cs typeface="+mn-cs"/>
                        </a:rPr>
                        <a:t>Justin McMartin</a:t>
                      </a:r>
                      <a:endParaRPr kumimoji="0" lang="en-US" sz="1600" b="1" i="0" u="none" strike="noStrike" kern="1200" cap="none" spc="0" normalizeH="0" baseline="0" noProof="0">
                        <a:ln>
                          <a:noFill/>
                        </a:ln>
                        <a:solidFill>
                          <a:srgbClr val="333333"/>
                        </a:solidFill>
                        <a:effectLst/>
                        <a:uLnTx/>
                        <a:uFillTx/>
                        <a:latin typeface="Bitte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0847C"/>
                          </a:solidFill>
                          <a:effectLst/>
                          <a:uLnTx/>
                          <a:uFillTx/>
                          <a:latin typeface="Aptos" panose="020B0004020202020204" pitchFamily="34" charset="0"/>
                          <a:ea typeface="+mn-ea"/>
                          <a:cs typeface="+mn-cs"/>
                        </a:rPr>
                        <a:t>Surescripts Health Information Network</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3868634"/>
                  </a:ext>
                </a:extLst>
              </a:tr>
              <a:tr h="370840">
                <a:tc>
                  <a:txBody>
                    <a:bodyPr/>
                    <a:lstStyle/>
                    <a:p>
                      <a:pPr marL="0" marR="0" lvl="0" indent="0" algn="l" defTabSz="914400" rtl="0" eaLnBrk="1" fontAlgn="auto" latinLnBrk="0" hangingPunct="1">
                        <a:lnSpc>
                          <a:spcPct val="100000"/>
                        </a:lnSpc>
                        <a:spcBef>
                          <a:spcPts val="0"/>
                        </a:spcBef>
                        <a:spcAft>
                          <a:spcPts val="375"/>
                        </a:spcAft>
                        <a:buClrTx/>
                        <a:buSzTx/>
                        <a:buFontTx/>
                        <a:buNone/>
                        <a:tabLst/>
                        <a:defRPr/>
                      </a:pPr>
                      <a:r>
                        <a:rPr kumimoji="0" lang="en-US" sz="1600" b="1" i="0" u="none" strike="noStrike" kern="1200" cap="none" spc="0" normalizeH="0" baseline="0" noProof="0">
                          <a:ln>
                            <a:noFill/>
                          </a:ln>
                          <a:solidFill>
                            <a:srgbClr val="08645F"/>
                          </a:solidFill>
                          <a:effectLst/>
                          <a:uLnTx/>
                          <a:uFillTx/>
                          <a:latin typeface="Bitter"/>
                          <a:ea typeface="+mn-ea"/>
                          <a:cs typeface="+mn-cs"/>
                        </a:rPr>
                        <a:t>Kara Justi, MBA</a:t>
                      </a:r>
                      <a:endParaRPr kumimoji="0" lang="en-US" sz="1600" b="1" i="0" u="none" strike="noStrike" kern="1200" cap="none" spc="0" normalizeH="0" baseline="0" noProof="0">
                        <a:ln>
                          <a:noFill/>
                        </a:ln>
                        <a:solidFill>
                          <a:srgbClr val="333333"/>
                        </a:solidFill>
                        <a:effectLst/>
                        <a:uLnTx/>
                        <a:uFillTx/>
                        <a:latin typeface="Bitte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0847C"/>
                          </a:solidFill>
                          <a:effectLst/>
                          <a:uLnTx/>
                          <a:uFillTx/>
                          <a:latin typeface="Aptos" panose="020B0004020202020204" pitchFamily="34" charset="0"/>
                          <a:ea typeface="+mn-ea"/>
                          <a:cs typeface="+mn-cs"/>
                        </a:rPr>
                        <a:t>Cleveland Clinic</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375"/>
                        </a:spcAft>
                        <a:buClrTx/>
                        <a:buSzTx/>
                        <a:buFontTx/>
                        <a:buNone/>
                        <a:tabLst/>
                        <a:defRPr/>
                      </a:pPr>
                      <a:r>
                        <a:rPr kumimoji="0" lang="en-US" sz="1600" b="1" i="0" u="none" strike="noStrike" kern="1200" cap="none" spc="0" normalizeH="0" baseline="0" noProof="0">
                          <a:ln>
                            <a:noFill/>
                          </a:ln>
                          <a:solidFill>
                            <a:srgbClr val="08645F"/>
                          </a:solidFill>
                          <a:effectLst/>
                          <a:uLnTx/>
                          <a:uFillTx/>
                          <a:latin typeface="Bitter"/>
                          <a:ea typeface="+mn-ea"/>
                          <a:cs typeface="+mn-cs"/>
                        </a:rPr>
                        <a:t>Laura McCrary, </a:t>
                      </a:r>
                      <a:r>
                        <a:rPr kumimoji="0" lang="en-US" sz="1600" b="1" i="0" u="none" strike="noStrike" kern="1200" cap="none" spc="0" normalizeH="0" baseline="0" noProof="0" err="1">
                          <a:ln>
                            <a:noFill/>
                          </a:ln>
                          <a:solidFill>
                            <a:srgbClr val="08645F"/>
                          </a:solidFill>
                          <a:effectLst/>
                          <a:uLnTx/>
                          <a:uFillTx/>
                          <a:latin typeface="Bitter"/>
                          <a:ea typeface="+mn-ea"/>
                          <a:cs typeface="+mn-cs"/>
                        </a:rPr>
                        <a:t>Ed.D</a:t>
                      </a:r>
                      <a:endParaRPr kumimoji="0" lang="en-US" sz="1600" b="1" i="0" u="none" strike="noStrike" kern="1200" cap="none" spc="0" normalizeH="0" baseline="0" noProof="0">
                        <a:ln>
                          <a:noFill/>
                        </a:ln>
                        <a:solidFill>
                          <a:srgbClr val="333333"/>
                        </a:solidFill>
                        <a:effectLst/>
                        <a:uLnTx/>
                        <a:uFillTx/>
                        <a:latin typeface="Bitte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0847C"/>
                          </a:solidFill>
                          <a:effectLst/>
                          <a:uLnTx/>
                          <a:uFillTx/>
                          <a:latin typeface="Aptos" panose="020B0004020202020204" pitchFamily="34" charset="0"/>
                          <a:ea typeface="+mn-ea"/>
                          <a:cs typeface="+mn-cs"/>
                        </a:rPr>
                        <a:t>Konza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375"/>
                        </a:spcAft>
                        <a:buClrTx/>
                        <a:buSzTx/>
                        <a:buFontTx/>
                        <a:buNone/>
                        <a:tabLst/>
                        <a:defRPr/>
                      </a:pPr>
                      <a:r>
                        <a:rPr kumimoji="0" lang="en-US" sz="1600" b="1" i="0" u="none" strike="noStrike" kern="1200" cap="none" spc="0" normalizeH="0" baseline="0" noProof="0">
                          <a:ln>
                            <a:noFill/>
                          </a:ln>
                          <a:solidFill>
                            <a:srgbClr val="08645F"/>
                          </a:solidFill>
                          <a:effectLst/>
                          <a:uLnTx/>
                          <a:uFillTx/>
                          <a:latin typeface="Bitter"/>
                          <a:ea typeface="+mn-ea"/>
                          <a:cs typeface="+mn-cs"/>
                        </a:rPr>
                        <a:t>Matthew Eisenberg, MD  </a:t>
                      </a:r>
                      <a:r>
                        <a:rPr kumimoji="0" lang="en-US" sz="1400" b="0" i="1" u="none" strike="noStrike" kern="1200" cap="none" spc="0" normalizeH="0" baseline="0" noProof="0">
                          <a:ln>
                            <a:noFill/>
                          </a:ln>
                          <a:solidFill>
                            <a:srgbClr val="08645F"/>
                          </a:solidFill>
                          <a:effectLst/>
                          <a:uLnTx/>
                          <a:uFillTx/>
                          <a:latin typeface="Bitter"/>
                          <a:ea typeface="+mn-ea"/>
                          <a:cs typeface="+mn-cs"/>
                        </a:rPr>
                        <a:t>(Chair)</a:t>
                      </a:r>
                      <a:endParaRPr kumimoji="0" lang="en-US" sz="1400" b="0" i="1" u="none" strike="noStrike" kern="1200" cap="none" spc="0" normalizeH="0" baseline="0" noProof="0">
                        <a:ln>
                          <a:noFill/>
                        </a:ln>
                        <a:solidFill>
                          <a:srgbClr val="333333"/>
                        </a:solidFill>
                        <a:effectLst/>
                        <a:uLnTx/>
                        <a:uFillTx/>
                        <a:latin typeface="Bitte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0847C"/>
                          </a:solidFill>
                          <a:effectLst/>
                          <a:uLnTx/>
                          <a:uFillTx/>
                          <a:latin typeface="Aptos" panose="020B0004020202020204" pitchFamily="34" charset="0"/>
                          <a:ea typeface="+mn-ea"/>
                          <a:cs typeface="+mn-cs"/>
                        </a:rPr>
                        <a:t>Stanford Health Care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375"/>
                        </a:spcAft>
                        <a:buClrTx/>
                        <a:buSzTx/>
                        <a:buFontTx/>
                        <a:buNone/>
                        <a:tabLst/>
                        <a:defRPr/>
                      </a:pPr>
                      <a:r>
                        <a:rPr kumimoji="0" lang="en-US" sz="1600" b="1" i="0" u="none" strike="noStrike" kern="1200" cap="none" spc="0" normalizeH="0" baseline="0" noProof="0">
                          <a:ln>
                            <a:noFill/>
                          </a:ln>
                          <a:solidFill>
                            <a:srgbClr val="08645F"/>
                          </a:solidFill>
                          <a:effectLst/>
                          <a:uLnTx/>
                          <a:uFillTx/>
                          <a:latin typeface="Bitter"/>
                          <a:ea typeface="+mn-ea"/>
                          <a:cs typeface="+mn-cs"/>
                        </a:rPr>
                        <a:t>Melissa </a:t>
                      </a:r>
                      <a:r>
                        <a:rPr kumimoji="0" lang="en-US" sz="1600" b="1" i="0" u="none" strike="noStrike" kern="1200" cap="none" spc="0" normalizeH="0" baseline="0" noProof="0" err="1">
                          <a:ln>
                            <a:noFill/>
                          </a:ln>
                          <a:solidFill>
                            <a:srgbClr val="08645F"/>
                          </a:solidFill>
                          <a:effectLst/>
                          <a:uLnTx/>
                          <a:uFillTx/>
                          <a:latin typeface="Bitter"/>
                          <a:ea typeface="+mn-ea"/>
                          <a:cs typeface="+mn-cs"/>
                        </a:rPr>
                        <a:t>Massardo</a:t>
                      </a:r>
                      <a:endParaRPr kumimoji="0" lang="en-US" sz="1600" b="1" i="0" u="none" strike="noStrike" kern="1200" cap="none" spc="0" normalizeH="0" baseline="0" noProof="0">
                        <a:ln>
                          <a:noFill/>
                        </a:ln>
                        <a:solidFill>
                          <a:srgbClr val="333333"/>
                        </a:solidFill>
                        <a:effectLst/>
                        <a:uLnTx/>
                        <a:uFillTx/>
                        <a:latin typeface="Bitte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0847C"/>
                          </a:solidFill>
                          <a:effectLst/>
                          <a:uLnTx/>
                          <a:uFillTx/>
                          <a:latin typeface="Aptos" panose="020B0004020202020204" pitchFamily="34" charset="0"/>
                          <a:ea typeface="+mn-ea"/>
                          <a:cs typeface="+mn-cs"/>
                        </a:rPr>
                        <a:t>athenahealth</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7751481"/>
                  </a:ext>
                </a:extLst>
              </a:tr>
              <a:tr h="370840">
                <a:tc>
                  <a:txBody>
                    <a:bodyPr/>
                    <a:lstStyle/>
                    <a:p>
                      <a:pPr marL="0" marR="0" lvl="0" indent="0" algn="l" defTabSz="914400" rtl="0" eaLnBrk="1" fontAlgn="auto" latinLnBrk="0" hangingPunct="1">
                        <a:lnSpc>
                          <a:spcPct val="100000"/>
                        </a:lnSpc>
                        <a:spcBef>
                          <a:spcPts val="0"/>
                        </a:spcBef>
                        <a:spcAft>
                          <a:spcPts val="375"/>
                        </a:spcAft>
                        <a:buClrTx/>
                        <a:buSzTx/>
                        <a:buFontTx/>
                        <a:buNone/>
                        <a:tabLst/>
                        <a:defRPr/>
                      </a:pPr>
                      <a:r>
                        <a:rPr kumimoji="0" lang="en-US" sz="1600" b="1" i="0" u="none" strike="noStrike" kern="1200" cap="none" spc="0" normalizeH="0" baseline="0" noProof="0">
                          <a:ln>
                            <a:noFill/>
                          </a:ln>
                          <a:solidFill>
                            <a:srgbClr val="08645F"/>
                          </a:solidFill>
                          <a:effectLst/>
                          <a:uLnTx/>
                          <a:uFillTx/>
                          <a:latin typeface="Bitter"/>
                          <a:ea typeface="+mn-ea"/>
                          <a:cs typeface="+mn-cs"/>
                        </a:rPr>
                        <a:t>Mike Warner</a:t>
                      </a:r>
                      <a:endParaRPr kumimoji="0" lang="en-US" sz="1600" b="1" i="0" u="none" strike="noStrike" kern="1200" cap="none" spc="0" normalizeH="0" baseline="0" noProof="0">
                        <a:ln>
                          <a:noFill/>
                        </a:ln>
                        <a:solidFill>
                          <a:srgbClr val="333333"/>
                        </a:solidFill>
                        <a:effectLst/>
                        <a:uLnTx/>
                        <a:uFillTx/>
                        <a:latin typeface="Bitte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0847C"/>
                          </a:solidFill>
                          <a:effectLst/>
                          <a:uLnTx/>
                          <a:uFillTx/>
                          <a:latin typeface="Aptos" panose="020B0004020202020204" pitchFamily="34" charset="0"/>
                          <a:ea typeface="+mn-ea"/>
                          <a:cs typeface="+mn-cs"/>
                        </a:rPr>
                        <a:t>Greenway Health</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375"/>
                        </a:spcAft>
                        <a:buClrTx/>
                        <a:buSzTx/>
                        <a:buFontTx/>
                        <a:buNone/>
                        <a:tabLst/>
                        <a:defRPr/>
                      </a:pPr>
                      <a:r>
                        <a:rPr kumimoji="0" lang="en-US" sz="1600" b="1" i="0" u="none" strike="noStrike" kern="1200" cap="none" spc="0" normalizeH="0" baseline="0" noProof="0">
                          <a:ln>
                            <a:noFill/>
                          </a:ln>
                          <a:solidFill>
                            <a:srgbClr val="08645F"/>
                          </a:solidFill>
                          <a:effectLst/>
                          <a:uLnTx/>
                          <a:uFillTx/>
                          <a:latin typeface="Bitter"/>
                          <a:ea typeface="+mn-ea"/>
                          <a:cs typeface="+mn-cs"/>
                        </a:rPr>
                        <a:t>Paul Wilder</a:t>
                      </a:r>
                      <a:endParaRPr kumimoji="0" lang="en-US" sz="1600" b="1" i="0" u="none" strike="noStrike" kern="1200" cap="none" spc="0" normalizeH="0" baseline="0" noProof="0">
                        <a:ln>
                          <a:noFill/>
                        </a:ln>
                        <a:solidFill>
                          <a:srgbClr val="333333"/>
                        </a:solidFill>
                        <a:effectLst/>
                        <a:uLnTx/>
                        <a:uFillTx/>
                        <a:latin typeface="Bitte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10847C"/>
                          </a:solidFill>
                          <a:effectLst/>
                          <a:uLnTx/>
                          <a:uFillTx/>
                          <a:latin typeface="Aptos" panose="020B0004020202020204" pitchFamily="34" charset="0"/>
                          <a:ea typeface="+mn-ea"/>
                          <a:cs typeface="+mn-cs"/>
                        </a:rPr>
                        <a:t>CommonWell</a:t>
                      </a:r>
                      <a:r>
                        <a:rPr kumimoji="0" lang="en-US" sz="1400" b="0" i="0" u="none" strike="noStrike" kern="1200" cap="none" spc="0" normalizeH="0" baseline="0" noProof="0">
                          <a:ln>
                            <a:noFill/>
                          </a:ln>
                          <a:solidFill>
                            <a:srgbClr val="10847C"/>
                          </a:solidFill>
                          <a:effectLst/>
                          <a:uLnTx/>
                          <a:uFillTx/>
                          <a:latin typeface="Aptos" panose="020B0004020202020204" pitchFamily="34" charset="0"/>
                          <a:ea typeface="+mn-ea"/>
                          <a:cs typeface="+mn-cs"/>
                        </a:rPr>
                        <a:t> Health Alliance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375"/>
                        </a:spcAft>
                        <a:buClrTx/>
                        <a:buSzTx/>
                        <a:buFontTx/>
                        <a:buNone/>
                        <a:tabLst/>
                        <a:defRPr/>
                      </a:pPr>
                      <a:r>
                        <a:rPr kumimoji="0" lang="en-US" sz="1600" b="1" i="0" u="none" strike="noStrike" kern="1200" cap="none" spc="0" normalizeH="0" baseline="0" noProof="0">
                          <a:ln>
                            <a:noFill/>
                          </a:ln>
                          <a:solidFill>
                            <a:srgbClr val="08645F"/>
                          </a:solidFill>
                          <a:effectLst/>
                          <a:uLnTx/>
                          <a:uFillTx/>
                          <a:latin typeface="Bitter"/>
                          <a:ea typeface="+mn-ea"/>
                          <a:cs typeface="+mn-cs"/>
                        </a:rPr>
                        <a:t>Rob Klootwyk</a:t>
                      </a:r>
                      <a:endParaRPr kumimoji="0" lang="en-US" sz="1600" b="1" i="0" u="none" strike="noStrike" kern="1200" cap="none" spc="0" normalizeH="0" baseline="0" noProof="0">
                        <a:ln>
                          <a:noFill/>
                        </a:ln>
                        <a:solidFill>
                          <a:srgbClr val="333333"/>
                        </a:solidFill>
                        <a:effectLst/>
                        <a:uLnTx/>
                        <a:uFillTx/>
                        <a:latin typeface="Bitte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0847C"/>
                          </a:solidFill>
                          <a:effectLst/>
                          <a:uLnTx/>
                          <a:uFillTx/>
                          <a:latin typeface="Aptos" panose="020B0004020202020204" pitchFamily="34" charset="0"/>
                          <a:ea typeface="+mn-ea"/>
                          <a:cs typeface="+mn-cs"/>
                        </a:rPr>
                        <a:t>Epic Nexus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375"/>
                        </a:spcAft>
                        <a:buClrTx/>
                        <a:buSzTx/>
                        <a:buFontTx/>
                        <a:buNone/>
                        <a:tabLst/>
                        <a:defRPr/>
                      </a:pPr>
                      <a:r>
                        <a:rPr kumimoji="0" lang="en-US" sz="1600" b="1" i="0" u="none" strike="noStrike" kern="1200" cap="none" spc="0" normalizeH="0" baseline="0" noProof="0">
                          <a:ln>
                            <a:noFill/>
                          </a:ln>
                          <a:solidFill>
                            <a:srgbClr val="08645F"/>
                          </a:solidFill>
                          <a:effectLst/>
                          <a:uLnTx/>
                          <a:uFillTx/>
                          <a:latin typeface="Bitter"/>
                          <a:ea typeface="+mn-ea"/>
                          <a:cs typeface="+mn-cs"/>
                        </a:rPr>
                        <a:t>Steven Lane, MD</a:t>
                      </a:r>
                      <a:endParaRPr kumimoji="0" lang="en-US" sz="1600" b="1" i="0" u="none" strike="noStrike" kern="1200" cap="none" spc="0" normalizeH="0" baseline="0" noProof="0">
                        <a:ln>
                          <a:noFill/>
                        </a:ln>
                        <a:solidFill>
                          <a:srgbClr val="333333"/>
                        </a:solidFill>
                        <a:effectLst/>
                        <a:uLnTx/>
                        <a:uFillTx/>
                        <a:latin typeface="Bitte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0847C"/>
                          </a:solidFill>
                          <a:effectLst/>
                          <a:uLnTx/>
                          <a:uFillTx/>
                          <a:latin typeface="Aptos" panose="020B0004020202020204" pitchFamily="34" charset="0"/>
                          <a:ea typeface="+mn-ea"/>
                          <a:cs typeface="+mn-cs"/>
                        </a:rPr>
                        <a:t>Health Gorilla</a:t>
                      </a:r>
                      <a:endParaRPr kumimoji="0" lang="en-US" sz="1800" b="1" i="0" u="none" strike="noStrike" kern="1200" cap="none" spc="0" normalizeH="0" baseline="0" noProof="0">
                        <a:ln>
                          <a:noFill/>
                        </a:ln>
                        <a:solidFill>
                          <a:srgbClr val="10847C"/>
                        </a:solidFill>
                        <a:effectLst/>
                        <a:uLnTx/>
                        <a:uFillTx/>
                        <a:latin typeface="Open Sans" panose="020B0606030504020204" pitchFamily="34" charset="0"/>
                        <a:ea typeface="+mn-ea"/>
                        <a:cs typeface="+mn-cs"/>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8192938"/>
                  </a:ext>
                </a:extLst>
              </a:tr>
              <a:tr h="370840">
                <a:tc>
                  <a:txBody>
                    <a:bodyPr/>
                    <a:lstStyle/>
                    <a:p>
                      <a:pPr marL="0" marR="0" lvl="0" indent="0" algn="l" defTabSz="914400" rtl="0" eaLnBrk="1" fontAlgn="auto" latinLnBrk="0" hangingPunct="1">
                        <a:lnSpc>
                          <a:spcPct val="100000"/>
                        </a:lnSpc>
                        <a:spcBef>
                          <a:spcPts val="0"/>
                        </a:spcBef>
                        <a:spcAft>
                          <a:spcPts val="375"/>
                        </a:spcAft>
                        <a:buClrTx/>
                        <a:buSzTx/>
                        <a:buFontTx/>
                        <a:buNone/>
                        <a:tabLst/>
                        <a:defRPr/>
                      </a:pPr>
                      <a:r>
                        <a:rPr kumimoji="0" lang="en-US" sz="1600" b="1" i="0" u="none" strike="noStrike" kern="1200" cap="none" spc="0" normalizeH="0" baseline="0" noProof="0">
                          <a:ln>
                            <a:noFill/>
                          </a:ln>
                          <a:solidFill>
                            <a:srgbClr val="08645F"/>
                          </a:solidFill>
                          <a:effectLst/>
                          <a:uLnTx/>
                          <a:uFillTx/>
                          <a:latin typeface="Bitter"/>
                          <a:ea typeface="+mn-ea"/>
                          <a:cs typeface="+mn-cs"/>
                        </a:rPr>
                        <a:t>Tushar Malhotra</a:t>
                      </a:r>
                      <a:endParaRPr kumimoji="0" lang="en-US" sz="1600" b="1" i="0" u="none" strike="noStrike" kern="1200" cap="none" spc="0" normalizeH="0" baseline="0" noProof="0">
                        <a:ln>
                          <a:noFill/>
                        </a:ln>
                        <a:solidFill>
                          <a:srgbClr val="333333"/>
                        </a:solidFill>
                        <a:effectLst/>
                        <a:uLnTx/>
                        <a:uFillTx/>
                        <a:latin typeface="Bitte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10847C"/>
                          </a:solidFill>
                          <a:effectLst/>
                          <a:uLnTx/>
                          <a:uFillTx/>
                          <a:latin typeface="Aptos" panose="020B0004020202020204" pitchFamily="34" charset="0"/>
                          <a:ea typeface="+mn-ea"/>
                          <a:cs typeface="+mn-cs"/>
                        </a:rPr>
                        <a:t>eClinical</a:t>
                      </a:r>
                      <a:r>
                        <a:rPr kumimoji="0" lang="en-US" sz="1400" b="0" i="0" u="none" strike="noStrike" kern="1200" cap="none" spc="0" normalizeH="0" baseline="0" noProof="0">
                          <a:ln>
                            <a:noFill/>
                          </a:ln>
                          <a:solidFill>
                            <a:srgbClr val="10847C"/>
                          </a:solidFill>
                          <a:effectLst/>
                          <a:uLnTx/>
                          <a:uFillTx/>
                          <a:latin typeface="Aptos" panose="020B0004020202020204" pitchFamily="34" charset="0"/>
                          <a:ea typeface="+mn-ea"/>
                          <a:cs typeface="+mn-cs"/>
                        </a:rPr>
                        <a:t> Works</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375"/>
                        </a:spcAft>
                        <a:buClrTx/>
                        <a:buSzTx/>
                        <a:buFontTx/>
                        <a:buNone/>
                        <a:tabLst/>
                        <a:defRPr/>
                      </a:pPr>
                      <a:r>
                        <a:rPr kumimoji="0" lang="en-US" sz="1600" b="1" i="0" u="none" strike="noStrike" kern="1200" cap="none" spc="0" normalizeH="0" baseline="0" noProof="0">
                          <a:ln>
                            <a:noFill/>
                          </a:ln>
                          <a:solidFill>
                            <a:srgbClr val="08645F"/>
                          </a:solidFill>
                          <a:effectLst/>
                          <a:uLnTx/>
                          <a:uFillTx/>
                          <a:latin typeface="Bitter"/>
                          <a:ea typeface="+mn-ea"/>
                          <a:cs typeface="+mn-cs"/>
                        </a:rPr>
                        <a:t>Alex Mugge</a:t>
                      </a:r>
                      <a:endParaRPr kumimoji="0" lang="en-US" sz="1600" b="1" i="0" u="none" strike="noStrike" kern="1200" cap="none" spc="0" normalizeH="0" baseline="0" noProof="0">
                        <a:ln>
                          <a:noFill/>
                        </a:ln>
                        <a:solidFill>
                          <a:srgbClr val="333333"/>
                        </a:solidFill>
                        <a:effectLst/>
                        <a:uLnTx/>
                        <a:uFillTx/>
                        <a:latin typeface="Bitte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0847C"/>
                          </a:solidFill>
                          <a:effectLst/>
                          <a:uLnTx/>
                          <a:uFillTx/>
                          <a:latin typeface="Aptos" panose="020B0004020202020204" pitchFamily="34" charset="0"/>
                          <a:ea typeface="+mn-ea"/>
                          <a:cs typeface="+mn-cs"/>
                        </a:rPr>
                        <a:t>Oracle Health Information Network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48377249"/>
                  </a:ext>
                </a:extLst>
              </a:tr>
            </a:tbl>
          </a:graphicData>
        </a:graphic>
      </p:graphicFrame>
    </p:spTree>
    <p:extLst>
      <p:ext uri="{BB962C8B-B14F-4D97-AF65-F5344CB8AC3E}">
        <p14:creationId xmlns:p14="http://schemas.microsoft.com/office/powerpoint/2010/main" val="3588367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44EC29-344C-6D11-A5BC-3FF59D8280A0}"/>
              </a:ext>
            </a:extLst>
          </p:cNvPr>
          <p:cNvSpPr>
            <a:spLocks noGrp="1"/>
          </p:cNvSpPr>
          <p:nvPr>
            <p:ph type="sldNum" sz="quarter" idx="4"/>
          </p:nvPr>
        </p:nvSpPr>
        <p:spPr/>
        <p:txBody>
          <a:bodyPr/>
          <a:lstStyle/>
          <a:p>
            <a:fld id="{58DCA3CF-F0FB-9844-9606-7F294DED69AB}" type="slidenum">
              <a:rPr lang="en-US" smtClean="0"/>
              <a:pPr/>
              <a:t>14</a:t>
            </a:fld>
            <a:endParaRPr lang="en-US"/>
          </a:p>
        </p:txBody>
      </p:sp>
      <p:sp>
        <p:nvSpPr>
          <p:cNvPr id="3" name="Title 2">
            <a:extLst>
              <a:ext uri="{FF2B5EF4-FFF2-40B4-BE49-F238E27FC236}">
                <a16:creationId xmlns:a16="http://schemas.microsoft.com/office/drawing/2014/main" id="{A1321A7B-16B6-3098-6148-AC3FFA19A1C9}"/>
              </a:ext>
            </a:extLst>
          </p:cNvPr>
          <p:cNvSpPr>
            <a:spLocks noGrp="1"/>
          </p:cNvSpPr>
          <p:nvPr>
            <p:ph type="title"/>
          </p:nvPr>
        </p:nvSpPr>
        <p:spPr/>
        <p:txBody>
          <a:bodyPr/>
          <a:lstStyle/>
          <a:p>
            <a:r>
              <a:rPr lang="en-US"/>
              <a:t>QHIN Caucus</a:t>
            </a:r>
          </a:p>
        </p:txBody>
      </p:sp>
      <p:sp>
        <p:nvSpPr>
          <p:cNvPr id="4" name="Content Placeholder 3">
            <a:extLst>
              <a:ext uri="{FF2B5EF4-FFF2-40B4-BE49-F238E27FC236}">
                <a16:creationId xmlns:a16="http://schemas.microsoft.com/office/drawing/2014/main" id="{09F28A56-F35F-0FAA-90A7-20F56520CA24}"/>
              </a:ext>
            </a:extLst>
          </p:cNvPr>
          <p:cNvSpPr>
            <a:spLocks noGrp="1"/>
          </p:cNvSpPr>
          <p:nvPr>
            <p:ph sz="half" idx="1"/>
          </p:nvPr>
        </p:nvSpPr>
        <p:spPr>
          <a:xfrm>
            <a:off x="649705" y="1047761"/>
            <a:ext cx="11003258" cy="1634967"/>
          </a:xfrm>
          <a:solidFill>
            <a:schemeClr val="accent6">
              <a:lumMod val="75000"/>
            </a:schemeClr>
          </a:solidFill>
        </p:spPr>
        <p:txBody>
          <a:bodyPr/>
          <a:lstStyle/>
          <a:p>
            <a:pPr>
              <a:spcBef>
                <a:spcPts val="600"/>
              </a:spcBef>
              <a:buClr>
                <a:schemeClr val="bg1"/>
              </a:buClr>
            </a:pPr>
            <a:r>
              <a:rPr lang="en-US" sz="1800" dirty="0">
                <a:solidFill>
                  <a:schemeClr val="bg1"/>
                </a:solidFill>
              </a:rPr>
              <a:t>The QHIN Caucus, facilitated by the RCE, serves as a forum for QHINs to meet and discuss issues of interest directly related to TEFCA Exchange and related activities under the Framework Agreements, as well as vote on amendments to the Common Agreement, QTF, and SOPs, as outlined in the Common Agreement. </a:t>
            </a:r>
          </a:p>
          <a:p>
            <a:pPr>
              <a:spcBef>
                <a:spcPts val="600"/>
              </a:spcBef>
              <a:buClr>
                <a:schemeClr val="bg1"/>
              </a:buClr>
            </a:pPr>
            <a:r>
              <a:rPr lang="en-US" sz="1800" dirty="0">
                <a:solidFill>
                  <a:schemeClr val="bg1"/>
                </a:solidFill>
              </a:rPr>
              <a:t>The QHIN Caucus is composed of one QHIN member from each Designated and Candidate QHIN</a:t>
            </a:r>
          </a:p>
        </p:txBody>
      </p:sp>
      <p:graphicFrame>
        <p:nvGraphicFramePr>
          <p:cNvPr id="5" name="Table 4">
            <a:extLst>
              <a:ext uri="{FF2B5EF4-FFF2-40B4-BE49-F238E27FC236}">
                <a16:creationId xmlns:a16="http://schemas.microsoft.com/office/drawing/2014/main" id="{79366EB1-FC46-DF42-DB26-51707815B2B5}"/>
              </a:ext>
            </a:extLst>
          </p:cNvPr>
          <p:cNvGraphicFramePr>
            <a:graphicFrameLocks noGrp="1"/>
          </p:cNvGraphicFramePr>
          <p:nvPr>
            <p:extLst>
              <p:ext uri="{D42A27DB-BD31-4B8C-83A1-F6EECF244321}">
                <p14:modId xmlns:p14="http://schemas.microsoft.com/office/powerpoint/2010/main" val="1477009281"/>
              </p:ext>
            </p:extLst>
          </p:nvPr>
        </p:nvGraphicFramePr>
        <p:xfrm>
          <a:off x="733927" y="2973426"/>
          <a:ext cx="10919036" cy="3149021"/>
        </p:xfrm>
        <a:graphic>
          <a:graphicData uri="http://schemas.openxmlformats.org/drawingml/2006/table">
            <a:tbl>
              <a:tblPr firstRow="1" bandRow="1">
                <a:tableStyleId>{5C22544A-7EE6-4342-B048-85BDC9FD1C3A}</a:tableStyleId>
              </a:tblPr>
              <a:tblGrid>
                <a:gridCol w="3031957">
                  <a:extLst>
                    <a:ext uri="{9D8B030D-6E8A-4147-A177-3AD203B41FA5}">
                      <a16:colId xmlns:a16="http://schemas.microsoft.com/office/drawing/2014/main" val="3129660546"/>
                    </a:ext>
                  </a:extLst>
                </a:gridCol>
                <a:gridCol w="2598822">
                  <a:extLst>
                    <a:ext uri="{9D8B030D-6E8A-4147-A177-3AD203B41FA5}">
                      <a16:colId xmlns:a16="http://schemas.microsoft.com/office/drawing/2014/main" val="2808140429"/>
                    </a:ext>
                  </a:extLst>
                </a:gridCol>
                <a:gridCol w="2767262">
                  <a:extLst>
                    <a:ext uri="{9D8B030D-6E8A-4147-A177-3AD203B41FA5}">
                      <a16:colId xmlns:a16="http://schemas.microsoft.com/office/drawing/2014/main" val="4193415962"/>
                    </a:ext>
                  </a:extLst>
                </a:gridCol>
                <a:gridCol w="2520995">
                  <a:extLst>
                    <a:ext uri="{9D8B030D-6E8A-4147-A177-3AD203B41FA5}">
                      <a16:colId xmlns:a16="http://schemas.microsoft.com/office/drawing/2014/main" val="2752006578"/>
                    </a:ext>
                  </a:extLst>
                </a:gridCol>
              </a:tblGrid>
              <a:tr h="938345">
                <a:tc>
                  <a:txBody>
                    <a:bodyPr/>
                    <a:lstStyle/>
                    <a:p>
                      <a:pPr algn="l">
                        <a:spcAft>
                          <a:spcPts val="375"/>
                        </a:spcAft>
                        <a:buNone/>
                      </a:pPr>
                      <a:r>
                        <a:rPr lang="en-US" sz="1800" b="1" i="0">
                          <a:solidFill>
                            <a:srgbClr val="08645F"/>
                          </a:solidFill>
                          <a:effectLst/>
                          <a:latin typeface="Bitter"/>
                        </a:rPr>
                        <a:t>Paul Wilder</a:t>
                      </a:r>
                      <a:endParaRPr lang="en-US" sz="1800" b="1" i="0">
                        <a:solidFill>
                          <a:srgbClr val="333333"/>
                        </a:solidFill>
                        <a:effectLst/>
                        <a:latin typeface="Bitter"/>
                      </a:endParaRPr>
                    </a:p>
                    <a:p>
                      <a:pPr algn="l">
                        <a:buNone/>
                      </a:pPr>
                      <a:r>
                        <a:rPr lang="en-US" sz="1600" b="0" i="0" err="1">
                          <a:solidFill>
                            <a:srgbClr val="10847C"/>
                          </a:solidFill>
                          <a:effectLst/>
                          <a:latin typeface="Aptos" panose="020B0004020202020204" pitchFamily="34" charset="0"/>
                        </a:rPr>
                        <a:t>CommonWell</a:t>
                      </a:r>
                      <a:r>
                        <a:rPr lang="en-US" sz="1600" b="0" i="0">
                          <a:solidFill>
                            <a:srgbClr val="10847C"/>
                          </a:solidFill>
                          <a:effectLst/>
                          <a:latin typeface="Aptos" panose="020B0004020202020204" pitchFamily="34" charset="0"/>
                        </a:rPr>
                        <a:t> Health Alliance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375"/>
                        </a:spcAft>
                        <a:buNone/>
                      </a:pPr>
                      <a:r>
                        <a:rPr lang="en-US" sz="1800" b="1" i="0">
                          <a:solidFill>
                            <a:srgbClr val="08645F"/>
                          </a:solidFill>
                          <a:effectLst/>
                          <a:latin typeface="Bitter"/>
                        </a:rPr>
                        <a:t>Tushar Malhotra</a:t>
                      </a:r>
                      <a:endParaRPr lang="en-US" sz="1800" b="1" i="0">
                        <a:solidFill>
                          <a:srgbClr val="333333"/>
                        </a:solidFill>
                        <a:effectLst/>
                        <a:latin typeface="Bitter"/>
                      </a:endParaRPr>
                    </a:p>
                    <a:p>
                      <a:pPr algn="l">
                        <a:buNone/>
                      </a:pPr>
                      <a:r>
                        <a:rPr lang="en-US" sz="1600" b="0" i="0" err="1">
                          <a:solidFill>
                            <a:srgbClr val="10847C"/>
                          </a:solidFill>
                          <a:effectLst/>
                          <a:latin typeface="Aptos" panose="020B0004020202020204" pitchFamily="34" charset="0"/>
                        </a:rPr>
                        <a:t>eClinical</a:t>
                      </a:r>
                      <a:r>
                        <a:rPr lang="en-US" sz="1600" b="0" i="0">
                          <a:solidFill>
                            <a:srgbClr val="10847C"/>
                          </a:solidFill>
                          <a:effectLst/>
                          <a:latin typeface="Aptos" panose="020B0004020202020204" pitchFamily="34" charset="0"/>
                        </a:rPr>
                        <a:t> Works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375"/>
                        </a:spcAft>
                        <a:buNone/>
                      </a:pPr>
                      <a:r>
                        <a:rPr lang="en-US" sz="1800" b="1" i="0">
                          <a:solidFill>
                            <a:srgbClr val="08645F"/>
                          </a:solidFill>
                          <a:effectLst/>
                          <a:latin typeface="Bitter"/>
                        </a:rPr>
                        <a:t>Cait Riccobono, JD</a:t>
                      </a:r>
                      <a:endParaRPr lang="en-US" sz="1800" b="1" i="0">
                        <a:solidFill>
                          <a:srgbClr val="333333"/>
                        </a:solidFill>
                        <a:effectLst/>
                        <a:latin typeface="Bitter"/>
                      </a:endParaRPr>
                    </a:p>
                    <a:p>
                      <a:pPr algn="l">
                        <a:buNone/>
                      </a:pPr>
                      <a:r>
                        <a:rPr lang="en-US" sz="1600" b="0" i="0">
                          <a:solidFill>
                            <a:srgbClr val="10847C"/>
                          </a:solidFill>
                          <a:effectLst/>
                          <a:latin typeface="Aptos" panose="020B0004020202020204" pitchFamily="34" charset="0"/>
                        </a:rPr>
                        <a:t>eHealth Exchange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375"/>
                        </a:spcAft>
                        <a:buNone/>
                      </a:pPr>
                      <a:r>
                        <a:rPr lang="en-US" sz="1800" b="1" i="0">
                          <a:solidFill>
                            <a:srgbClr val="08645F"/>
                          </a:solidFill>
                          <a:effectLst/>
                          <a:latin typeface="Bitter"/>
                        </a:rPr>
                        <a:t>Harry Freedman</a:t>
                      </a:r>
                      <a:endParaRPr lang="en-US" sz="1800" b="1" i="0">
                        <a:solidFill>
                          <a:srgbClr val="333333"/>
                        </a:solidFill>
                        <a:effectLst/>
                        <a:latin typeface="Bitter"/>
                      </a:endParaRPr>
                    </a:p>
                    <a:p>
                      <a:pPr algn="l">
                        <a:buNone/>
                      </a:pPr>
                      <a:r>
                        <a:rPr lang="en-US" sz="1600" b="0" i="0">
                          <a:solidFill>
                            <a:srgbClr val="10847C"/>
                          </a:solidFill>
                          <a:effectLst/>
                          <a:latin typeface="Aptos" panose="020B0004020202020204" pitchFamily="34" charset="0"/>
                        </a:rPr>
                        <a:t>Epic Nexus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6644905"/>
                  </a:ext>
                </a:extLst>
              </a:tr>
              <a:tr h="938345">
                <a:tc>
                  <a:txBody>
                    <a:bodyPr/>
                    <a:lstStyle/>
                    <a:p>
                      <a:pPr algn="l">
                        <a:spcAft>
                          <a:spcPts val="375"/>
                        </a:spcAft>
                        <a:buNone/>
                      </a:pPr>
                      <a:r>
                        <a:rPr lang="en-US" sz="1800" b="1" i="0">
                          <a:solidFill>
                            <a:srgbClr val="08645F"/>
                          </a:solidFill>
                          <a:effectLst/>
                          <a:latin typeface="Bitter"/>
                        </a:rPr>
                        <a:t>Derek Plansky</a:t>
                      </a:r>
                      <a:endParaRPr lang="en-US" sz="1800" b="1" i="0">
                        <a:solidFill>
                          <a:srgbClr val="333333"/>
                        </a:solidFill>
                        <a:effectLst/>
                        <a:latin typeface="Bitter"/>
                      </a:endParaRPr>
                    </a:p>
                    <a:p>
                      <a:pPr algn="l">
                        <a:buNone/>
                      </a:pPr>
                      <a:r>
                        <a:rPr lang="en-US" sz="1600" b="0" i="0">
                          <a:solidFill>
                            <a:srgbClr val="10847C"/>
                          </a:solidFill>
                          <a:effectLst/>
                          <a:latin typeface="Aptos" panose="020B0004020202020204" pitchFamily="34" charset="0"/>
                        </a:rPr>
                        <a:t>Health Gorilla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375"/>
                        </a:spcAft>
                        <a:buNone/>
                      </a:pPr>
                      <a:r>
                        <a:rPr lang="en-US" sz="1800" b="1" i="0">
                          <a:solidFill>
                            <a:srgbClr val="08645F"/>
                          </a:solidFill>
                          <a:effectLst/>
                          <a:latin typeface="Bitter"/>
                        </a:rPr>
                        <a:t>Matt Becker </a:t>
                      </a:r>
                      <a:r>
                        <a:rPr lang="en-US" sz="1600" b="0" i="1">
                          <a:solidFill>
                            <a:srgbClr val="08645F"/>
                          </a:solidFill>
                          <a:effectLst/>
                          <a:latin typeface="Bitter"/>
                        </a:rPr>
                        <a:t>(Vice-Chair)</a:t>
                      </a:r>
                      <a:endParaRPr lang="en-US" sz="1600" b="0" i="1">
                        <a:solidFill>
                          <a:srgbClr val="333333"/>
                        </a:solidFill>
                        <a:effectLst/>
                        <a:latin typeface="Bitter"/>
                      </a:endParaRPr>
                    </a:p>
                    <a:p>
                      <a:pPr algn="l">
                        <a:buNone/>
                      </a:pPr>
                      <a:r>
                        <a:rPr lang="en-US" sz="1600" b="0" i="0">
                          <a:solidFill>
                            <a:srgbClr val="10847C"/>
                          </a:solidFill>
                          <a:effectLst/>
                          <a:latin typeface="Aptos" panose="020B0004020202020204" pitchFamily="34" charset="0"/>
                        </a:rPr>
                        <a:t>Kno2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375"/>
                        </a:spcAft>
                        <a:buNone/>
                      </a:pPr>
                      <a:r>
                        <a:rPr lang="en-US" sz="1800" b="1" i="0">
                          <a:solidFill>
                            <a:srgbClr val="08645F"/>
                          </a:solidFill>
                          <a:effectLst/>
                          <a:latin typeface="Bitter"/>
                        </a:rPr>
                        <a:t>Laura McCrary, </a:t>
                      </a:r>
                      <a:r>
                        <a:rPr lang="en-US" sz="1800" b="1" i="0" err="1">
                          <a:solidFill>
                            <a:srgbClr val="08645F"/>
                          </a:solidFill>
                          <a:effectLst/>
                          <a:latin typeface="Bitter"/>
                        </a:rPr>
                        <a:t>Ed.D</a:t>
                      </a:r>
                      <a:endParaRPr lang="en-US" sz="1800" b="1" i="0">
                        <a:solidFill>
                          <a:srgbClr val="333333"/>
                        </a:solidFill>
                        <a:effectLst/>
                        <a:latin typeface="Bitter"/>
                      </a:endParaRPr>
                    </a:p>
                    <a:p>
                      <a:pPr algn="l">
                        <a:buNone/>
                      </a:pPr>
                      <a:r>
                        <a:rPr lang="en-US" sz="1600" b="0" i="0">
                          <a:solidFill>
                            <a:srgbClr val="10847C"/>
                          </a:solidFill>
                          <a:effectLst/>
                          <a:latin typeface="Aptos" panose="020B0004020202020204" pitchFamily="34" charset="0"/>
                        </a:rPr>
                        <a:t>Konza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375"/>
                        </a:spcAft>
                        <a:buNone/>
                      </a:pPr>
                      <a:r>
                        <a:rPr lang="en-US" sz="1800" b="1" i="0">
                          <a:solidFill>
                            <a:srgbClr val="08645F"/>
                          </a:solidFill>
                          <a:effectLst/>
                          <a:latin typeface="Bitter"/>
                        </a:rPr>
                        <a:t>Dianne Koval​</a:t>
                      </a:r>
                      <a:endParaRPr lang="en-US" sz="1800" b="1" i="0">
                        <a:solidFill>
                          <a:srgbClr val="333333"/>
                        </a:solidFill>
                        <a:effectLst/>
                        <a:latin typeface="Bitter"/>
                      </a:endParaRPr>
                    </a:p>
                    <a:p>
                      <a:pPr algn="l">
                        <a:buNone/>
                      </a:pPr>
                      <a:r>
                        <a:rPr lang="en-US" sz="1600" b="0" i="0" err="1">
                          <a:solidFill>
                            <a:srgbClr val="10847C"/>
                          </a:solidFill>
                          <a:effectLst/>
                          <a:latin typeface="Aptos" panose="020B0004020202020204" pitchFamily="34" charset="0"/>
                        </a:rPr>
                        <a:t>MedAllies</a:t>
                      </a:r>
                      <a:endParaRPr lang="en-US" sz="1600" b="0" i="0">
                        <a:solidFill>
                          <a:srgbClr val="10847C"/>
                        </a:solidFill>
                        <a:effectLst/>
                        <a:latin typeface="Aptos" panose="020B00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3868634"/>
                  </a:ext>
                </a:extLst>
              </a:tr>
              <a:tr h="1272331">
                <a:tc>
                  <a:txBody>
                    <a:bodyPr/>
                    <a:lstStyle/>
                    <a:p>
                      <a:pPr algn="l">
                        <a:spcAft>
                          <a:spcPts val="375"/>
                        </a:spcAft>
                        <a:buNone/>
                      </a:pPr>
                      <a:r>
                        <a:rPr lang="en-US" sz="1800" b="1" i="0">
                          <a:solidFill>
                            <a:srgbClr val="08645F"/>
                          </a:solidFill>
                          <a:effectLst/>
                          <a:latin typeface="Bitter"/>
                        </a:rPr>
                        <a:t>Kia Moua</a:t>
                      </a:r>
                      <a:endParaRPr lang="en-US" sz="1800" b="1" i="0">
                        <a:solidFill>
                          <a:srgbClr val="333333"/>
                        </a:solidFill>
                        <a:effectLst/>
                        <a:latin typeface="Bitter"/>
                      </a:endParaRPr>
                    </a:p>
                    <a:p>
                      <a:pPr algn="l">
                        <a:buNone/>
                      </a:pPr>
                      <a:r>
                        <a:rPr lang="en-US" sz="1600" b="0" i="0">
                          <a:solidFill>
                            <a:srgbClr val="10847C"/>
                          </a:solidFill>
                          <a:effectLst/>
                          <a:latin typeface="Aptos" panose="020B0004020202020204" pitchFamily="34" charset="0"/>
                        </a:rPr>
                        <a:t>Surescripts Health Information Network​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375"/>
                        </a:spcAft>
                        <a:buNone/>
                      </a:pPr>
                      <a:r>
                        <a:rPr lang="en-US" sz="1800" b="1" i="0">
                          <a:solidFill>
                            <a:srgbClr val="08645F"/>
                          </a:solidFill>
                          <a:effectLst/>
                          <a:latin typeface="Bitter"/>
                        </a:rPr>
                        <a:t>Ben Rosen</a:t>
                      </a:r>
                      <a:endParaRPr lang="en-US" sz="1800" b="1" i="0">
                        <a:solidFill>
                          <a:srgbClr val="333333"/>
                        </a:solidFill>
                        <a:effectLst/>
                        <a:latin typeface="Bitter"/>
                      </a:endParaRPr>
                    </a:p>
                    <a:p>
                      <a:pPr algn="l">
                        <a:buNone/>
                      </a:pPr>
                      <a:r>
                        <a:rPr lang="en-US" sz="1600" b="0" i="0">
                          <a:solidFill>
                            <a:srgbClr val="10847C"/>
                          </a:solidFill>
                          <a:effectLst/>
                          <a:latin typeface="Aptos" panose="020B0004020202020204" pitchFamily="34" charset="0"/>
                        </a:rPr>
                        <a:t>Netsmart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09589" rtl="0" eaLnBrk="1" fontAlgn="auto" latinLnBrk="0" hangingPunct="1">
                        <a:lnSpc>
                          <a:spcPct val="100000"/>
                        </a:lnSpc>
                        <a:spcBef>
                          <a:spcPts val="0"/>
                        </a:spcBef>
                        <a:spcAft>
                          <a:spcPts val="375"/>
                        </a:spcAft>
                        <a:buClrTx/>
                        <a:buSzTx/>
                        <a:buFontTx/>
                        <a:buNone/>
                        <a:tabLst/>
                        <a:defRPr/>
                      </a:pPr>
                      <a:r>
                        <a:rPr lang="en-US" sz="1800" b="1" i="0">
                          <a:solidFill>
                            <a:srgbClr val="08645F"/>
                          </a:solidFill>
                          <a:effectLst/>
                          <a:latin typeface="Bitter"/>
                        </a:rPr>
                        <a:t>Hans </a:t>
                      </a:r>
                      <a:r>
                        <a:rPr lang="en-US" sz="1800" b="1" i="0" err="1">
                          <a:solidFill>
                            <a:srgbClr val="08645F"/>
                          </a:solidFill>
                          <a:effectLst/>
                          <a:latin typeface="Bitter"/>
                        </a:rPr>
                        <a:t>Buitendijk</a:t>
                      </a:r>
                      <a:r>
                        <a:rPr lang="en-US" sz="1800" b="1" i="0">
                          <a:solidFill>
                            <a:srgbClr val="08645F"/>
                          </a:solidFill>
                          <a:effectLst/>
                          <a:latin typeface="Bitter"/>
                        </a:rPr>
                        <a:t> </a:t>
                      </a:r>
                      <a:r>
                        <a:rPr lang="en-US" sz="1800" b="0" i="1">
                          <a:solidFill>
                            <a:srgbClr val="08645F"/>
                          </a:solidFill>
                          <a:effectLst/>
                          <a:latin typeface="Bitter"/>
                        </a:rPr>
                        <a:t>(Chair)</a:t>
                      </a:r>
                      <a:endParaRPr lang="en-US" sz="1800" b="1" i="0">
                        <a:solidFill>
                          <a:srgbClr val="333333"/>
                        </a:solidFill>
                        <a:effectLst/>
                        <a:latin typeface="Bitter"/>
                      </a:endParaRPr>
                    </a:p>
                    <a:p>
                      <a:pPr algn="l">
                        <a:buNone/>
                      </a:pPr>
                      <a:r>
                        <a:rPr lang="en-US" sz="1600" b="0" i="0">
                          <a:solidFill>
                            <a:srgbClr val="10847C"/>
                          </a:solidFill>
                          <a:effectLst/>
                          <a:latin typeface="Aptos" panose="020B0004020202020204" pitchFamily="34" charset="0"/>
                        </a:rPr>
                        <a:t>Oracle Health Information Network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375"/>
                        </a:spcAft>
                        <a:buClrTx/>
                        <a:buSzTx/>
                        <a:buFontTx/>
                        <a:buNone/>
                        <a:tabLst/>
                        <a:defRPr/>
                      </a:pPr>
                      <a:endParaRPr kumimoji="0" lang="en-US" sz="1800" b="0" i="0" u="none" strike="noStrike" kern="1200" cap="none" spc="0" normalizeH="0" baseline="0" noProof="0">
                        <a:ln>
                          <a:noFill/>
                        </a:ln>
                        <a:solidFill>
                          <a:srgbClr val="10847C"/>
                        </a:solidFill>
                        <a:effectLst/>
                        <a:uLnTx/>
                        <a:uFillTx/>
                        <a:latin typeface="Aptos" panose="020B0004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7751481"/>
                  </a:ext>
                </a:extLst>
              </a:tr>
            </a:tbl>
          </a:graphicData>
        </a:graphic>
      </p:graphicFrame>
    </p:spTree>
    <p:extLst>
      <p:ext uri="{BB962C8B-B14F-4D97-AF65-F5344CB8AC3E}">
        <p14:creationId xmlns:p14="http://schemas.microsoft.com/office/powerpoint/2010/main" val="1955141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Oval 55">
            <a:extLst>
              <a:ext uri="{FF2B5EF4-FFF2-40B4-BE49-F238E27FC236}">
                <a16:creationId xmlns:a16="http://schemas.microsoft.com/office/drawing/2014/main" id="{61DA75AC-2C4F-DD81-19B1-67493295CC1F}"/>
              </a:ext>
            </a:extLst>
          </p:cNvPr>
          <p:cNvSpPr/>
          <p:nvPr/>
        </p:nvSpPr>
        <p:spPr>
          <a:xfrm>
            <a:off x="7174402" y="4729016"/>
            <a:ext cx="996788" cy="963736"/>
          </a:xfrm>
          <a:prstGeom prst="ellipse">
            <a:avLst/>
          </a:prstGeom>
          <a:solidFill>
            <a:srgbClr val="E7F5F2">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00878D9-E6BD-8670-6BF3-B88666B00EBC}"/>
              </a:ext>
            </a:extLst>
          </p:cNvPr>
          <p:cNvSpPr/>
          <p:nvPr/>
        </p:nvSpPr>
        <p:spPr>
          <a:xfrm>
            <a:off x="9657007" y="5198440"/>
            <a:ext cx="608808" cy="588621"/>
          </a:xfrm>
          <a:prstGeom prst="ellipse">
            <a:avLst/>
          </a:prstGeom>
          <a:solidFill>
            <a:srgbClr val="CCEAE4">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0D2F3C3-BA5F-2F8A-68D9-5010D311086A}"/>
              </a:ext>
            </a:extLst>
          </p:cNvPr>
          <p:cNvSpPr/>
          <p:nvPr/>
        </p:nvSpPr>
        <p:spPr>
          <a:xfrm>
            <a:off x="6934071" y="2374489"/>
            <a:ext cx="996788" cy="963736"/>
          </a:xfrm>
          <a:prstGeom prst="ellipse">
            <a:avLst/>
          </a:prstGeom>
          <a:solidFill>
            <a:srgbClr val="CCEAE4">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55C97B63-6F19-D19C-ED0A-BF912A52A56A}"/>
              </a:ext>
            </a:extLst>
          </p:cNvPr>
          <p:cNvSpPr/>
          <p:nvPr/>
        </p:nvSpPr>
        <p:spPr>
          <a:xfrm>
            <a:off x="8624183" y="1526426"/>
            <a:ext cx="448411" cy="433542"/>
          </a:xfrm>
          <a:prstGeom prst="ellipse">
            <a:avLst/>
          </a:prstGeom>
          <a:solidFill>
            <a:srgbClr val="CCEAE4">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CEF360B-9179-1BE7-5CD0-2E025321A4CA}"/>
              </a:ext>
            </a:extLst>
          </p:cNvPr>
          <p:cNvSpPr/>
          <p:nvPr/>
        </p:nvSpPr>
        <p:spPr>
          <a:xfrm>
            <a:off x="10509203" y="2817266"/>
            <a:ext cx="608808" cy="588621"/>
          </a:xfrm>
          <a:prstGeom prst="ellipse">
            <a:avLst/>
          </a:prstGeom>
          <a:solidFill>
            <a:srgbClr val="CCEAE4">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35867695-E652-9A8E-7796-91830D431D77}"/>
              </a:ext>
            </a:extLst>
          </p:cNvPr>
          <p:cNvSpPr>
            <a:spLocks noGrp="1"/>
          </p:cNvSpPr>
          <p:nvPr>
            <p:ph type="sldNum" sz="quarter" idx="4"/>
          </p:nvPr>
        </p:nvSpPr>
        <p:spPr/>
        <p:txBody>
          <a:bodyPr/>
          <a:lstStyle/>
          <a:p>
            <a:fld id="{58DCA3CF-F0FB-9844-9606-7F294DED69AB}" type="slidenum">
              <a:rPr lang="en-US" smtClean="0"/>
              <a:pPr/>
              <a:t>15</a:t>
            </a:fld>
            <a:endParaRPr lang="en-US"/>
          </a:p>
        </p:txBody>
      </p:sp>
      <p:sp>
        <p:nvSpPr>
          <p:cNvPr id="3" name="Title 2">
            <a:extLst>
              <a:ext uri="{FF2B5EF4-FFF2-40B4-BE49-F238E27FC236}">
                <a16:creationId xmlns:a16="http://schemas.microsoft.com/office/drawing/2014/main" id="{0B30AC53-F09C-BCB8-D9A5-7E0442A6E50B}"/>
              </a:ext>
            </a:extLst>
          </p:cNvPr>
          <p:cNvSpPr>
            <a:spLocks noGrp="1"/>
          </p:cNvSpPr>
          <p:nvPr>
            <p:ph type="title"/>
          </p:nvPr>
        </p:nvSpPr>
        <p:spPr/>
        <p:txBody>
          <a:bodyPr/>
          <a:lstStyle/>
          <a:p>
            <a:r>
              <a:rPr lang="en-US"/>
              <a:t>TEFCA Participant Subparticipant Caucus</a:t>
            </a:r>
          </a:p>
        </p:txBody>
      </p:sp>
      <p:sp>
        <p:nvSpPr>
          <p:cNvPr id="10" name="TextBox 9">
            <a:extLst>
              <a:ext uri="{FF2B5EF4-FFF2-40B4-BE49-F238E27FC236}">
                <a16:creationId xmlns:a16="http://schemas.microsoft.com/office/drawing/2014/main" id="{94ACF560-19C3-0C3E-385D-8B7F841E323B}"/>
              </a:ext>
            </a:extLst>
          </p:cNvPr>
          <p:cNvSpPr txBox="1"/>
          <p:nvPr/>
        </p:nvSpPr>
        <p:spPr>
          <a:xfrm>
            <a:off x="531629" y="1326474"/>
            <a:ext cx="5659072" cy="3877985"/>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kern="100">
                <a:ea typeface="Aptos" panose="020B0004020202020204" pitchFamily="34" charset="0"/>
                <a:cs typeface="Times New Roman" panose="02020603050405020304" pitchFamily="18" charset="0"/>
              </a:rPr>
              <a:t>The Participant/Subparticipant Caucus shall be composed of voting representatives from key stakeholder groups who are actively involved in or enabling TEFCA Exchange. </a:t>
            </a:r>
          </a:p>
          <a:p>
            <a:pPr marL="285750" indent="-285750">
              <a:spcBef>
                <a:spcPts val="1800"/>
              </a:spcBef>
              <a:buFont typeface="Arial" panose="020B0604020202020204" pitchFamily="34" charset="0"/>
              <a:buChar char="•"/>
            </a:pPr>
            <a:r>
              <a:rPr lang="en-US" kern="100">
                <a:ea typeface="Aptos" panose="020B0004020202020204" pitchFamily="34" charset="0"/>
                <a:cs typeface="Times New Roman" panose="02020603050405020304" pitchFamily="18" charset="0"/>
              </a:rPr>
              <a:t>The Participant/Subparticipant Caucus is responsible for voting on amendments to SOPs with a material impact on Participants and </a:t>
            </a:r>
            <a:r>
              <a:rPr lang="en-US" kern="100" err="1">
                <a:ea typeface="Aptos" panose="020B0004020202020204" pitchFamily="34" charset="0"/>
                <a:cs typeface="Times New Roman" panose="02020603050405020304" pitchFamily="18" charset="0"/>
              </a:rPr>
              <a:t>Subparticipants</a:t>
            </a:r>
            <a:r>
              <a:rPr lang="en-US" kern="100">
                <a:ea typeface="Aptos" panose="020B0004020202020204" pitchFamily="34" charset="0"/>
                <a:cs typeface="Times New Roman" panose="02020603050405020304" pitchFamily="18" charset="0"/>
              </a:rPr>
              <a:t>.</a:t>
            </a:r>
          </a:p>
          <a:p>
            <a:pPr marL="285750" indent="-285750">
              <a:spcBef>
                <a:spcPts val="1800"/>
              </a:spcBef>
              <a:buFont typeface="Arial" panose="020B0604020202020204" pitchFamily="34" charset="0"/>
              <a:buChar char="•"/>
            </a:pPr>
            <a:r>
              <a:rPr lang="en-US" kern="100">
                <a:ea typeface="Aptos" panose="020B0004020202020204" pitchFamily="34" charset="0"/>
                <a:cs typeface="Times New Roman" panose="02020603050405020304" pitchFamily="18" charset="0"/>
              </a:rPr>
              <a:t>To serve on the Participant/Subparticipant Caucus, an individual must be Affiliated With a Participant or Subparticipant that is actively involved in or enabling TEFCA Exchange by the end of 2026.</a:t>
            </a:r>
          </a:p>
        </p:txBody>
      </p:sp>
      <p:grpSp>
        <p:nvGrpSpPr>
          <p:cNvPr id="28" name="Group 27">
            <a:extLst>
              <a:ext uri="{FF2B5EF4-FFF2-40B4-BE49-F238E27FC236}">
                <a16:creationId xmlns:a16="http://schemas.microsoft.com/office/drawing/2014/main" id="{8B251224-C5FF-B9C2-D504-F93E686519F5}"/>
              </a:ext>
            </a:extLst>
          </p:cNvPr>
          <p:cNvGrpSpPr/>
          <p:nvPr/>
        </p:nvGrpSpPr>
        <p:grpSpPr>
          <a:xfrm>
            <a:off x="7190415" y="3301568"/>
            <a:ext cx="1399853" cy="1442168"/>
            <a:chOff x="7274193" y="2120285"/>
            <a:chExt cx="1136070" cy="1136070"/>
          </a:xfrm>
        </p:grpSpPr>
        <p:sp>
          <p:nvSpPr>
            <p:cNvPr id="23" name="Oval 22">
              <a:extLst>
                <a:ext uri="{FF2B5EF4-FFF2-40B4-BE49-F238E27FC236}">
                  <a16:creationId xmlns:a16="http://schemas.microsoft.com/office/drawing/2014/main" id="{BC34BB84-AA09-D263-494E-E02A49BBCCFF}"/>
                </a:ext>
              </a:extLst>
            </p:cNvPr>
            <p:cNvSpPr/>
            <p:nvPr/>
          </p:nvSpPr>
          <p:spPr>
            <a:xfrm>
              <a:off x="7274193" y="2120285"/>
              <a:ext cx="1136070" cy="1136070"/>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B431A39-FCDE-04EF-35F6-53879C325B2A}"/>
                </a:ext>
              </a:extLst>
            </p:cNvPr>
            <p:cNvSpPr txBox="1"/>
            <p:nvPr/>
          </p:nvSpPr>
          <p:spPr>
            <a:xfrm>
              <a:off x="7339452" y="2502922"/>
              <a:ext cx="1034716" cy="363677"/>
            </a:xfrm>
            <a:prstGeom prst="rect">
              <a:avLst/>
            </a:prstGeom>
            <a:noFill/>
          </p:spPr>
          <p:txBody>
            <a:bodyPr wrap="square" rtlCol="0">
              <a:spAutoFit/>
            </a:bodyPr>
            <a:lstStyle/>
            <a:p>
              <a:pPr algn="ctr"/>
              <a:r>
                <a:rPr lang="en-US" sz="2400" b="1">
                  <a:latin typeface="Amasis MT Pro" panose="02040504050005020304" pitchFamily="18" charset="0"/>
                </a:rPr>
                <a:t>Payers</a:t>
              </a:r>
              <a:endParaRPr lang="en-US" b="1">
                <a:latin typeface="Amasis MT Pro" panose="02040504050005020304" pitchFamily="18" charset="0"/>
              </a:endParaRPr>
            </a:p>
          </p:txBody>
        </p:sp>
      </p:grpSp>
      <p:grpSp>
        <p:nvGrpSpPr>
          <p:cNvPr id="27" name="Group 26">
            <a:extLst>
              <a:ext uri="{FF2B5EF4-FFF2-40B4-BE49-F238E27FC236}">
                <a16:creationId xmlns:a16="http://schemas.microsoft.com/office/drawing/2014/main" id="{DB4B0918-2285-AEFE-AEDD-A9A7288BFBC5}"/>
              </a:ext>
            </a:extLst>
          </p:cNvPr>
          <p:cNvGrpSpPr/>
          <p:nvPr/>
        </p:nvGrpSpPr>
        <p:grpSpPr>
          <a:xfrm>
            <a:off x="7789753" y="4259464"/>
            <a:ext cx="2469014" cy="1542766"/>
            <a:chOff x="8397901" y="1465534"/>
            <a:chExt cx="2983832" cy="1864451"/>
          </a:xfrm>
        </p:grpSpPr>
        <p:sp>
          <p:nvSpPr>
            <p:cNvPr id="24" name="Oval 23">
              <a:extLst>
                <a:ext uri="{FF2B5EF4-FFF2-40B4-BE49-F238E27FC236}">
                  <a16:creationId xmlns:a16="http://schemas.microsoft.com/office/drawing/2014/main" id="{13AE597D-5FD7-619A-A134-BD57E1C2717F}"/>
                </a:ext>
              </a:extLst>
            </p:cNvPr>
            <p:cNvSpPr/>
            <p:nvPr/>
          </p:nvSpPr>
          <p:spPr>
            <a:xfrm>
              <a:off x="8965257" y="1465534"/>
              <a:ext cx="1857637" cy="1864451"/>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CA197D1-26C7-C4F4-FB57-CFA1F56044CD}"/>
                </a:ext>
              </a:extLst>
            </p:cNvPr>
            <p:cNvSpPr txBox="1"/>
            <p:nvPr/>
          </p:nvSpPr>
          <p:spPr>
            <a:xfrm>
              <a:off x="8397901" y="1904320"/>
              <a:ext cx="2983832" cy="830997"/>
            </a:xfrm>
            <a:prstGeom prst="rect">
              <a:avLst/>
            </a:prstGeom>
            <a:noFill/>
          </p:spPr>
          <p:txBody>
            <a:bodyPr wrap="square" rtlCol="0">
              <a:spAutoFit/>
            </a:bodyPr>
            <a:lstStyle/>
            <a:p>
              <a:pPr algn="ctr"/>
              <a:r>
                <a:rPr lang="en-US" sz="2400" b="1">
                  <a:latin typeface="Amasis MT Pro" panose="02040504050005020304" pitchFamily="18" charset="0"/>
                </a:rPr>
                <a:t>EHR </a:t>
              </a:r>
            </a:p>
            <a:p>
              <a:pPr algn="ctr"/>
              <a:r>
                <a:rPr lang="en-US" sz="2400" b="1">
                  <a:latin typeface="Amasis MT Pro" panose="02040504050005020304" pitchFamily="18" charset="0"/>
                </a:rPr>
                <a:t>Vendors</a:t>
              </a:r>
            </a:p>
          </p:txBody>
        </p:sp>
      </p:grpSp>
      <p:grpSp>
        <p:nvGrpSpPr>
          <p:cNvPr id="30" name="Group 29">
            <a:extLst>
              <a:ext uri="{FF2B5EF4-FFF2-40B4-BE49-F238E27FC236}">
                <a16:creationId xmlns:a16="http://schemas.microsoft.com/office/drawing/2014/main" id="{DFBEA314-2082-5CD1-D313-1CC327ACBED1}"/>
              </a:ext>
            </a:extLst>
          </p:cNvPr>
          <p:cNvGrpSpPr/>
          <p:nvPr/>
        </p:nvGrpSpPr>
        <p:grpSpPr>
          <a:xfrm>
            <a:off x="9694692" y="3513241"/>
            <a:ext cx="2261937" cy="1442169"/>
            <a:chOff x="9987570" y="4219092"/>
            <a:chExt cx="2261937" cy="1442169"/>
          </a:xfrm>
        </p:grpSpPr>
        <p:sp>
          <p:nvSpPr>
            <p:cNvPr id="25" name="Oval 24">
              <a:extLst>
                <a:ext uri="{FF2B5EF4-FFF2-40B4-BE49-F238E27FC236}">
                  <a16:creationId xmlns:a16="http://schemas.microsoft.com/office/drawing/2014/main" id="{A8C38D66-B041-BC00-F170-1832816B27F2}"/>
                </a:ext>
              </a:extLst>
            </p:cNvPr>
            <p:cNvSpPr/>
            <p:nvPr/>
          </p:nvSpPr>
          <p:spPr>
            <a:xfrm>
              <a:off x="10397455" y="4219092"/>
              <a:ext cx="1442169" cy="1442169"/>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D5FEAB-81F7-9BDD-CBB6-A72E84C8DD32}"/>
                </a:ext>
              </a:extLst>
            </p:cNvPr>
            <p:cNvSpPr txBox="1"/>
            <p:nvPr/>
          </p:nvSpPr>
          <p:spPr>
            <a:xfrm>
              <a:off x="9987570" y="4592203"/>
              <a:ext cx="2261937" cy="707886"/>
            </a:xfrm>
            <a:prstGeom prst="rect">
              <a:avLst/>
            </a:prstGeom>
            <a:noFill/>
          </p:spPr>
          <p:txBody>
            <a:bodyPr wrap="square" rtlCol="0">
              <a:spAutoFit/>
            </a:bodyPr>
            <a:lstStyle/>
            <a:p>
              <a:pPr algn="ctr"/>
              <a:r>
                <a:rPr lang="en-US" sz="2000" b="1">
                  <a:latin typeface="Amasis MT Pro" panose="02040504050005020304" pitchFamily="18" charset="0"/>
                </a:rPr>
                <a:t>IAS </a:t>
              </a:r>
            </a:p>
            <a:p>
              <a:pPr algn="ctr"/>
              <a:r>
                <a:rPr lang="en-US" sz="2000" b="1">
                  <a:latin typeface="Amasis MT Pro" panose="02040504050005020304" pitchFamily="18" charset="0"/>
                </a:rPr>
                <a:t>Providers</a:t>
              </a:r>
            </a:p>
          </p:txBody>
        </p:sp>
      </p:grpSp>
      <p:grpSp>
        <p:nvGrpSpPr>
          <p:cNvPr id="26" name="Group 25">
            <a:extLst>
              <a:ext uri="{FF2B5EF4-FFF2-40B4-BE49-F238E27FC236}">
                <a16:creationId xmlns:a16="http://schemas.microsoft.com/office/drawing/2014/main" id="{F6032C7E-4F6A-E211-3638-A6006A050E13}"/>
              </a:ext>
            </a:extLst>
          </p:cNvPr>
          <p:cNvGrpSpPr/>
          <p:nvPr/>
        </p:nvGrpSpPr>
        <p:grpSpPr>
          <a:xfrm>
            <a:off x="8426413" y="2635315"/>
            <a:ext cx="1961702" cy="1612476"/>
            <a:chOff x="6022825" y="4000241"/>
            <a:chExt cx="3010846" cy="2474849"/>
          </a:xfrm>
        </p:grpSpPr>
        <p:sp>
          <p:nvSpPr>
            <p:cNvPr id="22" name="Oval 21">
              <a:extLst>
                <a:ext uri="{FF2B5EF4-FFF2-40B4-BE49-F238E27FC236}">
                  <a16:creationId xmlns:a16="http://schemas.microsoft.com/office/drawing/2014/main" id="{2D89BB21-FE0A-5430-3D5D-0D6A26D6736E}"/>
                </a:ext>
              </a:extLst>
            </p:cNvPr>
            <p:cNvSpPr/>
            <p:nvPr/>
          </p:nvSpPr>
          <p:spPr>
            <a:xfrm>
              <a:off x="6274399" y="4000241"/>
              <a:ext cx="2474849" cy="2474849"/>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431456A-868D-C744-E46A-C27EE658C278}"/>
                </a:ext>
              </a:extLst>
            </p:cNvPr>
            <p:cNvSpPr txBox="1"/>
            <p:nvPr/>
          </p:nvSpPr>
          <p:spPr>
            <a:xfrm>
              <a:off x="6022825" y="4699201"/>
              <a:ext cx="3010846" cy="1086473"/>
            </a:xfrm>
            <a:prstGeom prst="rect">
              <a:avLst/>
            </a:prstGeom>
            <a:noFill/>
          </p:spPr>
          <p:txBody>
            <a:bodyPr wrap="square" rtlCol="0">
              <a:spAutoFit/>
            </a:bodyPr>
            <a:lstStyle/>
            <a:p>
              <a:pPr algn="ctr"/>
              <a:r>
                <a:rPr lang="en-US" sz="2000" b="1">
                  <a:latin typeface="Amasis MT Pro" panose="02040504050005020304" pitchFamily="18" charset="0"/>
                </a:rPr>
                <a:t>Health Care</a:t>
              </a:r>
            </a:p>
            <a:p>
              <a:pPr algn="ctr"/>
              <a:r>
                <a:rPr lang="en-US" sz="2000" b="1">
                  <a:latin typeface="Amasis MT Pro" panose="02040504050005020304" pitchFamily="18" charset="0"/>
                </a:rPr>
                <a:t>Providers</a:t>
              </a:r>
            </a:p>
          </p:txBody>
        </p:sp>
      </p:grpSp>
      <p:grpSp>
        <p:nvGrpSpPr>
          <p:cNvPr id="31" name="Group 30">
            <a:extLst>
              <a:ext uri="{FF2B5EF4-FFF2-40B4-BE49-F238E27FC236}">
                <a16:creationId xmlns:a16="http://schemas.microsoft.com/office/drawing/2014/main" id="{8A285C0E-46BB-A3C5-E480-55C393A0E1AD}"/>
              </a:ext>
            </a:extLst>
          </p:cNvPr>
          <p:cNvGrpSpPr/>
          <p:nvPr/>
        </p:nvGrpSpPr>
        <p:grpSpPr>
          <a:xfrm>
            <a:off x="7172206" y="1573641"/>
            <a:ext cx="2261937" cy="1442169"/>
            <a:chOff x="9987570" y="4219092"/>
            <a:chExt cx="2261937" cy="1442169"/>
          </a:xfrm>
        </p:grpSpPr>
        <p:sp>
          <p:nvSpPr>
            <p:cNvPr id="32" name="Oval 31">
              <a:extLst>
                <a:ext uri="{FF2B5EF4-FFF2-40B4-BE49-F238E27FC236}">
                  <a16:creationId xmlns:a16="http://schemas.microsoft.com/office/drawing/2014/main" id="{547EE716-8F21-F235-0AC6-A898D8208D0D}"/>
                </a:ext>
              </a:extLst>
            </p:cNvPr>
            <p:cNvSpPr/>
            <p:nvPr/>
          </p:nvSpPr>
          <p:spPr>
            <a:xfrm>
              <a:off x="10397455" y="4219092"/>
              <a:ext cx="1442169" cy="1442169"/>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77C9771-3009-250A-FBA2-B4F608826583}"/>
                </a:ext>
              </a:extLst>
            </p:cNvPr>
            <p:cNvSpPr txBox="1"/>
            <p:nvPr/>
          </p:nvSpPr>
          <p:spPr>
            <a:xfrm>
              <a:off x="9987570" y="4592203"/>
              <a:ext cx="2261937" cy="707886"/>
            </a:xfrm>
            <a:prstGeom prst="rect">
              <a:avLst/>
            </a:prstGeom>
            <a:noFill/>
          </p:spPr>
          <p:txBody>
            <a:bodyPr wrap="square" rtlCol="0">
              <a:spAutoFit/>
            </a:bodyPr>
            <a:lstStyle/>
            <a:p>
              <a:pPr algn="ctr"/>
              <a:r>
                <a:rPr lang="en-US" sz="2000" b="1">
                  <a:latin typeface="Amasis MT Pro" panose="02040504050005020304" pitchFamily="18" charset="0"/>
                </a:rPr>
                <a:t>Public</a:t>
              </a:r>
            </a:p>
            <a:p>
              <a:pPr algn="ctr"/>
              <a:r>
                <a:rPr lang="en-US" sz="2000" b="1">
                  <a:latin typeface="Amasis MT Pro" panose="02040504050005020304" pitchFamily="18" charset="0"/>
                </a:rPr>
                <a:t>Health</a:t>
              </a:r>
            </a:p>
          </p:txBody>
        </p:sp>
      </p:grpSp>
      <p:grpSp>
        <p:nvGrpSpPr>
          <p:cNvPr id="29" name="Group 28">
            <a:extLst>
              <a:ext uri="{FF2B5EF4-FFF2-40B4-BE49-F238E27FC236}">
                <a16:creationId xmlns:a16="http://schemas.microsoft.com/office/drawing/2014/main" id="{0DA96D3B-140A-8C97-D579-E452FB6CF958}"/>
              </a:ext>
            </a:extLst>
          </p:cNvPr>
          <p:cNvGrpSpPr/>
          <p:nvPr/>
        </p:nvGrpSpPr>
        <p:grpSpPr>
          <a:xfrm>
            <a:off x="9061305" y="1326474"/>
            <a:ext cx="2767264" cy="1636294"/>
            <a:chOff x="8351275" y="2674404"/>
            <a:chExt cx="2767264" cy="1636294"/>
          </a:xfrm>
        </p:grpSpPr>
        <p:sp>
          <p:nvSpPr>
            <p:cNvPr id="21" name="Oval 20">
              <a:extLst>
                <a:ext uri="{FF2B5EF4-FFF2-40B4-BE49-F238E27FC236}">
                  <a16:creationId xmlns:a16="http://schemas.microsoft.com/office/drawing/2014/main" id="{0E290BE3-AD0E-0F82-7E34-5DB5FDEDB8B0}"/>
                </a:ext>
              </a:extLst>
            </p:cNvPr>
            <p:cNvSpPr/>
            <p:nvPr/>
          </p:nvSpPr>
          <p:spPr>
            <a:xfrm>
              <a:off x="8908066" y="2674404"/>
              <a:ext cx="1636294" cy="1636294"/>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33DF7EF-1818-A4CC-1E6C-8C14BF7A42F1}"/>
                </a:ext>
              </a:extLst>
            </p:cNvPr>
            <p:cNvSpPr txBox="1"/>
            <p:nvPr/>
          </p:nvSpPr>
          <p:spPr>
            <a:xfrm>
              <a:off x="8351275" y="2955909"/>
              <a:ext cx="2767264" cy="1015663"/>
            </a:xfrm>
            <a:prstGeom prst="rect">
              <a:avLst/>
            </a:prstGeom>
            <a:noFill/>
          </p:spPr>
          <p:txBody>
            <a:bodyPr wrap="square" rtlCol="0">
              <a:spAutoFit/>
            </a:bodyPr>
            <a:lstStyle/>
            <a:p>
              <a:pPr algn="ctr"/>
              <a:r>
                <a:rPr lang="en-US" sz="2000" b="1">
                  <a:latin typeface="Amasis MT Pro" panose="02040504050005020304" pitchFamily="18" charset="0"/>
                </a:rPr>
                <a:t>Health </a:t>
              </a:r>
            </a:p>
            <a:p>
              <a:pPr algn="ctr"/>
              <a:r>
                <a:rPr lang="en-US" sz="2000" b="1">
                  <a:latin typeface="Amasis MT Pro" panose="02040504050005020304" pitchFamily="18" charset="0"/>
                </a:rPr>
                <a:t>Information Networks</a:t>
              </a:r>
            </a:p>
          </p:txBody>
        </p:sp>
      </p:grpSp>
      <p:sp>
        <p:nvSpPr>
          <p:cNvPr id="42" name="Oval 41">
            <a:extLst>
              <a:ext uri="{FF2B5EF4-FFF2-40B4-BE49-F238E27FC236}">
                <a16:creationId xmlns:a16="http://schemas.microsoft.com/office/drawing/2014/main" id="{4CF2D5B5-8DBA-E80D-A0DA-0502A1600CBD}"/>
              </a:ext>
            </a:extLst>
          </p:cNvPr>
          <p:cNvSpPr/>
          <p:nvPr/>
        </p:nvSpPr>
        <p:spPr>
          <a:xfrm>
            <a:off x="10019047" y="4757939"/>
            <a:ext cx="369068" cy="356830"/>
          </a:xfrm>
          <a:prstGeom prst="ellipse">
            <a:avLst/>
          </a:prstGeom>
          <a:solidFill>
            <a:srgbClr val="EEF8F6">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1DFF94FB-3769-FF13-B048-BC8CBEE043D9}"/>
              </a:ext>
            </a:extLst>
          </p:cNvPr>
          <p:cNvGrpSpPr/>
          <p:nvPr/>
        </p:nvGrpSpPr>
        <p:grpSpPr>
          <a:xfrm>
            <a:off x="1583131" y="5296577"/>
            <a:ext cx="4162927" cy="1073931"/>
            <a:chOff x="1407694" y="5344965"/>
            <a:chExt cx="4162927" cy="1073931"/>
          </a:xfrm>
          <a:effectLst>
            <a:glow rad="63500">
              <a:schemeClr val="accent1">
                <a:satMod val="175000"/>
                <a:alpha val="40000"/>
              </a:schemeClr>
            </a:glow>
          </a:effectLst>
        </p:grpSpPr>
        <p:pic>
          <p:nvPicPr>
            <p:cNvPr id="45" name="Picture 44">
              <a:extLst>
                <a:ext uri="{FF2B5EF4-FFF2-40B4-BE49-F238E27FC236}">
                  <a16:creationId xmlns:a16="http://schemas.microsoft.com/office/drawing/2014/main" id="{1F5C9CC8-F597-B001-D0B8-E1F2690D404C}"/>
                </a:ext>
              </a:extLst>
            </p:cNvPr>
            <p:cNvPicPr>
              <a:picLocks noChangeAspect="1"/>
            </p:cNvPicPr>
            <p:nvPr/>
          </p:nvPicPr>
          <p:blipFill>
            <a:blip r:embed="rId3"/>
            <a:stretch>
              <a:fillRect/>
            </a:stretch>
          </p:blipFill>
          <p:spPr>
            <a:xfrm>
              <a:off x="4459548" y="5446091"/>
              <a:ext cx="898159" cy="918932"/>
            </a:xfrm>
            <a:prstGeom prst="rect">
              <a:avLst/>
            </a:prstGeom>
            <a:ln>
              <a:noFill/>
            </a:ln>
          </p:spPr>
        </p:pic>
        <p:sp>
          <p:nvSpPr>
            <p:cNvPr id="47" name="Rectangle: Rounded Corners 46">
              <a:extLst>
                <a:ext uri="{FF2B5EF4-FFF2-40B4-BE49-F238E27FC236}">
                  <a16:creationId xmlns:a16="http://schemas.microsoft.com/office/drawing/2014/main" id="{9824728D-C6CE-7117-C4A6-91A3392BC9D0}"/>
                </a:ext>
              </a:extLst>
            </p:cNvPr>
            <p:cNvSpPr/>
            <p:nvPr/>
          </p:nvSpPr>
          <p:spPr>
            <a:xfrm>
              <a:off x="1407694" y="5344965"/>
              <a:ext cx="4162927" cy="1073931"/>
            </a:xfrm>
            <a:prstGeom prst="roundRect">
              <a:avLst/>
            </a:prstGeom>
            <a:no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a:solidFill>
                  <a:schemeClr val="accent6">
                    <a:lumMod val="50000"/>
                  </a:schemeClr>
                </a:solidFill>
              </a:endParaRPr>
            </a:p>
          </p:txBody>
        </p:sp>
      </p:grpSp>
      <p:sp>
        <p:nvSpPr>
          <p:cNvPr id="49" name="TextBox 48">
            <a:extLst>
              <a:ext uri="{FF2B5EF4-FFF2-40B4-BE49-F238E27FC236}">
                <a16:creationId xmlns:a16="http://schemas.microsoft.com/office/drawing/2014/main" id="{69DC8AA5-5728-C4F5-2F98-C43AB3F2CA6C}"/>
              </a:ext>
            </a:extLst>
          </p:cNvPr>
          <p:cNvSpPr txBox="1"/>
          <p:nvPr/>
        </p:nvSpPr>
        <p:spPr>
          <a:xfrm>
            <a:off x="570032" y="5604949"/>
            <a:ext cx="3903105" cy="646331"/>
          </a:xfrm>
          <a:prstGeom prst="rect">
            <a:avLst/>
          </a:prstGeom>
          <a:noFill/>
        </p:spPr>
        <p:txBody>
          <a:bodyPr wrap="square" rtlCol="0">
            <a:spAutoFit/>
          </a:bodyPr>
          <a:lstStyle/>
          <a:p>
            <a:pPr algn="r"/>
            <a:r>
              <a:rPr lang="en-US" b="1">
                <a:solidFill>
                  <a:schemeClr val="accent6">
                    <a:lumMod val="50000"/>
                  </a:schemeClr>
                </a:solidFill>
              </a:rPr>
              <a:t>Applications now open for </a:t>
            </a:r>
          </a:p>
          <a:p>
            <a:pPr algn="r"/>
            <a:r>
              <a:rPr lang="en-US" b="1">
                <a:solidFill>
                  <a:schemeClr val="accent6">
                    <a:lumMod val="50000"/>
                  </a:schemeClr>
                </a:solidFill>
              </a:rPr>
              <a:t>April 2026 – March 2028 Terms</a:t>
            </a:r>
          </a:p>
        </p:txBody>
      </p:sp>
      <p:sp>
        <p:nvSpPr>
          <p:cNvPr id="55" name="Oval 54">
            <a:extLst>
              <a:ext uri="{FF2B5EF4-FFF2-40B4-BE49-F238E27FC236}">
                <a16:creationId xmlns:a16="http://schemas.microsoft.com/office/drawing/2014/main" id="{8D32623C-48D0-3D4F-E4AC-4D536F2C35E7}"/>
              </a:ext>
            </a:extLst>
          </p:cNvPr>
          <p:cNvSpPr/>
          <p:nvPr/>
        </p:nvSpPr>
        <p:spPr>
          <a:xfrm>
            <a:off x="8109967" y="3042009"/>
            <a:ext cx="369068" cy="332369"/>
          </a:xfrm>
          <a:prstGeom prst="ellipse">
            <a:avLst/>
          </a:prstGeom>
          <a:solidFill>
            <a:srgbClr val="CCEAE4">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EF845BCD-8D0F-1B1B-EF8F-46DCF7C860ED}"/>
              </a:ext>
            </a:extLst>
          </p:cNvPr>
          <p:cNvSpPr/>
          <p:nvPr/>
        </p:nvSpPr>
        <p:spPr>
          <a:xfrm>
            <a:off x="9694635" y="4284338"/>
            <a:ext cx="369068" cy="332369"/>
          </a:xfrm>
          <a:prstGeom prst="ellipse">
            <a:avLst/>
          </a:prstGeom>
          <a:solidFill>
            <a:srgbClr val="CCEAE4">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0B262AB-CA70-4724-625A-392460ADFCCE}"/>
              </a:ext>
            </a:extLst>
          </p:cNvPr>
          <p:cNvSpPr/>
          <p:nvPr/>
        </p:nvSpPr>
        <p:spPr>
          <a:xfrm>
            <a:off x="9230506" y="2236898"/>
            <a:ext cx="369068" cy="356830"/>
          </a:xfrm>
          <a:prstGeom prst="ellipse">
            <a:avLst/>
          </a:prstGeom>
          <a:solidFill>
            <a:srgbClr val="EEF8F6">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F3A3F052-6E97-76AA-D642-18CE523251C2}"/>
              </a:ext>
            </a:extLst>
          </p:cNvPr>
          <p:cNvSpPr/>
          <p:nvPr/>
        </p:nvSpPr>
        <p:spPr>
          <a:xfrm>
            <a:off x="11118011" y="3227472"/>
            <a:ext cx="369068" cy="356830"/>
          </a:xfrm>
          <a:prstGeom prst="ellipse">
            <a:avLst/>
          </a:prstGeom>
          <a:solidFill>
            <a:srgbClr val="EEF8F6">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4EA9949E-82BE-DF28-EBC3-B74BF3D0C2B9}"/>
              </a:ext>
            </a:extLst>
          </p:cNvPr>
          <p:cNvSpPr/>
          <p:nvPr/>
        </p:nvSpPr>
        <p:spPr>
          <a:xfrm>
            <a:off x="10674933" y="5282779"/>
            <a:ext cx="277348" cy="268151"/>
          </a:xfrm>
          <a:prstGeom prst="ellipse">
            <a:avLst/>
          </a:prstGeom>
          <a:solidFill>
            <a:srgbClr val="E7F5F2">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988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A4603E-58DF-064C-06F9-D75997CCCED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B4560-E75B-4D08-AB03-FF27E7140F5C}" type="slidenum">
              <a:rPr kumimoji="0" lang="en-US" sz="1600" b="0" i="0" u="none" strike="noStrike" kern="1200" cap="none" spc="0" normalizeH="0" baseline="0" noProof="0" smtClean="0">
                <a:ln>
                  <a:noFill/>
                </a:ln>
                <a:solidFill>
                  <a:srgbClr val="36444A">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a:ln>
                <a:noFill/>
              </a:ln>
              <a:solidFill>
                <a:srgbClr val="36444A">
                  <a:lumMod val="50000"/>
                  <a:lumOff val="50000"/>
                </a:srgbClr>
              </a:solidFill>
              <a:effectLst/>
              <a:uLnTx/>
              <a:uFillTx/>
              <a:latin typeface="Arial" panose="020B0604020202020204"/>
              <a:ea typeface="+mn-ea"/>
              <a:cs typeface="+mn-cs"/>
            </a:endParaRPr>
          </a:p>
        </p:txBody>
      </p:sp>
      <p:sp>
        <p:nvSpPr>
          <p:cNvPr id="6" name="Title 5">
            <a:extLst>
              <a:ext uri="{FF2B5EF4-FFF2-40B4-BE49-F238E27FC236}">
                <a16:creationId xmlns:a16="http://schemas.microsoft.com/office/drawing/2014/main" id="{2E9AB7B3-3D13-4C2A-6049-A460D9CE0E8E}"/>
              </a:ext>
            </a:extLst>
          </p:cNvPr>
          <p:cNvSpPr>
            <a:spLocks noGrp="1"/>
          </p:cNvSpPr>
          <p:nvPr>
            <p:ph type="title"/>
          </p:nvPr>
        </p:nvSpPr>
        <p:spPr/>
        <p:txBody>
          <a:bodyPr/>
          <a:lstStyle/>
          <a:p>
            <a:r>
              <a:rPr lang="en-US"/>
              <a:t>Participant Subparticipant Caucus Members</a:t>
            </a:r>
          </a:p>
        </p:txBody>
      </p:sp>
      <p:graphicFrame>
        <p:nvGraphicFramePr>
          <p:cNvPr id="3" name="Table 2">
            <a:extLst>
              <a:ext uri="{FF2B5EF4-FFF2-40B4-BE49-F238E27FC236}">
                <a16:creationId xmlns:a16="http://schemas.microsoft.com/office/drawing/2014/main" id="{139896E4-21FD-6402-769F-C92C43357C31}"/>
              </a:ext>
            </a:extLst>
          </p:cNvPr>
          <p:cNvGraphicFramePr>
            <a:graphicFrameLocks noGrp="1"/>
          </p:cNvGraphicFramePr>
          <p:nvPr>
            <p:extLst>
              <p:ext uri="{D42A27DB-BD31-4B8C-83A1-F6EECF244321}">
                <p14:modId xmlns:p14="http://schemas.microsoft.com/office/powerpoint/2010/main" val="2769918894"/>
              </p:ext>
            </p:extLst>
          </p:nvPr>
        </p:nvGraphicFramePr>
        <p:xfrm>
          <a:off x="520389" y="1010653"/>
          <a:ext cx="5575611" cy="5506310"/>
        </p:xfrm>
        <a:graphic>
          <a:graphicData uri="http://schemas.openxmlformats.org/drawingml/2006/table">
            <a:tbl>
              <a:tblPr>
                <a:tableStyleId>{2D5ABB26-0587-4C30-8999-92F81FD0307C}</a:tableStyleId>
              </a:tblPr>
              <a:tblGrid>
                <a:gridCol w="5575611">
                  <a:extLst>
                    <a:ext uri="{9D8B030D-6E8A-4147-A177-3AD203B41FA5}">
                      <a16:colId xmlns:a16="http://schemas.microsoft.com/office/drawing/2014/main" val="3777735131"/>
                    </a:ext>
                  </a:extLst>
                </a:gridCol>
              </a:tblGrid>
              <a:tr h="349916">
                <a:tc>
                  <a:txBody>
                    <a:bodyPr/>
                    <a:lstStyle/>
                    <a:p>
                      <a:pPr algn="l" rtl="0" fontAlgn="b">
                        <a:buNone/>
                      </a:pPr>
                      <a:r>
                        <a:rPr lang="en-US" sz="1600" b="1" u="none" strike="noStrike">
                          <a:solidFill>
                            <a:schemeClr val="accent6">
                              <a:lumMod val="50000"/>
                            </a:schemeClr>
                          </a:solidFill>
                          <a:effectLst/>
                          <a:latin typeface="Aptos" panose="020B0004020202020204" pitchFamily="34" charset="0"/>
                        </a:rPr>
                        <a:t>Alya Sulaiman, JD</a:t>
                      </a:r>
                      <a:r>
                        <a:rPr lang="en-US" sz="1600" b="1" u="none" strike="noStrike">
                          <a:effectLst/>
                          <a:latin typeface="Aptos" panose="020B0004020202020204" pitchFamily="34" charset="0"/>
                        </a:rPr>
                        <a:t>,</a:t>
                      </a:r>
                      <a:r>
                        <a:rPr lang="en-US" sz="1600" b="0" u="none" strike="noStrike">
                          <a:effectLst/>
                          <a:latin typeface="Aptos" panose="020B0004020202020204" pitchFamily="34" charset="0"/>
                        </a:rPr>
                        <a:t> Datavant </a:t>
                      </a:r>
                      <a:endParaRPr lang="en-US" sz="1600" b="0" i="0" u="none" strike="noStrike">
                        <a:solidFill>
                          <a:srgbClr val="36444A"/>
                        </a:solidFill>
                        <a:effectLst/>
                        <a:latin typeface="Aptos" panose="020B0004020202020204" pitchFamily="34" charset="0"/>
                      </a:endParaRPr>
                    </a:p>
                  </a:txBody>
                  <a:tcPr marL="0" marR="0" marT="0" marB="0" anchor="ctr"/>
                </a:tc>
                <a:extLst>
                  <a:ext uri="{0D108BD9-81ED-4DB2-BD59-A6C34878D82A}">
                    <a16:rowId xmlns:a16="http://schemas.microsoft.com/office/drawing/2014/main" val="1687029292"/>
                  </a:ext>
                </a:extLst>
              </a:tr>
              <a:tr h="349916">
                <a:tc>
                  <a:txBody>
                    <a:bodyPr/>
                    <a:lstStyle/>
                    <a:p>
                      <a:pPr algn="l" rtl="0" fontAlgn="b">
                        <a:buNone/>
                      </a:pPr>
                      <a:r>
                        <a:rPr lang="en-US" sz="1600" b="1" u="none" strike="noStrike">
                          <a:solidFill>
                            <a:schemeClr val="accent6">
                              <a:lumMod val="50000"/>
                            </a:schemeClr>
                          </a:solidFill>
                          <a:effectLst/>
                          <a:latin typeface="Aptos" panose="020B0004020202020204" pitchFamily="34" charset="0"/>
                        </a:rPr>
                        <a:t>Amy Bagge-Smith, JD</a:t>
                      </a:r>
                      <a:r>
                        <a:rPr lang="en-US" sz="1600" b="1" u="none" strike="noStrike">
                          <a:effectLst/>
                          <a:latin typeface="Aptos" panose="020B0004020202020204" pitchFamily="34" charset="0"/>
                        </a:rPr>
                        <a:t>, </a:t>
                      </a:r>
                      <a:r>
                        <a:rPr lang="en-US" sz="1600" b="0" u="none" strike="noStrike" err="1">
                          <a:effectLst/>
                          <a:latin typeface="Aptos" panose="020B0004020202020204" pitchFamily="34" charset="0"/>
                        </a:rPr>
                        <a:t>Zus</a:t>
                      </a:r>
                      <a:r>
                        <a:rPr lang="en-US" sz="1600" b="0" u="none" strike="noStrike">
                          <a:effectLst/>
                          <a:latin typeface="Aptos" panose="020B0004020202020204" pitchFamily="34" charset="0"/>
                        </a:rPr>
                        <a:t> Health </a:t>
                      </a:r>
                      <a:r>
                        <a:rPr lang="en-US" sz="1600" b="0" i="1" u="none" strike="noStrike">
                          <a:effectLst/>
                          <a:latin typeface="Aptos" panose="020B0004020202020204" pitchFamily="34" charset="0"/>
                        </a:rPr>
                        <a:t>*Chair</a:t>
                      </a:r>
                      <a:endParaRPr lang="en-US" sz="1600" b="0" i="1" u="none" strike="noStrike">
                        <a:solidFill>
                          <a:srgbClr val="36444A"/>
                        </a:solidFill>
                        <a:effectLst/>
                        <a:latin typeface="Aptos" panose="020B0004020202020204" pitchFamily="34" charset="0"/>
                      </a:endParaRPr>
                    </a:p>
                  </a:txBody>
                  <a:tcPr marL="0" marR="0" marT="0" marB="0" anchor="ctr"/>
                </a:tc>
                <a:extLst>
                  <a:ext uri="{0D108BD9-81ED-4DB2-BD59-A6C34878D82A}">
                    <a16:rowId xmlns:a16="http://schemas.microsoft.com/office/drawing/2014/main" val="157071825"/>
                  </a:ext>
                </a:extLst>
              </a:tr>
              <a:tr h="349916">
                <a:tc>
                  <a:txBody>
                    <a:bodyPr/>
                    <a:lstStyle/>
                    <a:p>
                      <a:pPr algn="l" rtl="0" fontAlgn="b">
                        <a:buNone/>
                      </a:pPr>
                      <a:r>
                        <a:rPr lang="en-US" sz="1600" b="1" u="none" strike="noStrike">
                          <a:solidFill>
                            <a:schemeClr val="accent6">
                              <a:lumMod val="50000"/>
                            </a:schemeClr>
                          </a:solidFill>
                          <a:effectLst/>
                          <a:latin typeface="Aptos" panose="020B0004020202020204" pitchFamily="34" charset="0"/>
                        </a:rPr>
                        <a:t>Angela Mares</a:t>
                      </a:r>
                      <a:r>
                        <a:rPr lang="en-US" sz="1600" b="0" u="none" strike="noStrike">
                          <a:solidFill>
                            <a:schemeClr val="accent6">
                              <a:lumMod val="50000"/>
                            </a:schemeClr>
                          </a:solidFill>
                          <a:effectLst/>
                          <a:latin typeface="Aptos" panose="020B0004020202020204" pitchFamily="34" charset="0"/>
                        </a:rPr>
                        <a:t>, </a:t>
                      </a:r>
                      <a:r>
                        <a:rPr lang="en-US" sz="1600" b="0" u="none" strike="noStrike">
                          <a:effectLst/>
                          <a:latin typeface="Aptos" panose="020B0004020202020204" pitchFamily="34" charset="0"/>
                        </a:rPr>
                        <a:t>Intermountain Health</a:t>
                      </a:r>
                      <a:endParaRPr lang="en-US" sz="1600" b="0" i="0" u="none" strike="noStrike">
                        <a:solidFill>
                          <a:srgbClr val="36444A"/>
                        </a:solidFill>
                        <a:effectLst/>
                        <a:latin typeface="Aptos" panose="020B0004020202020204" pitchFamily="34" charset="0"/>
                      </a:endParaRPr>
                    </a:p>
                  </a:txBody>
                  <a:tcPr marL="0" marR="0" marT="0" marB="0" anchor="ctr"/>
                </a:tc>
                <a:extLst>
                  <a:ext uri="{0D108BD9-81ED-4DB2-BD59-A6C34878D82A}">
                    <a16:rowId xmlns:a16="http://schemas.microsoft.com/office/drawing/2014/main" val="4284710248"/>
                  </a:ext>
                </a:extLst>
              </a:tr>
              <a:tr h="349916">
                <a:tc>
                  <a:txBody>
                    <a:bodyPr/>
                    <a:lstStyle/>
                    <a:p>
                      <a:pPr algn="l" rtl="0" fontAlgn="b">
                        <a:buNone/>
                      </a:pPr>
                      <a:r>
                        <a:rPr lang="en-US" sz="1600" b="1" u="none" strike="noStrike">
                          <a:solidFill>
                            <a:schemeClr val="accent6">
                              <a:lumMod val="50000"/>
                            </a:schemeClr>
                          </a:solidFill>
                          <a:effectLst/>
                          <a:latin typeface="Aptos" panose="020B0004020202020204" pitchFamily="34" charset="0"/>
                        </a:rPr>
                        <a:t>Arien Malec</a:t>
                      </a:r>
                      <a:r>
                        <a:rPr lang="en-US" sz="1600" b="1" u="none" strike="noStrike" kern="1200">
                          <a:solidFill>
                            <a:schemeClr val="accent6">
                              <a:lumMod val="50000"/>
                            </a:schemeClr>
                          </a:solidFill>
                          <a:effectLst/>
                          <a:latin typeface="Aptos" panose="020B0004020202020204" pitchFamily="34" charset="0"/>
                          <a:ea typeface="+mn-ea"/>
                          <a:cs typeface="+mn-cs"/>
                        </a:rPr>
                        <a:t>,</a:t>
                      </a:r>
                      <a:r>
                        <a:rPr lang="en-US" sz="1600" b="0" u="none" strike="noStrike">
                          <a:solidFill>
                            <a:schemeClr val="accent6">
                              <a:lumMod val="50000"/>
                            </a:schemeClr>
                          </a:solidFill>
                          <a:effectLst/>
                          <a:latin typeface="Aptos" panose="020B0004020202020204" pitchFamily="34" charset="0"/>
                        </a:rPr>
                        <a:t> </a:t>
                      </a:r>
                      <a:r>
                        <a:rPr lang="en-US" sz="1600" b="0" u="none" strike="noStrike">
                          <a:effectLst/>
                          <a:latin typeface="Aptos" panose="020B0004020202020204" pitchFamily="34" charset="0"/>
                        </a:rPr>
                        <a:t>Aledade </a:t>
                      </a:r>
                      <a:endParaRPr lang="en-US" sz="1600" b="0" i="0" u="none" strike="noStrike">
                        <a:solidFill>
                          <a:srgbClr val="36444A"/>
                        </a:solidFill>
                        <a:effectLst/>
                        <a:latin typeface="Aptos" panose="020B0004020202020204" pitchFamily="34" charset="0"/>
                      </a:endParaRPr>
                    </a:p>
                  </a:txBody>
                  <a:tcPr marL="0" marR="0" marT="0" marB="0" anchor="ctr"/>
                </a:tc>
                <a:extLst>
                  <a:ext uri="{0D108BD9-81ED-4DB2-BD59-A6C34878D82A}">
                    <a16:rowId xmlns:a16="http://schemas.microsoft.com/office/drawing/2014/main" val="3251395639"/>
                  </a:ext>
                </a:extLst>
              </a:tr>
              <a:tr h="349916">
                <a:tc>
                  <a:txBody>
                    <a:bodyPr/>
                    <a:lstStyle/>
                    <a:p>
                      <a:pPr algn="l" rtl="0" fontAlgn="b">
                        <a:buNone/>
                      </a:pPr>
                      <a:r>
                        <a:rPr lang="en-US" sz="1600" b="1" u="none" strike="noStrike">
                          <a:solidFill>
                            <a:schemeClr val="accent6">
                              <a:lumMod val="50000"/>
                            </a:schemeClr>
                          </a:solidFill>
                          <a:effectLst/>
                          <a:latin typeface="Aptos" panose="020B0004020202020204" pitchFamily="34" charset="0"/>
                        </a:rPr>
                        <a:t>Brett Oliver, MD, </a:t>
                      </a:r>
                      <a:r>
                        <a:rPr lang="en-US" sz="1600" b="0" u="none" strike="noStrike">
                          <a:effectLst/>
                          <a:latin typeface="Aptos" panose="020B0004020202020204" pitchFamily="34" charset="0"/>
                        </a:rPr>
                        <a:t>Baptist Health System KY &amp; IN</a:t>
                      </a:r>
                      <a:endParaRPr lang="en-US" sz="1600" b="0" i="0" u="none" strike="noStrike">
                        <a:solidFill>
                          <a:srgbClr val="36444A"/>
                        </a:solidFill>
                        <a:effectLst/>
                        <a:latin typeface="Aptos" panose="020B0004020202020204" pitchFamily="34" charset="0"/>
                      </a:endParaRPr>
                    </a:p>
                  </a:txBody>
                  <a:tcPr marL="0" marR="0" marT="0" marB="0" anchor="ctr"/>
                </a:tc>
                <a:extLst>
                  <a:ext uri="{0D108BD9-81ED-4DB2-BD59-A6C34878D82A}">
                    <a16:rowId xmlns:a16="http://schemas.microsoft.com/office/drawing/2014/main" val="112221868"/>
                  </a:ext>
                </a:extLst>
              </a:tr>
              <a:tr h="349916">
                <a:tc>
                  <a:txBody>
                    <a:bodyPr/>
                    <a:lstStyle/>
                    <a:p>
                      <a:pPr algn="l" rtl="0" fontAlgn="b">
                        <a:buNone/>
                      </a:pPr>
                      <a:r>
                        <a:rPr lang="en-US" sz="1600" b="1" u="none" strike="noStrike">
                          <a:solidFill>
                            <a:schemeClr val="accent6">
                              <a:lumMod val="50000"/>
                            </a:schemeClr>
                          </a:solidFill>
                          <a:effectLst/>
                          <a:latin typeface="Aptos" panose="020B0004020202020204" pitchFamily="34" charset="0"/>
                        </a:rPr>
                        <a:t>Deven McGraw, JD, MPH, </a:t>
                      </a:r>
                      <a:r>
                        <a:rPr lang="en-US" sz="1600" b="0" u="none" strike="noStrike">
                          <a:effectLst/>
                          <a:latin typeface="Aptos" panose="020B0004020202020204" pitchFamily="34" charset="0"/>
                        </a:rPr>
                        <a:t>Citizen Health </a:t>
                      </a:r>
                      <a:endParaRPr lang="en-US" sz="1600" b="0" i="0" u="none" strike="noStrike">
                        <a:solidFill>
                          <a:srgbClr val="36444A"/>
                        </a:solidFill>
                        <a:effectLst/>
                        <a:latin typeface="Aptos" panose="020B0004020202020204" pitchFamily="34" charset="0"/>
                      </a:endParaRPr>
                    </a:p>
                  </a:txBody>
                  <a:tcPr marL="0" marR="0" marT="0" marB="0" anchor="ctr"/>
                </a:tc>
                <a:extLst>
                  <a:ext uri="{0D108BD9-81ED-4DB2-BD59-A6C34878D82A}">
                    <a16:rowId xmlns:a16="http://schemas.microsoft.com/office/drawing/2014/main" val="3469753542"/>
                  </a:ext>
                </a:extLst>
              </a:tr>
              <a:tr h="349916">
                <a:tc>
                  <a:txBody>
                    <a:bodyPr/>
                    <a:lstStyle/>
                    <a:p>
                      <a:pPr algn="l" rtl="0" fontAlgn="b">
                        <a:buNone/>
                      </a:pPr>
                      <a:r>
                        <a:rPr lang="en-US" sz="1600" b="1" u="none" strike="noStrike">
                          <a:solidFill>
                            <a:schemeClr val="accent6">
                              <a:lumMod val="50000"/>
                            </a:schemeClr>
                          </a:solidFill>
                          <a:effectLst/>
                          <a:latin typeface="Aptos" panose="020B0004020202020204" pitchFamily="34" charset="0"/>
                        </a:rPr>
                        <a:t>Gabriel M. Cohen</a:t>
                      </a:r>
                      <a:r>
                        <a:rPr lang="en-US" sz="1600" b="0" u="none" strike="noStrike">
                          <a:solidFill>
                            <a:schemeClr val="accent6">
                              <a:lumMod val="50000"/>
                            </a:schemeClr>
                          </a:solidFill>
                          <a:effectLst/>
                          <a:latin typeface="Aptos" panose="020B0004020202020204" pitchFamily="34" charset="0"/>
                        </a:rPr>
                        <a:t>, </a:t>
                      </a:r>
                      <a:r>
                        <a:rPr lang="en-US" sz="1600" b="1" u="none" strike="noStrike">
                          <a:solidFill>
                            <a:schemeClr val="accent6">
                              <a:lumMod val="50000"/>
                            </a:schemeClr>
                          </a:solidFill>
                          <a:effectLst/>
                          <a:latin typeface="Aptos" panose="020B0004020202020204" pitchFamily="34" charset="0"/>
                        </a:rPr>
                        <a:t>MD, </a:t>
                      </a:r>
                      <a:r>
                        <a:rPr lang="en-US" sz="1600" b="0" u="none" strike="noStrike">
                          <a:effectLst/>
                          <a:latin typeface="Aptos" panose="020B0004020202020204" pitchFamily="34" charset="0"/>
                        </a:rPr>
                        <a:t>NYC Health + Hospitals</a:t>
                      </a:r>
                      <a:endParaRPr lang="en-US" sz="1600" b="0" i="0" u="none" strike="noStrike">
                        <a:solidFill>
                          <a:srgbClr val="36444A"/>
                        </a:solidFill>
                        <a:effectLst/>
                        <a:latin typeface="Aptos" panose="020B0004020202020204" pitchFamily="34" charset="0"/>
                      </a:endParaRPr>
                    </a:p>
                  </a:txBody>
                  <a:tcPr marL="0" marR="0" marT="0" marB="0" anchor="ctr"/>
                </a:tc>
                <a:extLst>
                  <a:ext uri="{0D108BD9-81ED-4DB2-BD59-A6C34878D82A}">
                    <a16:rowId xmlns:a16="http://schemas.microsoft.com/office/drawing/2014/main" val="2664082957"/>
                  </a:ext>
                </a:extLst>
              </a:tr>
              <a:tr h="349916">
                <a:tc>
                  <a:txBody>
                    <a:bodyPr/>
                    <a:lstStyle/>
                    <a:p>
                      <a:pPr algn="l" rtl="0" fontAlgn="b">
                        <a:buNone/>
                      </a:pPr>
                      <a:r>
                        <a:rPr lang="en-US" sz="1600" b="1" u="none" strike="noStrike">
                          <a:solidFill>
                            <a:schemeClr val="accent6">
                              <a:lumMod val="50000"/>
                            </a:schemeClr>
                          </a:solidFill>
                          <a:effectLst/>
                          <a:latin typeface="Aptos" panose="020B0004020202020204" pitchFamily="34" charset="0"/>
                        </a:rPr>
                        <a:t>Gary Parker, JD, MBA, </a:t>
                      </a:r>
                      <a:r>
                        <a:rPr lang="en-US" sz="1600" b="0" u="none" strike="noStrike">
                          <a:effectLst/>
                          <a:latin typeface="Aptos" panose="020B0004020202020204" pitchFamily="34" charset="0"/>
                        </a:rPr>
                        <a:t>Alabama Medicaid (Alabama One Health Record)</a:t>
                      </a:r>
                      <a:endParaRPr lang="en-US" sz="1600" b="0" i="0" u="none" strike="noStrike">
                        <a:solidFill>
                          <a:srgbClr val="36444A"/>
                        </a:solidFill>
                        <a:effectLst/>
                        <a:latin typeface="Aptos" panose="020B0004020202020204" pitchFamily="34" charset="0"/>
                      </a:endParaRPr>
                    </a:p>
                  </a:txBody>
                  <a:tcPr marL="0" marR="0" marT="0" marB="0" anchor="ctr"/>
                </a:tc>
                <a:extLst>
                  <a:ext uri="{0D108BD9-81ED-4DB2-BD59-A6C34878D82A}">
                    <a16:rowId xmlns:a16="http://schemas.microsoft.com/office/drawing/2014/main" val="3030114556"/>
                  </a:ext>
                </a:extLst>
              </a:tr>
              <a:tr h="349916">
                <a:tc>
                  <a:txBody>
                    <a:bodyPr/>
                    <a:lstStyle/>
                    <a:p>
                      <a:pPr algn="l" rtl="0" fontAlgn="b">
                        <a:buNone/>
                      </a:pPr>
                      <a:r>
                        <a:rPr lang="en-US" sz="1600" b="1" u="none" strike="noStrike" err="1">
                          <a:solidFill>
                            <a:schemeClr val="accent6">
                              <a:lumMod val="50000"/>
                            </a:schemeClr>
                          </a:solidFill>
                          <a:effectLst/>
                          <a:latin typeface="Aptos" panose="020B0004020202020204" pitchFamily="34" charset="0"/>
                        </a:rPr>
                        <a:t>Gurbinder</a:t>
                      </a:r>
                      <a:r>
                        <a:rPr lang="en-US" sz="1600" b="1" u="none" strike="noStrike">
                          <a:solidFill>
                            <a:schemeClr val="accent6">
                              <a:lumMod val="50000"/>
                            </a:schemeClr>
                          </a:solidFill>
                          <a:effectLst/>
                          <a:latin typeface="Aptos" panose="020B0004020202020204" pitchFamily="34" charset="0"/>
                        </a:rPr>
                        <a:t> “GB” Singh, </a:t>
                      </a:r>
                      <a:r>
                        <a:rPr lang="en-US" sz="1600" b="0" u="none" strike="noStrike">
                          <a:effectLst/>
                          <a:latin typeface="Aptos" panose="020B0004020202020204" pitchFamily="34" charset="0"/>
                        </a:rPr>
                        <a:t>Humana</a:t>
                      </a:r>
                      <a:endParaRPr lang="en-US" sz="1600" b="0" i="0" u="none" strike="noStrike">
                        <a:solidFill>
                          <a:srgbClr val="36444A"/>
                        </a:solidFill>
                        <a:effectLst/>
                        <a:latin typeface="Aptos" panose="020B0004020202020204" pitchFamily="34" charset="0"/>
                      </a:endParaRPr>
                    </a:p>
                  </a:txBody>
                  <a:tcPr marL="0" marR="0" marT="0" marB="0" anchor="ctr"/>
                </a:tc>
                <a:extLst>
                  <a:ext uri="{0D108BD9-81ED-4DB2-BD59-A6C34878D82A}">
                    <a16:rowId xmlns:a16="http://schemas.microsoft.com/office/drawing/2014/main" val="2496635589"/>
                  </a:ext>
                </a:extLst>
              </a:tr>
              <a:tr h="469722">
                <a:tc>
                  <a:txBody>
                    <a:bodyPr/>
                    <a:lstStyle/>
                    <a:p>
                      <a:pPr algn="l" rtl="0" fontAlgn="b">
                        <a:buNone/>
                      </a:pPr>
                      <a:r>
                        <a:rPr lang="en-US" sz="1600" b="1" u="none" strike="noStrike">
                          <a:solidFill>
                            <a:schemeClr val="accent6">
                              <a:lumMod val="50000"/>
                            </a:schemeClr>
                          </a:solidFill>
                          <a:effectLst/>
                          <a:latin typeface="Aptos" panose="020B0004020202020204" pitchFamily="34" charset="0"/>
                        </a:rPr>
                        <a:t>Hannah Galvin, MD,</a:t>
                      </a:r>
                      <a:r>
                        <a:rPr lang="en-US" sz="1600" b="0" u="none" strike="noStrike">
                          <a:effectLst/>
                          <a:latin typeface="Aptos" panose="020B0004020202020204" pitchFamily="34" charset="0"/>
                        </a:rPr>
                        <a:t> Cambridge Health Alliance</a:t>
                      </a:r>
                      <a:endParaRPr lang="en-US" sz="1600" b="0" i="0" u="none" strike="noStrike">
                        <a:solidFill>
                          <a:srgbClr val="36444A"/>
                        </a:solidFill>
                        <a:effectLst/>
                        <a:latin typeface="Aptos" panose="020B0004020202020204" pitchFamily="34" charset="0"/>
                      </a:endParaRPr>
                    </a:p>
                  </a:txBody>
                  <a:tcPr marL="0" marR="0" marT="0" marB="0" anchor="ctr"/>
                </a:tc>
                <a:extLst>
                  <a:ext uri="{0D108BD9-81ED-4DB2-BD59-A6C34878D82A}">
                    <a16:rowId xmlns:a16="http://schemas.microsoft.com/office/drawing/2014/main" val="328304512"/>
                  </a:ext>
                </a:extLst>
              </a:tr>
              <a:tr h="349916">
                <a:tc>
                  <a:txBody>
                    <a:bodyPr/>
                    <a:lstStyle/>
                    <a:p>
                      <a:pPr algn="l" rtl="0" fontAlgn="b">
                        <a:buNone/>
                      </a:pPr>
                      <a:r>
                        <a:rPr lang="en-US" sz="1600" b="1" u="none" strike="noStrike">
                          <a:solidFill>
                            <a:schemeClr val="accent6">
                              <a:lumMod val="50000"/>
                            </a:schemeClr>
                          </a:solidFill>
                          <a:effectLst/>
                          <a:latin typeface="Aptos" panose="020B0004020202020204" pitchFamily="34" charset="0"/>
                        </a:rPr>
                        <a:t>Jennifer Manahan</a:t>
                      </a:r>
                      <a:r>
                        <a:rPr lang="en-US" sz="1600" b="1" u="none" strike="noStrike">
                          <a:effectLst/>
                          <a:latin typeface="Aptos" panose="020B0004020202020204" pitchFamily="34" charset="0"/>
                        </a:rPr>
                        <a:t>, </a:t>
                      </a:r>
                      <a:r>
                        <a:rPr lang="en-US" sz="1600" b="0" u="none" strike="noStrike">
                          <a:effectLst/>
                          <a:latin typeface="Aptos" panose="020B0004020202020204" pitchFamily="34" charset="0"/>
                        </a:rPr>
                        <a:t>Ascension Medical Group</a:t>
                      </a:r>
                      <a:endParaRPr lang="en-US" sz="1600" b="0" i="0" u="none" strike="noStrike">
                        <a:solidFill>
                          <a:srgbClr val="36444A"/>
                        </a:solidFill>
                        <a:effectLst/>
                        <a:latin typeface="Aptos" panose="020B0004020202020204" pitchFamily="34" charset="0"/>
                      </a:endParaRPr>
                    </a:p>
                  </a:txBody>
                  <a:tcPr marL="0" marR="0" marT="0" marB="0" anchor="ctr"/>
                </a:tc>
                <a:extLst>
                  <a:ext uri="{0D108BD9-81ED-4DB2-BD59-A6C34878D82A}">
                    <a16:rowId xmlns:a16="http://schemas.microsoft.com/office/drawing/2014/main" val="4002562799"/>
                  </a:ext>
                </a:extLst>
              </a:tr>
              <a:tr h="349916">
                <a:tc>
                  <a:txBody>
                    <a:bodyPr/>
                    <a:lstStyle/>
                    <a:p>
                      <a:pPr algn="l" rtl="0" fontAlgn="b">
                        <a:buNone/>
                      </a:pPr>
                      <a:r>
                        <a:rPr lang="en-US" sz="1600" b="1" u="none" strike="noStrike">
                          <a:solidFill>
                            <a:schemeClr val="accent6">
                              <a:lumMod val="50000"/>
                            </a:schemeClr>
                          </a:solidFill>
                          <a:effectLst/>
                          <a:latin typeface="Aptos" panose="020B0004020202020204" pitchFamily="34" charset="0"/>
                        </a:rPr>
                        <a:t>John Helvey,</a:t>
                      </a:r>
                      <a:r>
                        <a:rPr lang="en-US" sz="1600" b="0" u="none" strike="noStrike">
                          <a:solidFill>
                            <a:schemeClr val="accent6">
                              <a:lumMod val="50000"/>
                            </a:schemeClr>
                          </a:solidFill>
                          <a:effectLst/>
                          <a:latin typeface="Aptos" panose="020B0004020202020204" pitchFamily="34" charset="0"/>
                        </a:rPr>
                        <a:t> </a:t>
                      </a:r>
                      <a:r>
                        <a:rPr lang="en-US" sz="1600" b="0" u="none" strike="noStrike">
                          <a:effectLst/>
                          <a:latin typeface="Aptos" panose="020B0004020202020204" pitchFamily="34" charset="0"/>
                        </a:rPr>
                        <a:t>SacValley MedShare</a:t>
                      </a:r>
                      <a:endParaRPr lang="en-US" sz="1600" b="0" i="0" u="none" strike="noStrike">
                        <a:solidFill>
                          <a:srgbClr val="36444A"/>
                        </a:solidFill>
                        <a:effectLst/>
                        <a:latin typeface="Aptos" panose="020B0004020202020204" pitchFamily="34" charset="0"/>
                      </a:endParaRPr>
                    </a:p>
                  </a:txBody>
                  <a:tcPr marL="0" marR="0" marT="0" marB="0" anchor="ctr"/>
                </a:tc>
                <a:extLst>
                  <a:ext uri="{0D108BD9-81ED-4DB2-BD59-A6C34878D82A}">
                    <a16:rowId xmlns:a16="http://schemas.microsoft.com/office/drawing/2014/main" val="196122141"/>
                  </a:ext>
                </a:extLst>
              </a:tr>
              <a:tr h="349916">
                <a:tc>
                  <a:txBody>
                    <a:bodyPr/>
                    <a:lstStyle/>
                    <a:p>
                      <a:pPr algn="l" rtl="0" fontAlgn="b">
                        <a:buNone/>
                      </a:pPr>
                      <a:r>
                        <a:rPr lang="en-US" sz="1600" b="1" u="none" strike="noStrike">
                          <a:solidFill>
                            <a:schemeClr val="accent6">
                              <a:lumMod val="50000"/>
                            </a:schemeClr>
                          </a:solidFill>
                          <a:effectLst/>
                          <a:latin typeface="Aptos" panose="020B0004020202020204" pitchFamily="34" charset="0"/>
                        </a:rPr>
                        <a:t>Kara Justi, MBA,</a:t>
                      </a:r>
                      <a:r>
                        <a:rPr lang="en-US" sz="1600" b="0" u="none" strike="noStrike">
                          <a:solidFill>
                            <a:schemeClr val="accent6">
                              <a:lumMod val="50000"/>
                            </a:schemeClr>
                          </a:solidFill>
                          <a:effectLst/>
                          <a:latin typeface="Aptos" panose="020B0004020202020204" pitchFamily="34" charset="0"/>
                        </a:rPr>
                        <a:t> </a:t>
                      </a:r>
                      <a:r>
                        <a:rPr lang="en-US" sz="1600" b="0" u="none" strike="noStrike">
                          <a:effectLst/>
                          <a:latin typeface="Aptos" panose="020B0004020202020204" pitchFamily="34" charset="0"/>
                        </a:rPr>
                        <a:t>Cleveland Clinic </a:t>
                      </a:r>
                      <a:r>
                        <a:rPr lang="en-US" sz="1600" b="0" i="1" u="none" strike="noStrike">
                          <a:effectLst/>
                          <a:latin typeface="Aptos" panose="020B0004020202020204" pitchFamily="34" charset="0"/>
                        </a:rPr>
                        <a:t>*Vice-Chair</a:t>
                      </a:r>
                      <a:endParaRPr lang="en-US" sz="1600" b="0" i="1" u="none" strike="noStrike">
                        <a:solidFill>
                          <a:srgbClr val="36444A"/>
                        </a:solidFill>
                        <a:effectLst/>
                        <a:latin typeface="Aptos" panose="020B0004020202020204" pitchFamily="34" charset="0"/>
                      </a:endParaRPr>
                    </a:p>
                  </a:txBody>
                  <a:tcPr marL="0" marR="0" marT="0" marB="0" anchor="ctr"/>
                </a:tc>
                <a:extLst>
                  <a:ext uri="{0D108BD9-81ED-4DB2-BD59-A6C34878D82A}">
                    <a16:rowId xmlns:a16="http://schemas.microsoft.com/office/drawing/2014/main" val="3375624674"/>
                  </a:ext>
                </a:extLst>
              </a:tr>
              <a:tr h="349916">
                <a:tc>
                  <a:txBody>
                    <a:bodyPr/>
                    <a:lstStyle/>
                    <a:p>
                      <a:pPr algn="l" rtl="0" fontAlgn="b">
                        <a:buNone/>
                      </a:pPr>
                      <a:r>
                        <a:rPr lang="en-US" sz="1600" b="1" u="none" strike="noStrike">
                          <a:solidFill>
                            <a:schemeClr val="accent6">
                              <a:lumMod val="50000"/>
                            </a:schemeClr>
                          </a:solidFill>
                          <a:effectLst/>
                          <a:latin typeface="Aptos" panose="020B0004020202020204" pitchFamily="34" charset="0"/>
                        </a:rPr>
                        <a:t>Katrina Parrish MD,</a:t>
                      </a:r>
                      <a:r>
                        <a:rPr lang="en-US" sz="1600" b="0" u="none" strike="noStrike">
                          <a:effectLst/>
                          <a:latin typeface="Aptos" panose="020B0004020202020204" pitchFamily="34" charset="0"/>
                        </a:rPr>
                        <a:t> SSI Group LLC, Patient.com</a:t>
                      </a:r>
                      <a:endParaRPr lang="en-US" sz="1600" b="0" i="0" u="none" strike="noStrike">
                        <a:solidFill>
                          <a:srgbClr val="36444A"/>
                        </a:solidFill>
                        <a:effectLst/>
                        <a:latin typeface="Aptos" panose="020B0004020202020204" pitchFamily="34" charset="0"/>
                      </a:endParaRPr>
                    </a:p>
                  </a:txBody>
                  <a:tcPr marL="0" marR="0" marT="0" marB="0" anchor="ctr"/>
                </a:tc>
                <a:extLst>
                  <a:ext uri="{0D108BD9-81ED-4DB2-BD59-A6C34878D82A}">
                    <a16:rowId xmlns:a16="http://schemas.microsoft.com/office/drawing/2014/main" val="2553463089"/>
                  </a:ext>
                </a:extLst>
              </a:tr>
              <a:tr h="349916">
                <a:tc>
                  <a:txBody>
                    <a:bodyPr/>
                    <a:lstStyle/>
                    <a:p>
                      <a:pPr algn="l" rtl="0" fontAlgn="b">
                        <a:buNone/>
                      </a:pPr>
                      <a:r>
                        <a:rPr lang="en-US" sz="1600" b="1" u="none" strike="noStrike">
                          <a:solidFill>
                            <a:schemeClr val="accent6">
                              <a:lumMod val="50000"/>
                            </a:schemeClr>
                          </a:solidFill>
                          <a:effectLst/>
                          <a:latin typeface="Aptos" panose="020B0004020202020204" pitchFamily="34" charset="0"/>
                        </a:rPr>
                        <a:t>Laura Williams, MD, MPH,</a:t>
                      </a:r>
                      <a:r>
                        <a:rPr lang="en-US" sz="1600" b="0" u="none" strike="noStrike">
                          <a:solidFill>
                            <a:schemeClr val="accent6">
                              <a:lumMod val="50000"/>
                            </a:schemeClr>
                          </a:solidFill>
                          <a:effectLst/>
                          <a:latin typeface="Aptos" panose="020B0004020202020204" pitchFamily="34" charset="0"/>
                        </a:rPr>
                        <a:t> </a:t>
                      </a:r>
                      <a:r>
                        <a:rPr lang="en-US" sz="1600" b="0" u="none" strike="noStrike">
                          <a:effectLst/>
                          <a:latin typeface="Aptos" panose="020B0004020202020204" pitchFamily="34" charset="0"/>
                        </a:rPr>
                        <a:t>Trinity Health</a:t>
                      </a:r>
                      <a:endParaRPr lang="en-US" sz="1600" b="0" i="0" u="none" strike="noStrike">
                        <a:solidFill>
                          <a:srgbClr val="36444A"/>
                        </a:solidFill>
                        <a:effectLst/>
                        <a:latin typeface="Aptos" panose="020B0004020202020204" pitchFamily="34" charset="0"/>
                      </a:endParaRPr>
                    </a:p>
                  </a:txBody>
                  <a:tcPr marL="0" marR="0" marT="0" marB="0" anchor="ctr"/>
                </a:tc>
                <a:extLst>
                  <a:ext uri="{0D108BD9-81ED-4DB2-BD59-A6C34878D82A}">
                    <a16:rowId xmlns:a16="http://schemas.microsoft.com/office/drawing/2014/main" val="3363115702"/>
                  </a:ext>
                </a:extLst>
              </a:tr>
            </a:tbl>
          </a:graphicData>
        </a:graphic>
      </p:graphicFrame>
      <p:graphicFrame>
        <p:nvGraphicFramePr>
          <p:cNvPr id="5" name="Table 4">
            <a:extLst>
              <a:ext uri="{FF2B5EF4-FFF2-40B4-BE49-F238E27FC236}">
                <a16:creationId xmlns:a16="http://schemas.microsoft.com/office/drawing/2014/main" id="{3790C8EC-F001-340A-9C1C-0B09574F8E71}"/>
              </a:ext>
            </a:extLst>
          </p:cNvPr>
          <p:cNvGraphicFramePr>
            <a:graphicFrameLocks noGrp="1"/>
          </p:cNvGraphicFramePr>
          <p:nvPr>
            <p:extLst>
              <p:ext uri="{D42A27DB-BD31-4B8C-83A1-F6EECF244321}">
                <p14:modId xmlns:p14="http://schemas.microsoft.com/office/powerpoint/2010/main" val="4197493095"/>
              </p:ext>
            </p:extLst>
          </p:nvPr>
        </p:nvGraphicFramePr>
        <p:xfrm>
          <a:off x="6314670" y="1010653"/>
          <a:ext cx="5575612" cy="5349934"/>
        </p:xfrm>
        <a:graphic>
          <a:graphicData uri="http://schemas.openxmlformats.org/drawingml/2006/table">
            <a:tbl>
              <a:tblPr>
                <a:tableStyleId>{2D5ABB26-0587-4C30-8999-92F81FD0307C}</a:tableStyleId>
              </a:tblPr>
              <a:tblGrid>
                <a:gridCol w="5575612">
                  <a:extLst>
                    <a:ext uri="{9D8B030D-6E8A-4147-A177-3AD203B41FA5}">
                      <a16:colId xmlns:a16="http://schemas.microsoft.com/office/drawing/2014/main" val="925667730"/>
                    </a:ext>
                  </a:extLst>
                </a:gridCol>
              </a:tblGrid>
              <a:tr h="350475">
                <a:tc>
                  <a:txBody>
                    <a:bodyPr/>
                    <a:lstStyle/>
                    <a:p>
                      <a:pPr algn="l" rtl="0" fontAlgn="b">
                        <a:buNone/>
                      </a:pPr>
                      <a:r>
                        <a:rPr lang="en-US" sz="1600" b="1" u="none" strike="noStrike">
                          <a:solidFill>
                            <a:schemeClr val="accent6">
                              <a:lumMod val="50000"/>
                            </a:schemeClr>
                          </a:solidFill>
                          <a:effectLst/>
                          <a:latin typeface="Aptos" panose="020B0004020202020204" pitchFamily="34" charset="0"/>
                        </a:rPr>
                        <a:t>Lindsey Lopez, JD, </a:t>
                      </a:r>
                      <a:r>
                        <a:rPr lang="en-US" sz="1600" u="none" strike="noStrike">
                          <a:effectLst/>
                          <a:latin typeface="Aptos" panose="020B0004020202020204" pitchFamily="34" charset="0"/>
                        </a:rPr>
                        <a:t>Kaiser Permanente</a:t>
                      </a:r>
                      <a:endParaRPr lang="en-US" sz="1600" b="0" i="0" u="none" strike="noStrike">
                        <a:solidFill>
                          <a:srgbClr val="36444A"/>
                        </a:solidFill>
                        <a:effectLst/>
                        <a:latin typeface="Aptos" panose="020B0004020202020204" pitchFamily="34" charset="0"/>
                      </a:endParaRPr>
                    </a:p>
                  </a:txBody>
                  <a:tcPr marL="0" marR="0" marT="0" marB="0" anchor="ctr"/>
                </a:tc>
                <a:extLst>
                  <a:ext uri="{0D108BD9-81ED-4DB2-BD59-A6C34878D82A}">
                    <a16:rowId xmlns:a16="http://schemas.microsoft.com/office/drawing/2014/main" val="3562420359"/>
                  </a:ext>
                </a:extLst>
              </a:tr>
              <a:tr h="350475">
                <a:tc>
                  <a:txBody>
                    <a:bodyPr/>
                    <a:lstStyle/>
                    <a:p>
                      <a:pPr algn="l" rtl="0" fontAlgn="b">
                        <a:buNone/>
                      </a:pPr>
                      <a:r>
                        <a:rPr lang="en-US" sz="1600" b="1" u="none" strike="noStrike">
                          <a:solidFill>
                            <a:schemeClr val="accent6">
                              <a:lumMod val="50000"/>
                            </a:schemeClr>
                          </a:solidFill>
                          <a:effectLst/>
                          <a:latin typeface="Aptos" panose="020B0004020202020204" pitchFamily="34" charset="0"/>
                        </a:rPr>
                        <a:t>Matthew Eisenberg, MD, </a:t>
                      </a:r>
                      <a:r>
                        <a:rPr lang="en-US" sz="1600" u="none" strike="noStrike">
                          <a:effectLst/>
                          <a:latin typeface="Aptos" panose="020B0004020202020204" pitchFamily="34" charset="0"/>
                        </a:rPr>
                        <a:t>Stanford Health Care</a:t>
                      </a:r>
                      <a:endParaRPr lang="en-US" sz="1600" b="0" i="0" u="none" strike="noStrike">
                        <a:solidFill>
                          <a:srgbClr val="36444A"/>
                        </a:solidFill>
                        <a:effectLst/>
                        <a:latin typeface="Aptos" panose="020B0004020202020204" pitchFamily="34" charset="0"/>
                      </a:endParaRPr>
                    </a:p>
                  </a:txBody>
                  <a:tcPr marL="0" marR="0" marT="0" marB="0" anchor="ctr"/>
                </a:tc>
                <a:extLst>
                  <a:ext uri="{0D108BD9-81ED-4DB2-BD59-A6C34878D82A}">
                    <a16:rowId xmlns:a16="http://schemas.microsoft.com/office/drawing/2014/main" val="2619428144"/>
                  </a:ext>
                </a:extLst>
              </a:tr>
              <a:tr h="350475">
                <a:tc>
                  <a:txBody>
                    <a:bodyPr/>
                    <a:lstStyle/>
                    <a:p>
                      <a:pPr algn="l" rtl="0" fontAlgn="b">
                        <a:buNone/>
                      </a:pPr>
                      <a:r>
                        <a:rPr lang="en-US" sz="1600" b="1" u="none" strike="noStrike">
                          <a:solidFill>
                            <a:schemeClr val="accent6">
                              <a:lumMod val="50000"/>
                            </a:schemeClr>
                          </a:solidFill>
                          <a:effectLst/>
                          <a:latin typeface="Aptos" panose="020B0004020202020204" pitchFamily="34" charset="0"/>
                        </a:rPr>
                        <a:t>Melissa </a:t>
                      </a:r>
                      <a:r>
                        <a:rPr lang="en-US" sz="1600" b="1" u="none" strike="noStrike" err="1">
                          <a:solidFill>
                            <a:schemeClr val="accent6">
                              <a:lumMod val="50000"/>
                            </a:schemeClr>
                          </a:solidFill>
                          <a:effectLst/>
                          <a:latin typeface="Aptos" panose="020B0004020202020204" pitchFamily="34" charset="0"/>
                        </a:rPr>
                        <a:t>Massardo</a:t>
                      </a:r>
                      <a:r>
                        <a:rPr lang="en-US" sz="1600" u="none" strike="noStrike">
                          <a:effectLst/>
                          <a:latin typeface="Aptos" panose="020B0004020202020204" pitchFamily="34" charset="0"/>
                        </a:rPr>
                        <a:t>, athenahealth</a:t>
                      </a:r>
                      <a:endParaRPr lang="en-US" sz="1600" b="0" i="0" u="none" strike="noStrike">
                        <a:solidFill>
                          <a:srgbClr val="36444A"/>
                        </a:solidFill>
                        <a:effectLst/>
                        <a:latin typeface="Aptos" panose="020B0004020202020204" pitchFamily="34" charset="0"/>
                      </a:endParaRPr>
                    </a:p>
                  </a:txBody>
                  <a:tcPr marL="0" marR="0" marT="0" marB="0" anchor="ctr"/>
                </a:tc>
                <a:extLst>
                  <a:ext uri="{0D108BD9-81ED-4DB2-BD59-A6C34878D82A}">
                    <a16:rowId xmlns:a16="http://schemas.microsoft.com/office/drawing/2014/main" val="1892172242"/>
                  </a:ext>
                </a:extLst>
              </a:tr>
              <a:tr h="350475">
                <a:tc>
                  <a:txBody>
                    <a:bodyPr/>
                    <a:lstStyle/>
                    <a:p>
                      <a:pPr algn="l" rtl="0" fontAlgn="b">
                        <a:buNone/>
                      </a:pPr>
                      <a:r>
                        <a:rPr lang="en-US" sz="1600" b="1" u="none" strike="noStrike">
                          <a:solidFill>
                            <a:schemeClr val="accent6">
                              <a:lumMod val="50000"/>
                            </a:schemeClr>
                          </a:solidFill>
                          <a:effectLst/>
                          <a:latin typeface="Aptos" panose="020B0004020202020204" pitchFamily="34" charset="0"/>
                        </a:rPr>
                        <a:t>Michael Corderio</a:t>
                      </a:r>
                      <a:r>
                        <a:rPr lang="en-US" sz="1600" b="1" u="none" strike="noStrike">
                          <a:effectLst/>
                          <a:latin typeface="Aptos" panose="020B0004020202020204" pitchFamily="34" charset="0"/>
                        </a:rPr>
                        <a:t>, </a:t>
                      </a:r>
                      <a:r>
                        <a:rPr lang="en-US" sz="1600" u="none" strike="noStrike">
                          <a:effectLst/>
                          <a:latin typeface="Aptos" panose="020B0004020202020204" pitchFamily="34" charset="0"/>
                        </a:rPr>
                        <a:t>MEDITECH</a:t>
                      </a:r>
                      <a:endParaRPr lang="en-US" sz="1600" b="0" i="0" u="none" strike="noStrike">
                        <a:solidFill>
                          <a:srgbClr val="36444A"/>
                        </a:solidFill>
                        <a:effectLst/>
                        <a:latin typeface="Aptos" panose="020B0004020202020204" pitchFamily="34" charset="0"/>
                      </a:endParaRPr>
                    </a:p>
                  </a:txBody>
                  <a:tcPr marL="0" marR="0" marT="0" marB="0" anchor="ctr"/>
                </a:tc>
                <a:extLst>
                  <a:ext uri="{0D108BD9-81ED-4DB2-BD59-A6C34878D82A}">
                    <a16:rowId xmlns:a16="http://schemas.microsoft.com/office/drawing/2014/main" val="631067204"/>
                  </a:ext>
                </a:extLst>
              </a:tr>
              <a:tr h="350475">
                <a:tc>
                  <a:txBody>
                    <a:bodyPr/>
                    <a:lstStyle/>
                    <a:p>
                      <a:pPr algn="l" rtl="0" fontAlgn="b">
                        <a:buNone/>
                      </a:pPr>
                      <a:r>
                        <a:rPr lang="en-US" sz="1600" b="1" u="none" strike="noStrike">
                          <a:solidFill>
                            <a:schemeClr val="accent6">
                              <a:lumMod val="50000"/>
                            </a:schemeClr>
                          </a:solidFill>
                          <a:effectLst/>
                          <a:latin typeface="Aptos" panose="020B0004020202020204" pitchFamily="34" charset="0"/>
                        </a:rPr>
                        <a:t>Michelle Meigs, </a:t>
                      </a:r>
                      <a:r>
                        <a:rPr lang="en-US" sz="1600" u="none" strike="noStrike">
                          <a:effectLst/>
                          <a:latin typeface="Aptos" panose="020B0004020202020204" pitchFamily="34" charset="0"/>
                        </a:rPr>
                        <a:t>Association of Public Laboratories</a:t>
                      </a:r>
                      <a:endParaRPr lang="en-US" sz="1600" b="0" i="0" u="none" strike="noStrike">
                        <a:solidFill>
                          <a:srgbClr val="36444A"/>
                        </a:solidFill>
                        <a:effectLst/>
                        <a:latin typeface="Aptos" panose="020B0004020202020204" pitchFamily="34" charset="0"/>
                      </a:endParaRPr>
                    </a:p>
                  </a:txBody>
                  <a:tcPr marL="0" marR="0" marT="0" marB="0" anchor="ctr"/>
                </a:tc>
                <a:extLst>
                  <a:ext uri="{0D108BD9-81ED-4DB2-BD59-A6C34878D82A}">
                    <a16:rowId xmlns:a16="http://schemas.microsoft.com/office/drawing/2014/main" val="1018751324"/>
                  </a:ext>
                </a:extLst>
              </a:tr>
              <a:tr h="350475">
                <a:tc>
                  <a:txBody>
                    <a:bodyPr/>
                    <a:lstStyle/>
                    <a:p>
                      <a:pPr algn="l" rtl="0" fontAlgn="b">
                        <a:buNone/>
                      </a:pPr>
                      <a:r>
                        <a:rPr lang="en-US" sz="1600" b="1" u="none" strike="noStrike">
                          <a:solidFill>
                            <a:schemeClr val="accent6">
                              <a:lumMod val="50000"/>
                            </a:schemeClr>
                          </a:solidFill>
                          <a:effectLst/>
                          <a:latin typeface="Aptos" panose="020B0004020202020204" pitchFamily="34" charset="0"/>
                        </a:rPr>
                        <a:t>Mike Warner, </a:t>
                      </a:r>
                      <a:r>
                        <a:rPr lang="en-US" sz="1600" u="none" strike="noStrike">
                          <a:effectLst/>
                          <a:latin typeface="Aptos" panose="020B0004020202020204" pitchFamily="34" charset="0"/>
                        </a:rPr>
                        <a:t>Greenway Health</a:t>
                      </a:r>
                      <a:endParaRPr lang="en-US" sz="1600" b="0" i="0" u="none" strike="noStrike">
                        <a:solidFill>
                          <a:srgbClr val="36444A"/>
                        </a:solidFill>
                        <a:effectLst/>
                        <a:latin typeface="Aptos" panose="020B0004020202020204" pitchFamily="34" charset="0"/>
                      </a:endParaRPr>
                    </a:p>
                  </a:txBody>
                  <a:tcPr marL="0" marR="0" marT="0" marB="0" anchor="ctr"/>
                </a:tc>
                <a:extLst>
                  <a:ext uri="{0D108BD9-81ED-4DB2-BD59-A6C34878D82A}">
                    <a16:rowId xmlns:a16="http://schemas.microsoft.com/office/drawing/2014/main" val="2151248342"/>
                  </a:ext>
                </a:extLst>
              </a:tr>
              <a:tr h="350475">
                <a:tc>
                  <a:txBody>
                    <a:bodyPr/>
                    <a:lstStyle/>
                    <a:p>
                      <a:pPr algn="l" rtl="0" fontAlgn="b">
                        <a:buNone/>
                      </a:pPr>
                      <a:r>
                        <a:rPr lang="en-US" sz="1600" b="1" u="none" strike="noStrike">
                          <a:solidFill>
                            <a:schemeClr val="accent6">
                              <a:lumMod val="50000"/>
                            </a:schemeClr>
                          </a:solidFill>
                          <a:effectLst/>
                          <a:latin typeface="Aptos" panose="020B0004020202020204" pitchFamily="34" charset="0"/>
                        </a:rPr>
                        <a:t>Nichole Sweeney, JD,</a:t>
                      </a:r>
                      <a:r>
                        <a:rPr lang="en-US" sz="1600" b="1" u="none" strike="noStrike">
                          <a:effectLst/>
                          <a:latin typeface="Aptos" panose="020B0004020202020204" pitchFamily="34" charset="0"/>
                        </a:rPr>
                        <a:t> </a:t>
                      </a:r>
                      <a:r>
                        <a:rPr lang="en-US" sz="1600" u="none" strike="noStrike">
                          <a:effectLst/>
                          <a:latin typeface="Aptos" panose="020B0004020202020204" pitchFamily="34" charset="0"/>
                        </a:rPr>
                        <a:t>CRISP Shared Services </a:t>
                      </a:r>
                      <a:endParaRPr lang="en-US" sz="1600" b="0" i="0" u="none" strike="noStrike">
                        <a:solidFill>
                          <a:srgbClr val="36444A"/>
                        </a:solidFill>
                        <a:effectLst/>
                        <a:latin typeface="Aptos" panose="020B0004020202020204" pitchFamily="34" charset="0"/>
                      </a:endParaRPr>
                    </a:p>
                  </a:txBody>
                  <a:tcPr marL="0" marR="0" marT="0" marB="0" anchor="ctr"/>
                </a:tc>
                <a:extLst>
                  <a:ext uri="{0D108BD9-81ED-4DB2-BD59-A6C34878D82A}">
                    <a16:rowId xmlns:a16="http://schemas.microsoft.com/office/drawing/2014/main" val="1448631739"/>
                  </a:ext>
                </a:extLst>
              </a:tr>
              <a:tr h="350475">
                <a:tc>
                  <a:txBody>
                    <a:bodyPr/>
                    <a:lstStyle/>
                    <a:p>
                      <a:pPr algn="l" rtl="0" fontAlgn="b">
                        <a:buNone/>
                      </a:pPr>
                      <a:r>
                        <a:rPr lang="en-US" sz="1600" b="1" u="none" strike="noStrike">
                          <a:solidFill>
                            <a:schemeClr val="accent6">
                              <a:lumMod val="50000"/>
                            </a:schemeClr>
                          </a:solidFill>
                          <a:effectLst/>
                          <a:latin typeface="Aptos" panose="020B0004020202020204" pitchFamily="34" charset="0"/>
                        </a:rPr>
                        <a:t>Pranam Ben, </a:t>
                      </a:r>
                      <a:r>
                        <a:rPr lang="en-US" sz="1600" u="none" strike="noStrike">
                          <a:effectLst/>
                          <a:latin typeface="Aptos" panose="020B0004020202020204" pitchFamily="34" charset="0"/>
                        </a:rPr>
                        <a:t>The Garage</a:t>
                      </a:r>
                      <a:endParaRPr lang="en-US" sz="1600" b="0" i="0" u="none" strike="noStrike">
                        <a:solidFill>
                          <a:srgbClr val="36444A"/>
                        </a:solidFill>
                        <a:effectLst/>
                        <a:latin typeface="Aptos" panose="020B0004020202020204" pitchFamily="34" charset="0"/>
                      </a:endParaRPr>
                    </a:p>
                  </a:txBody>
                  <a:tcPr marL="0" marR="0" marT="0" marB="0" anchor="ctr"/>
                </a:tc>
                <a:extLst>
                  <a:ext uri="{0D108BD9-81ED-4DB2-BD59-A6C34878D82A}">
                    <a16:rowId xmlns:a16="http://schemas.microsoft.com/office/drawing/2014/main" val="1032647229"/>
                  </a:ext>
                </a:extLst>
              </a:tr>
              <a:tr h="350475">
                <a:tc>
                  <a:txBody>
                    <a:bodyPr/>
                    <a:lstStyle/>
                    <a:p>
                      <a:pPr algn="l" rtl="0" fontAlgn="b">
                        <a:buNone/>
                      </a:pPr>
                      <a:r>
                        <a:rPr lang="en-US" sz="1600" b="1" u="none" strike="noStrike">
                          <a:solidFill>
                            <a:schemeClr val="accent6">
                              <a:lumMod val="50000"/>
                            </a:schemeClr>
                          </a:solidFill>
                          <a:effectLst/>
                          <a:latin typeface="Aptos" panose="020B0004020202020204" pitchFamily="34" charset="0"/>
                        </a:rPr>
                        <a:t>Priscilla A. Frase, MD, </a:t>
                      </a:r>
                      <a:r>
                        <a:rPr lang="en-US" sz="1600" u="none" strike="noStrike">
                          <a:effectLst/>
                          <a:latin typeface="Aptos" panose="020B0004020202020204" pitchFamily="34" charset="0"/>
                        </a:rPr>
                        <a:t>Ozarks Healthcare</a:t>
                      </a:r>
                      <a:endParaRPr lang="en-US" sz="1600" b="0" i="0" u="none" strike="noStrike">
                        <a:solidFill>
                          <a:srgbClr val="36444A"/>
                        </a:solidFill>
                        <a:effectLst/>
                        <a:latin typeface="Aptos" panose="020B0004020202020204" pitchFamily="34" charset="0"/>
                      </a:endParaRPr>
                    </a:p>
                  </a:txBody>
                  <a:tcPr marL="0" marR="0" marT="0" marB="0" anchor="ctr"/>
                </a:tc>
                <a:extLst>
                  <a:ext uri="{0D108BD9-81ED-4DB2-BD59-A6C34878D82A}">
                    <a16:rowId xmlns:a16="http://schemas.microsoft.com/office/drawing/2014/main" val="4114887720"/>
                  </a:ext>
                </a:extLst>
              </a:tr>
              <a:tr h="443284">
                <a:tc>
                  <a:txBody>
                    <a:bodyPr/>
                    <a:lstStyle/>
                    <a:p>
                      <a:pPr algn="l" rtl="0" fontAlgn="b">
                        <a:buNone/>
                      </a:pPr>
                      <a:r>
                        <a:rPr lang="en-US" sz="1600" b="1" u="none" strike="noStrike">
                          <a:solidFill>
                            <a:schemeClr val="accent6">
                              <a:lumMod val="50000"/>
                            </a:schemeClr>
                          </a:solidFill>
                          <a:effectLst/>
                          <a:latin typeface="Aptos" panose="020B0004020202020204" pitchFamily="34" charset="0"/>
                        </a:rPr>
                        <a:t>Ray Duncan, MD,</a:t>
                      </a:r>
                      <a:r>
                        <a:rPr lang="en-US" sz="1600" u="none" strike="noStrike">
                          <a:effectLst/>
                          <a:latin typeface="Aptos" panose="020B0004020202020204" pitchFamily="34" charset="0"/>
                        </a:rPr>
                        <a:t> Cedars-Sinai Health System</a:t>
                      </a:r>
                      <a:endParaRPr lang="en-US" sz="1600" b="0" i="0" u="none" strike="noStrike">
                        <a:solidFill>
                          <a:srgbClr val="36444A"/>
                        </a:solidFill>
                        <a:effectLst/>
                        <a:latin typeface="Aptos" panose="020B0004020202020204" pitchFamily="34" charset="0"/>
                      </a:endParaRPr>
                    </a:p>
                  </a:txBody>
                  <a:tcPr marL="0" marR="0" marT="0" marB="0" anchor="ctr"/>
                </a:tc>
                <a:extLst>
                  <a:ext uri="{0D108BD9-81ED-4DB2-BD59-A6C34878D82A}">
                    <a16:rowId xmlns:a16="http://schemas.microsoft.com/office/drawing/2014/main" val="4192333371"/>
                  </a:ext>
                </a:extLst>
              </a:tr>
              <a:tr h="350475">
                <a:tc>
                  <a:txBody>
                    <a:bodyPr/>
                    <a:lstStyle/>
                    <a:p>
                      <a:pPr algn="l" rtl="0" fontAlgn="b">
                        <a:buNone/>
                      </a:pPr>
                      <a:r>
                        <a:rPr lang="en-US" sz="1600" b="1" u="none" strike="noStrike">
                          <a:solidFill>
                            <a:schemeClr val="accent6">
                              <a:lumMod val="50000"/>
                            </a:schemeClr>
                          </a:solidFill>
                          <a:effectLst/>
                          <a:latin typeface="Aptos" panose="020B0004020202020204" pitchFamily="34" charset="0"/>
                        </a:rPr>
                        <a:t>Robin Roberts,</a:t>
                      </a:r>
                      <a:r>
                        <a:rPr lang="en-US" sz="1600" u="none" strike="noStrike">
                          <a:solidFill>
                            <a:schemeClr val="accent6">
                              <a:lumMod val="50000"/>
                            </a:schemeClr>
                          </a:solidFill>
                          <a:effectLst/>
                          <a:latin typeface="Aptos" panose="020B0004020202020204" pitchFamily="34" charset="0"/>
                        </a:rPr>
                        <a:t> </a:t>
                      </a:r>
                      <a:r>
                        <a:rPr lang="en-US" sz="1600" u="none" strike="noStrike">
                          <a:effectLst/>
                          <a:latin typeface="Aptos" panose="020B0004020202020204" pitchFamily="34" charset="0"/>
                        </a:rPr>
                        <a:t>PointClickCare</a:t>
                      </a:r>
                      <a:endParaRPr lang="en-US" sz="1600" b="0" i="0" u="none" strike="noStrike">
                        <a:solidFill>
                          <a:srgbClr val="36444A"/>
                        </a:solidFill>
                        <a:effectLst/>
                        <a:latin typeface="Aptos" panose="020B0004020202020204" pitchFamily="34" charset="0"/>
                      </a:endParaRPr>
                    </a:p>
                  </a:txBody>
                  <a:tcPr marL="0" marR="0" marT="0" marB="0" anchor="ctr"/>
                </a:tc>
                <a:extLst>
                  <a:ext uri="{0D108BD9-81ED-4DB2-BD59-A6C34878D82A}">
                    <a16:rowId xmlns:a16="http://schemas.microsoft.com/office/drawing/2014/main" val="426778742"/>
                  </a:ext>
                </a:extLst>
              </a:tr>
              <a:tr h="350475">
                <a:tc>
                  <a:txBody>
                    <a:bodyPr/>
                    <a:lstStyle/>
                    <a:p>
                      <a:pPr algn="l" rtl="0" fontAlgn="b">
                        <a:buNone/>
                      </a:pPr>
                      <a:r>
                        <a:rPr lang="en-US" sz="1600" b="1" u="none" strike="noStrike">
                          <a:solidFill>
                            <a:schemeClr val="accent6">
                              <a:lumMod val="50000"/>
                            </a:schemeClr>
                          </a:solidFill>
                          <a:effectLst/>
                          <a:latin typeface="Aptos" panose="020B0004020202020204" pitchFamily="34" charset="0"/>
                        </a:rPr>
                        <a:t>Sheena Patel, MD</a:t>
                      </a:r>
                      <a:r>
                        <a:rPr lang="en-US" sz="1600" b="1" u="none" strike="noStrike">
                          <a:effectLst/>
                          <a:latin typeface="Aptos" panose="020B0004020202020204" pitchFamily="34" charset="0"/>
                        </a:rPr>
                        <a:t>,</a:t>
                      </a:r>
                      <a:r>
                        <a:rPr lang="en-US" sz="1600" u="none" strike="noStrike">
                          <a:effectLst/>
                          <a:latin typeface="Aptos" panose="020B0004020202020204" pitchFamily="34" charset="0"/>
                        </a:rPr>
                        <a:t> CRISP Maryland</a:t>
                      </a:r>
                      <a:endParaRPr lang="en-US" sz="1600" b="0" i="0" u="none" strike="noStrike">
                        <a:solidFill>
                          <a:srgbClr val="36444A"/>
                        </a:solidFill>
                        <a:effectLst/>
                        <a:latin typeface="Aptos" panose="020B0004020202020204" pitchFamily="34" charset="0"/>
                      </a:endParaRPr>
                    </a:p>
                  </a:txBody>
                  <a:tcPr marL="0" marR="0" marT="0" marB="0" anchor="ctr"/>
                </a:tc>
                <a:extLst>
                  <a:ext uri="{0D108BD9-81ED-4DB2-BD59-A6C34878D82A}">
                    <a16:rowId xmlns:a16="http://schemas.microsoft.com/office/drawing/2014/main" val="3623940790"/>
                  </a:ext>
                </a:extLst>
              </a:tr>
              <a:tr h="350475">
                <a:tc>
                  <a:txBody>
                    <a:bodyPr/>
                    <a:lstStyle/>
                    <a:p>
                      <a:pPr algn="l" rtl="0" fontAlgn="b">
                        <a:buNone/>
                      </a:pPr>
                      <a:r>
                        <a:rPr lang="en-US" sz="1600" b="1" u="none" strike="noStrike">
                          <a:solidFill>
                            <a:schemeClr val="accent6">
                              <a:lumMod val="50000"/>
                            </a:schemeClr>
                          </a:solidFill>
                          <a:effectLst/>
                          <a:latin typeface="Aptos" panose="020B0004020202020204" pitchFamily="34" charset="0"/>
                        </a:rPr>
                        <a:t>Stephanie Eken, MD,</a:t>
                      </a:r>
                      <a:r>
                        <a:rPr lang="en-US" sz="1600" u="none" strike="noStrike">
                          <a:effectLst/>
                          <a:latin typeface="Aptos" panose="020B0004020202020204" pitchFamily="34" charset="0"/>
                        </a:rPr>
                        <a:t> Acadia</a:t>
                      </a:r>
                      <a:endParaRPr lang="en-US" sz="1600" b="0" i="0" u="none" strike="noStrike">
                        <a:solidFill>
                          <a:srgbClr val="36444A"/>
                        </a:solidFill>
                        <a:effectLst/>
                        <a:latin typeface="Aptos" panose="020B0004020202020204" pitchFamily="34" charset="0"/>
                      </a:endParaRPr>
                    </a:p>
                  </a:txBody>
                  <a:tcPr marL="0" marR="0" marT="0" marB="0" anchor="ctr"/>
                </a:tc>
                <a:extLst>
                  <a:ext uri="{0D108BD9-81ED-4DB2-BD59-A6C34878D82A}">
                    <a16:rowId xmlns:a16="http://schemas.microsoft.com/office/drawing/2014/main" val="3725845870"/>
                  </a:ext>
                </a:extLst>
              </a:tr>
              <a:tr h="350475">
                <a:tc>
                  <a:txBody>
                    <a:bodyPr/>
                    <a:lstStyle/>
                    <a:p>
                      <a:pPr algn="l" rtl="0" fontAlgn="b">
                        <a:buNone/>
                      </a:pPr>
                      <a:r>
                        <a:rPr lang="en-US" sz="1600" b="1" u="none" strike="noStrike">
                          <a:solidFill>
                            <a:schemeClr val="accent6">
                              <a:lumMod val="50000"/>
                            </a:schemeClr>
                          </a:solidFill>
                          <a:effectLst/>
                          <a:latin typeface="Aptos" panose="020B0004020202020204" pitchFamily="34" charset="0"/>
                        </a:rPr>
                        <a:t>Tina Joros, JD,</a:t>
                      </a:r>
                      <a:r>
                        <a:rPr lang="en-US" sz="1600" u="none" strike="noStrike">
                          <a:effectLst/>
                          <a:latin typeface="Aptos" panose="020B0004020202020204" pitchFamily="34" charset="0"/>
                        </a:rPr>
                        <a:t> Veradigm </a:t>
                      </a:r>
                      <a:endParaRPr lang="en-US" sz="1600" b="0" i="0" u="none" strike="noStrike">
                        <a:solidFill>
                          <a:srgbClr val="36444A"/>
                        </a:solidFill>
                        <a:effectLst/>
                        <a:latin typeface="Aptos" panose="020B0004020202020204" pitchFamily="34" charset="0"/>
                      </a:endParaRPr>
                    </a:p>
                  </a:txBody>
                  <a:tcPr marL="0" marR="0" marT="0" marB="0" anchor="ctr"/>
                </a:tc>
                <a:extLst>
                  <a:ext uri="{0D108BD9-81ED-4DB2-BD59-A6C34878D82A}">
                    <a16:rowId xmlns:a16="http://schemas.microsoft.com/office/drawing/2014/main" val="1516416482"/>
                  </a:ext>
                </a:extLst>
              </a:tr>
              <a:tr h="350475">
                <a:tc>
                  <a:txBody>
                    <a:bodyPr/>
                    <a:lstStyle/>
                    <a:p>
                      <a:pPr algn="l" rtl="0" fontAlgn="b">
                        <a:buNone/>
                      </a:pPr>
                      <a:r>
                        <a:rPr lang="en-US" sz="1600" b="1" u="none" strike="noStrike">
                          <a:solidFill>
                            <a:schemeClr val="accent6">
                              <a:lumMod val="50000"/>
                            </a:schemeClr>
                          </a:solidFill>
                          <a:effectLst/>
                          <a:latin typeface="Aptos" panose="020B0004020202020204" pitchFamily="34" charset="0"/>
                        </a:rPr>
                        <a:t>William Gregg, MD,</a:t>
                      </a:r>
                      <a:r>
                        <a:rPr lang="en-US" sz="1600" u="none" strike="noStrike">
                          <a:effectLst/>
                          <a:latin typeface="Aptos" panose="020B0004020202020204" pitchFamily="34" charset="0"/>
                        </a:rPr>
                        <a:t> HCA Healthcare </a:t>
                      </a:r>
                      <a:endParaRPr lang="en-US" sz="1600" b="0" i="0" u="none" strike="noStrike">
                        <a:solidFill>
                          <a:srgbClr val="36444A"/>
                        </a:solidFill>
                        <a:effectLst/>
                        <a:latin typeface="Aptos" panose="020B0004020202020204" pitchFamily="34" charset="0"/>
                      </a:endParaRPr>
                    </a:p>
                  </a:txBody>
                  <a:tcPr marL="0" marR="0" marT="0" marB="0" anchor="ctr"/>
                </a:tc>
                <a:extLst>
                  <a:ext uri="{0D108BD9-81ED-4DB2-BD59-A6C34878D82A}">
                    <a16:rowId xmlns:a16="http://schemas.microsoft.com/office/drawing/2014/main" val="2873027504"/>
                  </a:ext>
                </a:extLst>
              </a:tr>
            </a:tbl>
          </a:graphicData>
        </a:graphic>
      </p:graphicFrame>
    </p:spTree>
    <p:extLst>
      <p:ext uri="{BB962C8B-B14F-4D97-AF65-F5344CB8AC3E}">
        <p14:creationId xmlns:p14="http://schemas.microsoft.com/office/powerpoint/2010/main" val="916823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277FAB-825E-EC3E-A4E1-187BE98DF083}"/>
              </a:ext>
            </a:extLst>
          </p:cNvPr>
          <p:cNvSpPr>
            <a:spLocks noGrp="1"/>
          </p:cNvSpPr>
          <p:nvPr>
            <p:ph type="sldNum" sz="quarter" idx="4"/>
          </p:nvPr>
        </p:nvSpPr>
        <p:spPr/>
        <p:txBody>
          <a:bodyPr/>
          <a:lstStyle/>
          <a:p>
            <a:fld id="{58DCA3CF-F0FB-9844-9606-7F294DED69AB}" type="slidenum">
              <a:rPr lang="en-US" smtClean="0"/>
              <a:pPr/>
              <a:t>17</a:t>
            </a:fld>
            <a:endParaRPr lang="en-US"/>
          </a:p>
        </p:txBody>
      </p:sp>
      <p:sp>
        <p:nvSpPr>
          <p:cNvPr id="3" name="Title 2">
            <a:extLst>
              <a:ext uri="{FF2B5EF4-FFF2-40B4-BE49-F238E27FC236}">
                <a16:creationId xmlns:a16="http://schemas.microsoft.com/office/drawing/2014/main" id="{69BB2E49-423E-5BB2-321C-44FE644B13E2}"/>
              </a:ext>
            </a:extLst>
          </p:cNvPr>
          <p:cNvSpPr>
            <a:spLocks noGrp="1"/>
          </p:cNvSpPr>
          <p:nvPr>
            <p:ph type="title"/>
          </p:nvPr>
        </p:nvSpPr>
        <p:spPr/>
        <p:txBody>
          <a:bodyPr>
            <a:normAutofit/>
          </a:bodyPr>
          <a:lstStyle/>
          <a:p>
            <a:r>
              <a:rPr lang="en-US"/>
              <a:t>TEFCA Cybersecurity Council</a:t>
            </a:r>
          </a:p>
        </p:txBody>
      </p:sp>
      <p:graphicFrame>
        <p:nvGraphicFramePr>
          <p:cNvPr id="5" name="Table 4">
            <a:extLst>
              <a:ext uri="{FF2B5EF4-FFF2-40B4-BE49-F238E27FC236}">
                <a16:creationId xmlns:a16="http://schemas.microsoft.com/office/drawing/2014/main" id="{BA85EC32-A94E-DA0B-1372-E3E467370582}"/>
              </a:ext>
            </a:extLst>
          </p:cNvPr>
          <p:cNvGraphicFramePr>
            <a:graphicFrameLocks noGrp="1"/>
          </p:cNvGraphicFramePr>
          <p:nvPr>
            <p:extLst>
              <p:ext uri="{D42A27DB-BD31-4B8C-83A1-F6EECF244321}">
                <p14:modId xmlns:p14="http://schemas.microsoft.com/office/powerpoint/2010/main" val="1604449736"/>
              </p:ext>
            </p:extLst>
          </p:nvPr>
        </p:nvGraphicFramePr>
        <p:xfrm>
          <a:off x="645597" y="2598821"/>
          <a:ext cx="11182972" cy="3657600"/>
        </p:xfrm>
        <a:graphic>
          <a:graphicData uri="http://schemas.openxmlformats.org/drawingml/2006/table">
            <a:tbl>
              <a:tblPr firstRow="1" bandRow="1">
                <a:tableStyleId>{5940675A-B579-460E-94D1-54222C63F5DA}</a:tableStyleId>
              </a:tblPr>
              <a:tblGrid>
                <a:gridCol w="2795743">
                  <a:extLst>
                    <a:ext uri="{9D8B030D-6E8A-4147-A177-3AD203B41FA5}">
                      <a16:colId xmlns:a16="http://schemas.microsoft.com/office/drawing/2014/main" val="1093415060"/>
                    </a:ext>
                  </a:extLst>
                </a:gridCol>
                <a:gridCol w="2795743">
                  <a:extLst>
                    <a:ext uri="{9D8B030D-6E8A-4147-A177-3AD203B41FA5}">
                      <a16:colId xmlns:a16="http://schemas.microsoft.com/office/drawing/2014/main" val="2054391817"/>
                    </a:ext>
                  </a:extLst>
                </a:gridCol>
                <a:gridCol w="2795743">
                  <a:extLst>
                    <a:ext uri="{9D8B030D-6E8A-4147-A177-3AD203B41FA5}">
                      <a16:colId xmlns:a16="http://schemas.microsoft.com/office/drawing/2014/main" val="490472675"/>
                    </a:ext>
                  </a:extLst>
                </a:gridCol>
                <a:gridCol w="2795743">
                  <a:extLst>
                    <a:ext uri="{9D8B030D-6E8A-4147-A177-3AD203B41FA5}">
                      <a16:colId xmlns:a16="http://schemas.microsoft.com/office/drawing/2014/main" val="1974975571"/>
                    </a:ext>
                  </a:extLst>
                </a:gridCol>
              </a:tblGrid>
              <a:tr h="260327">
                <a:tc>
                  <a:txBody>
                    <a:bodyPr/>
                    <a:lstStyle/>
                    <a:p>
                      <a:pPr algn="l">
                        <a:spcAft>
                          <a:spcPts val="375"/>
                        </a:spcAft>
                        <a:buNone/>
                      </a:pPr>
                      <a:r>
                        <a:rPr lang="en-US" sz="1600" b="1" i="0">
                          <a:solidFill>
                            <a:srgbClr val="08645F"/>
                          </a:solidFill>
                          <a:effectLst/>
                          <a:latin typeface="Bitter"/>
                        </a:rPr>
                        <a:t>Johnathan Coleman</a:t>
                      </a:r>
                      <a:endParaRPr lang="en-US" sz="1600" b="1" i="0">
                        <a:solidFill>
                          <a:srgbClr val="333333"/>
                        </a:solidFill>
                        <a:effectLst/>
                        <a:latin typeface="Bitter"/>
                      </a:endParaRPr>
                    </a:p>
                    <a:p>
                      <a:pPr algn="l">
                        <a:buNone/>
                      </a:pPr>
                      <a:r>
                        <a:rPr lang="en-US" sz="1400" b="0" i="0">
                          <a:solidFill>
                            <a:srgbClr val="10847C"/>
                          </a:solidFill>
                          <a:effectLst/>
                          <a:latin typeface="Aptos" panose="020B0004020202020204" pitchFamily="34" charset="0"/>
                        </a:rPr>
                        <a:t>RCE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375"/>
                        </a:spcAft>
                        <a:buNone/>
                      </a:pPr>
                      <a:r>
                        <a:rPr lang="en-US" sz="1600" b="1" i="0">
                          <a:solidFill>
                            <a:srgbClr val="08645F"/>
                          </a:solidFill>
                          <a:effectLst/>
                          <a:latin typeface="Bitter"/>
                        </a:rPr>
                        <a:t>Debbie Condrey</a:t>
                      </a:r>
                      <a:endParaRPr lang="en-US" sz="1600" b="1" i="0">
                        <a:solidFill>
                          <a:srgbClr val="333333"/>
                        </a:solidFill>
                        <a:effectLst/>
                        <a:latin typeface="Bitter"/>
                      </a:endParaRPr>
                    </a:p>
                    <a:p>
                      <a:pPr algn="l">
                        <a:buNone/>
                      </a:pPr>
                      <a:r>
                        <a:rPr lang="en-US" sz="1400" b="0" i="0">
                          <a:solidFill>
                            <a:srgbClr val="10847C"/>
                          </a:solidFill>
                          <a:effectLst/>
                          <a:latin typeface="Aptos" panose="020B0004020202020204" pitchFamily="34" charset="0"/>
                        </a:rPr>
                        <a:t>eHealth Exchange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375"/>
                        </a:spcAft>
                        <a:buNone/>
                      </a:pPr>
                      <a:r>
                        <a:rPr lang="en-US" sz="1600" b="1" i="0">
                          <a:solidFill>
                            <a:srgbClr val="08645F"/>
                          </a:solidFill>
                          <a:effectLst/>
                          <a:latin typeface="Bitter"/>
                        </a:rPr>
                        <a:t>Mark W. Dill</a:t>
                      </a:r>
                      <a:endParaRPr lang="en-US" sz="1600" b="1" i="0">
                        <a:solidFill>
                          <a:srgbClr val="333333"/>
                        </a:solidFill>
                        <a:effectLst/>
                        <a:latin typeface="Bitter"/>
                      </a:endParaRPr>
                    </a:p>
                    <a:p>
                      <a:pPr algn="l">
                        <a:buNone/>
                      </a:pPr>
                      <a:r>
                        <a:rPr lang="en-US" sz="1400" b="0" i="0" err="1">
                          <a:solidFill>
                            <a:srgbClr val="10847C"/>
                          </a:solidFill>
                          <a:effectLst/>
                          <a:latin typeface="Aptos" panose="020B0004020202020204" pitchFamily="34" charset="0"/>
                        </a:rPr>
                        <a:t>MedAllies</a:t>
                      </a:r>
                      <a:endParaRPr lang="en-US" sz="1400" b="0" i="0">
                        <a:solidFill>
                          <a:srgbClr val="10847C"/>
                        </a:solidFill>
                        <a:effectLst/>
                        <a:latin typeface="Aptos" panose="020B00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375"/>
                        </a:spcAft>
                        <a:buNone/>
                      </a:pPr>
                      <a:r>
                        <a:rPr lang="en-US" sz="1600" b="1" i="0">
                          <a:solidFill>
                            <a:srgbClr val="08645F"/>
                          </a:solidFill>
                          <a:effectLst/>
                          <a:latin typeface="Bitter"/>
                        </a:rPr>
                        <a:t>Bob Ganim</a:t>
                      </a:r>
                      <a:endParaRPr lang="en-US" sz="1600" b="1" i="0">
                        <a:solidFill>
                          <a:srgbClr val="333333"/>
                        </a:solidFill>
                        <a:effectLst/>
                        <a:latin typeface="Bitter"/>
                      </a:endParaRPr>
                    </a:p>
                    <a:p>
                      <a:pPr algn="l">
                        <a:buNone/>
                      </a:pPr>
                      <a:r>
                        <a:rPr lang="en-US" sz="1400" b="0" i="0">
                          <a:solidFill>
                            <a:srgbClr val="10847C"/>
                          </a:solidFill>
                          <a:effectLst/>
                          <a:latin typeface="Aptos" panose="020B0004020202020204" pitchFamily="34" charset="0"/>
                        </a:rPr>
                        <a:t>eClinicalWorks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65720915"/>
                  </a:ext>
                </a:extLst>
              </a:tr>
              <a:tr h="370840">
                <a:tc>
                  <a:txBody>
                    <a:bodyPr/>
                    <a:lstStyle/>
                    <a:p>
                      <a:pPr algn="l">
                        <a:spcAft>
                          <a:spcPts val="375"/>
                        </a:spcAft>
                        <a:buNone/>
                      </a:pPr>
                      <a:r>
                        <a:rPr lang="en-US" sz="1600" b="1" i="0">
                          <a:solidFill>
                            <a:srgbClr val="08645F"/>
                          </a:solidFill>
                          <a:effectLst/>
                          <a:latin typeface="Bitter"/>
                        </a:rPr>
                        <a:t>Wesley Vaux</a:t>
                      </a:r>
                      <a:endParaRPr lang="en-US" sz="1600" b="1" i="0">
                        <a:solidFill>
                          <a:srgbClr val="333333"/>
                        </a:solidFill>
                        <a:effectLst/>
                        <a:latin typeface="Bitter"/>
                      </a:endParaRPr>
                    </a:p>
                    <a:p>
                      <a:pPr algn="l">
                        <a:buNone/>
                      </a:pPr>
                      <a:r>
                        <a:rPr lang="en-US" sz="1400" b="0" i="0" err="1">
                          <a:solidFill>
                            <a:srgbClr val="10847C"/>
                          </a:solidFill>
                          <a:effectLst/>
                          <a:latin typeface="Aptos" panose="020B0004020202020204" pitchFamily="34" charset="0"/>
                        </a:rPr>
                        <a:t>CommonWell</a:t>
                      </a:r>
                      <a:r>
                        <a:rPr lang="en-US" sz="1400" b="0" i="0">
                          <a:solidFill>
                            <a:srgbClr val="10847C"/>
                          </a:solidFill>
                          <a:effectLst/>
                          <a:latin typeface="Aptos" panose="020B0004020202020204" pitchFamily="34" charset="0"/>
                        </a:rPr>
                        <a:t> Health Alliance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375"/>
                        </a:spcAft>
                        <a:buNone/>
                      </a:pPr>
                      <a:r>
                        <a:rPr lang="en-US" sz="1600" b="1" i="0">
                          <a:solidFill>
                            <a:srgbClr val="08645F"/>
                          </a:solidFill>
                          <a:effectLst/>
                          <a:latin typeface="Bitter"/>
                        </a:rPr>
                        <a:t>Joe Granneman</a:t>
                      </a:r>
                      <a:endParaRPr lang="en-US" sz="1600" b="1" i="0">
                        <a:solidFill>
                          <a:srgbClr val="333333"/>
                        </a:solidFill>
                        <a:effectLst/>
                        <a:latin typeface="Bitter"/>
                      </a:endParaRPr>
                    </a:p>
                    <a:p>
                      <a:pPr algn="l">
                        <a:buNone/>
                      </a:pPr>
                      <a:r>
                        <a:rPr lang="en-US" sz="1400" b="0" i="0">
                          <a:solidFill>
                            <a:srgbClr val="10847C"/>
                          </a:solidFill>
                          <a:effectLst/>
                          <a:latin typeface="Aptos" panose="020B0004020202020204" pitchFamily="34" charset="0"/>
                        </a:rPr>
                        <a:t>Kno2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375"/>
                        </a:spcAft>
                        <a:buNone/>
                      </a:pPr>
                      <a:r>
                        <a:rPr lang="en-US" sz="1600" b="1" i="0">
                          <a:solidFill>
                            <a:srgbClr val="08645F"/>
                          </a:solidFill>
                          <a:effectLst/>
                          <a:latin typeface="Aptos" panose="020B0004020202020204" pitchFamily="34" charset="0"/>
                        </a:rPr>
                        <a:t>Emerson Bentley</a:t>
                      </a:r>
                      <a:endParaRPr lang="en-US" sz="1600" b="1" i="0">
                        <a:solidFill>
                          <a:srgbClr val="333333"/>
                        </a:solidFill>
                        <a:effectLst/>
                        <a:latin typeface="Aptos" panose="020B0004020202020204" pitchFamily="34" charset="0"/>
                      </a:endParaRPr>
                    </a:p>
                    <a:p>
                      <a:pPr algn="l">
                        <a:buNone/>
                      </a:pPr>
                      <a:r>
                        <a:rPr lang="en-US" sz="1400" b="0" i="0">
                          <a:solidFill>
                            <a:srgbClr val="10847C"/>
                          </a:solidFill>
                          <a:effectLst/>
                          <a:latin typeface="Aptos" panose="020B0004020202020204" pitchFamily="34" charset="0"/>
                        </a:rPr>
                        <a:t>Epic Nexus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375"/>
                        </a:spcAft>
                        <a:buNone/>
                      </a:pPr>
                      <a:r>
                        <a:rPr lang="en-US" sz="1600" b="1" i="0">
                          <a:solidFill>
                            <a:srgbClr val="08645F"/>
                          </a:solidFill>
                          <a:effectLst/>
                          <a:latin typeface="Aptos" panose="020B0004020202020204" pitchFamily="34" charset="0"/>
                        </a:rPr>
                        <a:t>Tabrez Naqvi</a:t>
                      </a:r>
                      <a:endParaRPr lang="en-US" sz="1600" b="1" i="0">
                        <a:solidFill>
                          <a:srgbClr val="333333"/>
                        </a:solidFill>
                        <a:effectLst/>
                        <a:latin typeface="Aptos" panose="020B0004020202020204" pitchFamily="34" charset="0"/>
                      </a:endParaRPr>
                    </a:p>
                    <a:p>
                      <a:pPr algn="l">
                        <a:buNone/>
                      </a:pPr>
                      <a:r>
                        <a:rPr lang="en-US" sz="1400" b="0" i="0">
                          <a:solidFill>
                            <a:srgbClr val="10847C"/>
                          </a:solidFill>
                          <a:effectLst/>
                          <a:latin typeface="Aptos" panose="020B0004020202020204" pitchFamily="34" charset="0"/>
                        </a:rPr>
                        <a:t>Health Gorilla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36729944"/>
                  </a:ext>
                </a:extLst>
              </a:tr>
              <a:tr h="370840">
                <a:tc>
                  <a:txBody>
                    <a:bodyPr/>
                    <a:lstStyle/>
                    <a:p>
                      <a:pPr algn="l">
                        <a:spcAft>
                          <a:spcPts val="375"/>
                        </a:spcAft>
                        <a:buNone/>
                      </a:pPr>
                      <a:r>
                        <a:rPr lang="en-US" sz="1600" b="1" i="0">
                          <a:solidFill>
                            <a:srgbClr val="08645F"/>
                          </a:solidFill>
                          <a:effectLst/>
                          <a:latin typeface="Aptos" panose="020B0004020202020204" pitchFamily="34" charset="0"/>
                        </a:rPr>
                        <a:t>Eric Thompson</a:t>
                      </a:r>
                      <a:endParaRPr lang="en-US" sz="1600" b="1" i="0">
                        <a:solidFill>
                          <a:srgbClr val="333333"/>
                        </a:solidFill>
                        <a:effectLst/>
                        <a:latin typeface="Aptos" panose="020B0004020202020204" pitchFamily="34" charset="0"/>
                      </a:endParaRPr>
                    </a:p>
                    <a:p>
                      <a:pPr algn="l">
                        <a:buNone/>
                      </a:pPr>
                      <a:r>
                        <a:rPr lang="en-US" sz="1400" b="0" i="0">
                          <a:solidFill>
                            <a:srgbClr val="10847C"/>
                          </a:solidFill>
                          <a:effectLst/>
                          <a:latin typeface="Aptos" panose="020B0004020202020204" pitchFamily="34" charset="0"/>
                        </a:rPr>
                        <a:t>KONZA National Network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375"/>
                        </a:spcAft>
                        <a:buNone/>
                      </a:pPr>
                      <a:r>
                        <a:rPr lang="en-US" sz="1600" b="1" i="0">
                          <a:solidFill>
                            <a:srgbClr val="08645F"/>
                          </a:solidFill>
                          <a:effectLst/>
                          <a:latin typeface="Aptos" panose="020B0004020202020204" pitchFamily="34" charset="0"/>
                        </a:rPr>
                        <a:t>Judy Hatchett</a:t>
                      </a:r>
                      <a:endParaRPr lang="en-US" sz="1600" b="1" i="0">
                        <a:solidFill>
                          <a:srgbClr val="333333"/>
                        </a:solidFill>
                        <a:effectLst/>
                        <a:latin typeface="Aptos" panose="020B0004020202020204" pitchFamily="34" charset="0"/>
                      </a:endParaRPr>
                    </a:p>
                    <a:p>
                      <a:pPr algn="l">
                        <a:buNone/>
                      </a:pPr>
                      <a:r>
                        <a:rPr lang="en-US" sz="1400" b="0" i="0">
                          <a:solidFill>
                            <a:srgbClr val="10847C"/>
                          </a:solidFill>
                          <a:effectLst/>
                          <a:latin typeface="Aptos" panose="020B0004020202020204" pitchFamily="34" charset="0"/>
                        </a:rPr>
                        <a:t>Surescripts Health Information Network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375"/>
                        </a:spcAft>
                        <a:buNone/>
                      </a:pPr>
                      <a:r>
                        <a:rPr lang="en-US" sz="1600" b="1" i="0">
                          <a:solidFill>
                            <a:srgbClr val="08645F"/>
                          </a:solidFill>
                          <a:effectLst/>
                          <a:latin typeface="Aptos" panose="020B0004020202020204" pitchFamily="34" charset="0"/>
                        </a:rPr>
                        <a:t>Mark Nolte</a:t>
                      </a:r>
                      <a:endParaRPr lang="en-US" sz="1600" b="1" i="0">
                        <a:solidFill>
                          <a:srgbClr val="333333"/>
                        </a:solidFill>
                        <a:effectLst/>
                        <a:latin typeface="Aptos" panose="020B0004020202020204" pitchFamily="34" charset="0"/>
                      </a:endParaRPr>
                    </a:p>
                    <a:p>
                      <a:pPr algn="l">
                        <a:buNone/>
                      </a:pPr>
                      <a:r>
                        <a:rPr lang="en-US" sz="1400" b="0" i="0">
                          <a:solidFill>
                            <a:srgbClr val="10847C"/>
                          </a:solidFill>
                          <a:effectLst/>
                          <a:latin typeface="Aptos" panose="020B0004020202020204" pitchFamily="34" charset="0"/>
                        </a:rPr>
                        <a:t>Netsmart Technologies, Inc.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375"/>
                        </a:spcAft>
                        <a:buNone/>
                      </a:pPr>
                      <a:r>
                        <a:rPr lang="en-US" sz="1600" b="1" i="0">
                          <a:solidFill>
                            <a:srgbClr val="08645F"/>
                          </a:solidFill>
                          <a:effectLst/>
                          <a:latin typeface="Aptos" panose="020B0004020202020204" pitchFamily="34" charset="0"/>
                        </a:rPr>
                        <a:t>Scott Dresen</a:t>
                      </a:r>
                      <a:endParaRPr lang="en-US" sz="1600" b="1" i="0">
                        <a:solidFill>
                          <a:srgbClr val="333333"/>
                        </a:solidFill>
                        <a:effectLst/>
                        <a:latin typeface="Aptos" panose="020B0004020202020204" pitchFamily="34" charset="0"/>
                      </a:endParaRPr>
                    </a:p>
                    <a:p>
                      <a:pPr algn="l">
                        <a:buNone/>
                      </a:pPr>
                      <a:r>
                        <a:rPr lang="en-US" sz="1400" b="0" i="0" err="1">
                          <a:solidFill>
                            <a:srgbClr val="10847C"/>
                          </a:solidFill>
                          <a:effectLst/>
                          <a:latin typeface="Aptos" panose="020B0004020202020204" pitchFamily="34" charset="0"/>
                        </a:rPr>
                        <a:t>Corewell</a:t>
                      </a:r>
                      <a:r>
                        <a:rPr lang="en-US" sz="1400" b="0" i="0">
                          <a:solidFill>
                            <a:srgbClr val="10847C"/>
                          </a:solidFill>
                          <a:effectLst/>
                          <a:latin typeface="Aptos" panose="020B0004020202020204" pitchFamily="34" charset="0"/>
                        </a:rPr>
                        <a:t> Health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37406141"/>
                  </a:ext>
                </a:extLst>
              </a:tr>
              <a:tr h="370840">
                <a:tc>
                  <a:txBody>
                    <a:bodyPr/>
                    <a:lstStyle/>
                    <a:p>
                      <a:pPr algn="l">
                        <a:spcAft>
                          <a:spcPts val="375"/>
                        </a:spcAft>
                        <a:buNone/>
                      </a:pPr>
                      <a:r>
                        <a:rPr lang="en-US" sz="1600" b="1" i="0">
                          <a:solidFill>
                            <a:srgbClr val="08645F"/>
                          </a:solidFill>
                          <a:effectLst/>
                          <a:latin typeface="Aptos" panose="020B0004020202020204" pitchFamily="34" charset="0"/>
                        </a:rPr>
                        <a:t>Jeremy Maxwell</a:t>
                      </a:r>
                      <a:endParaRPr lang="en-US" sz="1600" b="1" i="0">
                        <a:solidFill>
                          <a:srgbClr val="333333"/>
                        </a:solidFill>
                        <a:effectLst/>
                        <a:latin typeface="Aptos" panose="020B0004020202020204" pitchFamily="34" charset="0"/>
                      </a:endParaRPr>
                    </a:p>
                    <a:p>
                      <a:pPr algn="l">
                        <a:buNone/>
                      </a:pPr>
                      <a:r>
                        <a:rPr lang="en-US" sz="1400" b="0" i="0" err="1">
                          <a:solidFill>
                            <a:srgbClr val="10847C"/>
                          </a:solidFill>
                          <a:effectLst/>
                          <a:latin typeface="Aptos" panose="020B0004020202020204" pitchFamily="34" charset="0"/>
                        </a:rPr>
                        <a:t>Veradigm</a:t>
                      </a:r>
                      <a:endParaRPr lang="en-US" sz="1400" b="0" i="0">
                        <a:solidFill>
                          <a:srgbClr val="10847C"/>
                        </a:solidFill>
                        <a:effectLst/>
                        <a:latin typeface="Aptos" panose="020B00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375"/>
                        </a:spcAft>
                        <a:buNone/>
                      </a:pPr>
                      <a:r>
                        <a:rPr lang="en-US" sz="1600" b="1" i="0">
                          <a:solidFill>
                            <a:srgbClr val="08645F"/>
                          </a:solidFill>
                          <a:effectLst/>
                          <a:latin typeface="Aptos" panose="020B0004020202020204" pitchFamily="34" charset="0"/>
                        </a:rPr>
                        <a:t>Hanna Sicker</a:t>
                      </a:r>
                      <a:endParaRPr lang="en-US" sz="1600" b="1" i="0">
                        <a:solidFill>
                          <a:srgbClr val="333333"/>
                        </a:solidFill>
                        <a:effectLst/>
                        <a:latin typeface="Aptos" panose="020B0004020202020204" pitchFamily="34" charset="0"/>
                      </a:endParaRPr>
                    </a:p>
                    <a:p>
                      <a:pPr algn="l">
                        <a:buNone/>
                      </a:pPr>
                      <a:r>
                        <a:rPr lang="en-US" sz="1400" b="0" i="0">
                          <a:solidFill>
                            <a:srgbClr val="10847C"/>
                          </a:solidFill>
                          <a:effectLst/>
                          <a:latin typeface="Aptos" panose="020B0004020202020204" pitchFamily="34" charset="0"/>
                        </a:rPr>
                        <a:t>Virta Health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375"/>
                        </a:spcAft>
                        <a:buNone/>
                      </a:pPr>
                      <a:r>
                        <a:rPr lang="en-US" sz="1600" b="1" i="0">
                          <a:solidFill>
                            <a:srgbClr val="08645F"/>
                          </a:solidFill>
                          <a:effectLst/>
                          <a:latin typeface="Aptos" panose="020B0004020202020204" pitchFamily="34" charset="0"/>
                        </a:rPr>
                        <a:t>Bezawit (Bez) Sumner</a:t>
                      </a:r>
                      <a:endParaRPr lang="en-US" sz="1600" b="1" i="0">
                        <a:solidFill>
                          <a:srgbClr val="333333"/>
                        </a:solidFill>
                        <a:effectLst/>
                        <a:latin typeface="Aptos" panose="020B0004020202020204" pitchFamily="34" charset="0"/>
                      </a:endParaRPr>
                    </a:p>
                    <a:p>
                      <a:pPr algn="l">
                        <a:buNone/>
                      </a:pPr>
                      <a:r>
                        <a:rPr lang="en-US" sz="1400" b="0" i="0">
                          <a:solidFill>
                            <a:srgbClr val="10847C"/>
                          </a:solidFill>
                          <a:effectLst/>
                          <a:latin typeface="Aptos" panose="020B0004020202020204" pitchFamily="34" charset="0"/>
                        </a:rPr>
                        <a:t>CRISP Shared Services (CSS)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375"/>
                        </a:spcAft>
                        <a:buNone/>
                      </a:pPr>
                      <a:r>
                        <a:rPr lang="en-US" sz="1600" b="1" i="0">
                          <a:solidFill>
                            <a:srgbClr val="08645F"/>
                          </a:solidFill>
                          <a:effectLst/>
                          <a:latin typeface="Aptos" panose="020B0004020202020204" pitchFamily="34" charset="0"/>
                        </a:rPr>
                        <a:t>Christopher Wolf</a:t>
                      </a:r>
                      <a:endParaRPr lang="en-US" sz="1600" b="1" i="0">
                        <a:solidFill>
                          <a:srgbClr val="333333"/>
                        </a:solidFill>
                        <a:effectLst/>
                        <a:latin typeface="Aptos" panose="020B0004020202020204" pitchFamily="34" charset="0"/>
                      </a:endParaRPr>
                    </a:p>
                    <a:p>
                      <a:pPr algn="l">
                        <a:buNone/>
                      </a:pPr>
                      <a:r>
                        <a:rPr lang="en-US" sz="1400" b="0" i="0">
                          <a:solidFill>
                            <a:srgbClr val="10847C"/>
                          </a:solidFill>
                          <a:effectLst/>
                          <a:latin typeface="Aptos" panose="020B0004020202020204" pitchFamily="34" charset="0"/>
                        </a:rPr>
                        <a:t>Clay County Medical Center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83054387"/>
                  </a:ext>
                </a:extLst>
              </a:tr>
              <a:tr h="293928">
                <a:tc>
                  <a:txBody>
                    <a:bodyPr/>
                    <a:lstStyle/>
                    <a:p>
                      <a:pPr algn="l">
                        <a:spcAft>
                          <a:spcPts val="375"/>
                        </a:spcAft>
                        <a:buNone/>
                      </a:pPr>
                      <a:r>
                        <a:rPr lang="en-US" sz="1600" b="1" i="0">
                          <a:solidFill>
                            <a:srgbClr val="08645F"/>
                          </a:solidFill>
                          <a:effectLst/>
                          <a:latin typeface="Aptos" panose="020B0004020202020204" pitchFamily="34" charset="0"/>
                        </a:rPr>
                        <a:t>Jason Barnett</a:t>
                      </a:r>
                      <a:endParaRPr lang="en-US" sz="1600" b="1" i="0">
                        <a:solidFill>
                          <a:srgbClr val="333333"/>
                        </a:solidFill>
                        <a:effectLst/>
                        <a:latin typeface="Aptos" panose="020B0004020202020204" pitchFamily="34" charset="0"/>
                      </a:endParaRPr>
                    </a:p>
                    <a:p>
                      <a:pPr algn="l">
                        <a:buNone/>
                      </a:pPr>
                      <a:r>
                        <a:rPr lang="en-US" sz="1400" b="0" i="0">
                          <a:solidFill>
                            <a:srgbClr val="10847C"/>
                          </a:solidFill>
                          <a:effectLst/>
                          <a:latin typeface="Aptos" panose="020B0004020202020204" pitchFamily="34" charset="0"/>
                        </a:rPr>
                        <a:t>Oracle Health Information Network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375"/>
                        </a:spcAft>
                        <a:buNone/>
                      </a:pPr>
                      <a:r>
                        <a:rPr lang="en-US" sz="1600" b="1" i="0">
                          <a:solidFill>
                            <a:srgbClr val="08645F"/>
                          </a:solidFill>
                          <a:effectLst/>
                          <a:latin typeface="Bitter"/>
                        </a:rPr>
                        <a:t>Antonette </a:t>
                      </a:r>
                      <a:r>
                        <a:rPr lang="en-US" sz="1600" b="1" i="0" err="1">
                          <a:solidFill>
                            <a:srgbClr val="08645F"/>
                          </a:solidFill>
                          <a:effectLst/>
                          <a:latin typeface="Bitter"/>
                        </a:rPr>
                        <a:t>Namai</a:t>
                      </a:r>
                      <a:endParaRPr lang="en-US" sz="1600" b="1" i="0">
                        <a:solidFill>
                          <a:srgbClr val="333333"/>
                        </a:solidFill>
                        <a:effectLst/>
                        <a:latin typeface="Bitter"/>
                      </a:endParaRPr>
                    </a:p>
                    <a:p>
                      <a:pPr algn="l">
                        <a:buNone/>
                      </a:pPr>
                      <a:r>
                        <a:rPr lang="en-US" sz="1400" b="0" i="0">
                          <a:solidFill>
                            <a:srgbClr val="10847C"/>
                          </a:solidFill>
                          <a:effectLst/>
                          <a:latin typeface="Aptos" panose="020B0004020202020204" pitchFamily="34" charset="0"/>
                        </a:rPr>
                        <a:t>Federal Electronic Health Record Modernization (FEHRM) Office</a:t>
                      </a:r>
                    </a:p>
                    <a:p>
                      <a:pPr algn="l">
                        <a:spcBef>
                          <a:spcPts val="375"/>
                        </a:spcBef>
                        <a:buNone/>
                      </a:pPr>
                      <a:r>
                        <a:rPr lang="en-US" sz="1200" b="0" i="1">
                          <a:solidFill>
                            <a:srgbClr val="39444C"/>
                          </a:solidFill>
                          <a:effectLst/>
                          <a:latin typeface="Open Sans" panose="020B0606030504020204" pitchFamily="34" charset="0"/>
                        </a:rPr>
                        <a:t>Federal Partner Representative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latin typeface="Aptos" panose="020B00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latin typeface="Aptos" panose="020B00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24683260"/>
                  </a:ext>
                </a:extLst>
              </a:tr>
            </a:tbl>
          </a:graphicData>
        </a:graphic>
      </p:graphicFrame>
      <p:sp>
        <p:nvSpPr>
          <p:cNvPr id="9" name="TextBox 8">
            <a:extLst>
              <a:ext uri="{FF2B5EF4-FFF2-40B4-BE49-F238E27FC236}">
                <a16:creationId xmlns:a16="http://schemas.microsoft.com/office/drawing/2014/main" id="{8A7C7154-7DE3-C91F-81F6-C6B31CFD5D3D}"/>
              </a:ext>
            </a:extLst>
          </p:cNvPr>
          <p:cNvSpPr txBox="1"/>
          <p:nvPr/>
        </p:nvSpPr>
        <p:spPr>
          <a:xfrm>
            <a:off x="645598" y="1151961"/>
            <a:ext cx="10923143" cy="1361911"/>
          </a:xfrm>
          <a:prstGeom prst="rect">
            <a:avLst/>
          </a:prstGeom>
          <a:solidFill>
            <a:schemeClr val="accent6">
              <a:lumMod val="75000"/>
            </a:schemeClr>
          </a:solidFill>
        </p:spPr>
        <p:txBody>
          <a:bodyPr wrap="square" rtlCol="0">
            <a:spAutoFit/>
          </a:bodyPr>
          <a:lstStyle/>
          <a:p>
            <a:pPr marL="285750" indent="-285750">
              <a:buFont typeface="Arial" panose="020B0604020202020204" pitchFamily="34" charset="0"/>
              <a:buChar char="•"/>
            </a:pPr>
            <a:r>
              <a:rPr lang="en-US" dirty="0">
                <a:solidFill>
                  <a:schemeClr val="bg1"/>
                </a:solidFill>
              </a:rPr>
              <a:t>The TEFCA Cybersecurity Council evaluated the cybersecurity risks associated with activities conducted under the Framework Agreements and advises the ASTP/RCE on ways to remediate these risks</a:t>
            </a:r>
          </a:p>
          <a:p>
            <a:pPr marL="285750" indent="-285750">
              <a:buFont typeface="Arial" panose="020B0604020202020204" pitchFamily="34" charset="0"/>
              <a:buChar char="•"/>
            </a:pPr>
            <a:endParaRPr lang="en-US" sz="1050" dirty="0">
              <a:solidFill>
                <a:schemeClr val="bg1"/>
              </a:solidFill>
            </a:endParaRPr>
          </a:p>
          <a:p>
            <a:pPr marL="285750" indent="-285750">
              <a:buFont typeface="Arial" panose="020B0604020202020204" pitchFamily="34" charset="0"/>
              <a:buChar char="•"/>
            </a:pPr>
            <a:r>
              <a:rPr lang="en-US" dirty="0">
                <a:solidFill>
                  <a:schemeClr val="bg1"/>
                </a:solidFill>
              </a:rPr>
              <a:t>The Cybersecurity council is composed of CISOs from QHINs and TEFCA Participants/</a:t>
            </a:r>
            <a:r>
              <a:rPr lang="en-US" dirty="0" err="1">
                <a:solidFill>
                  <a:schemeClr val="bg1"/>
                </a:solidFill>
              </a:rPr>
              <a:t>Subparticipants</a:t>
            </a:r>
            <a:endParaRPr lang="en-US" dirty="0">
              <a:solidFill>
                <a:schemeClr val="bg1"/>
              </a:solidFill>
            </a:endParaRPr>
          </a:p>
        </p:txBody>
      </p:sp>
    </p:spTree>
    <p:extLst>
      <p:ext uri="{BB962C8B-B14F-4D97-AF65-F5344CB8AC3E}">
        <p14:creationId xmlns:p14="http://schemas.microsoft.com/office/powerpoint/2010/main" val="1856405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F5CA8-86BA-CC49-F99C-35BD699F5925}"/>
              </a:ext>
            </a:extLst>
          </p:cNvPr>
          <p:cNvSpPr>
            <a:spLocks noGrp="1"/>
          </p:cNvSpPr>
          <p:nvPr>
            <p:ph type="title"/>
          </p:nvPr>
        </p:nvSpPr>
        <p:spPr/>
        <p:txBody>
          <a:bodyPr/>
          <a:lstStyle/>
          <a:p>
            <a:pPr algn="ctr"/>
            <a:r>
              <a:rPr lang="en-US"/>
              <a:t>TEFCA Policy</a:t>
            </a:r>
          </a:p>
        </p:txBody>
      </p:sp>
      <p:sp>
        <p:nvSpPr>
          <p:cNvPr id="3" name="Slide Number Placeholder 2">
            <a:extLst>
              <a:ext uri="{FF2B5EF4-FFF2-40B4-BE49-F238E27FC236}">
                <a16:creationId xmlns:a16="http://schemas.microsoft.com/office/drawing/2014/main" id="{B12D0300-0819-14B4-BC44-75436ED03AE4}"/>
              </a:ext>
            </a:extLst>
          </p:cNvPr>
          <p:cNvSpPr>
            <a:spLocks noGrp="1"/>
          </p:cNvSpPr>
          <p:nvPr>
            <p:ph type="sldNum" sz="quarter" idx="4"/>
          </p:nvPr>
        </p:nvSpPr>
        <p:spPr/>
        <p:txBody>
          <a:bodyPr/>
          <a:lstStyle/>
          <a:p>
            <a:fld id="{58DCA3CF-F0FB-9844-9606-7F294DED69AB}" type="slidenum">
              <a:rPr lang="en-US" smtClean="0"/>
              <a:pPr/>
              <a:t>18</a:t>
            </a:fld>
            <a:endParaRPr lang="en-US"/>
          </a:p>
        </p:txBody>
      </p:sp>
    </p:spTree>
    <p:extLst>
      <p:ext uri="{BB962C8B-B14F-4D97-AF65-F5344CB8AC3E}">
        <p14:creationId xmlns:p14="http://schemas.microsoft.com/office/powerpoint/2010/main" val="565961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07CB094-B23B-8A29-84D8-6FA76AEA1829}"/>
              </a:ext>
            </a:extLst>
          </p:cNvPr>
          <p:cNvSpPr>
            <a:spLocks noGrp="1"/>
          </p:cNvSpPr>
          <p:nvPr>
            <p:ph type="sldNum" sz="quarter" idx="4"/>
          </p:nvPr>
        </p:nvSpPr>
        <p:spPr/>
        <p:txBody>
          <a:bodyPr/>
          <a:lstStyle/>
          <a:p>
            <a:fld id="{58DCA3CF-F0FB-9844-9606-7F294DED69AB}" type="slidenum">
              <a:rPr lang="en-US" smtClean="0"/>
              <a:pPr/>
              <a:t>19</a:t>
            </a:fld>
            <a:endParaRPr lang="en-US"/>
          </a:p>
        </p:txBody>
      </p:sp>
      <p:sp>
        <p:nvSpPr>
          <p:cNvPr id="4" name="Title 3">
            <a:extLst>
              <a:ext uri="{FF2B5EF4-FFF2-40B4-BE49-F238E27FC236}">
                <a16:creationId xmlns:a16="http://schemas.microsoft.com/office/drawing/2014/main" id="{E4D74AFF-A94E-A643-5629-48CB30A9561D}"/>
              </a:ext>
            </a:extLst>
          </p:cNvPr>
          <p:cNvSpPr>
            <a:spLocks noGrp="1"/>
          </p:cNvSpPr>
          <p:nvPr>
            <p:ph type="title"/>
          </p:nvPr>
        </p:nvSpPr>
        <p:spPr/>
        <p:txBody>
          <a:bodyPr/>
          <a:lstStyle/>
          <a:p>
            <a:r>
              <a:rPr lang="en-US" dirty="0">
                <a:cs typeface="Arial"/>
              </a:rPr>
              <a:t>TEFCA Policy and Technical Documents</a:t>
            </a:r>
            <a:endParaRPr lang="en-US" dirty="0"/>
          </a:p>
        </p:txBody>
      </p:sp>
      <p:grpSp>
        <p:nvGrpSpPr>
          <p:cNvPr id="6" name="Group 5" descr="Figure 7: Policy and Technical Documents - a graphic showing how the QTF, SOPs, and Framework Agreements fit into applicable federal, state, local, and territorial laws.">
            <a:extLst>
              <a:ext uri="{FF2B5EF4-FFF2-40B4-BE49-F238E27FC236}">
                <a16:creationId xmlns:a16="http://schemas.microsoft.com/office/drawing/2014/main" id="{42F9D782-6B1B-D11F-85ED-DC0157ED94A1}"/>
              </a:ext>
            </a:extLst>
          </p:cNvPr>
          <p:cNvGrpSpPr/>
          <p:nvPr/>
        </p:nvGrpSpPr>
        <p:grpSpPr>
          <a:xfrm>
            <a:off x="2152220" y="2026279"/>
            <a:ext cx="7885240" cy="3395382"/>
            <a:chOff x="2152220" y="2340909"/>
            <a:chExt cx="7885240" cy="3395382"/>
          </a:xfrm>
        </p:grpSpPr>
        <p:sp>
          <p:nvSpPr>
            <p:cNvPr id="7" name="Rectangle: Rounded Corners 6" descr="Diagram showing applicable law, framework agreement, QTF, and SOP. ">
              <a:extLst>
                <a:ext uri="{FF2B5EF4-FFF2-40B4-BE49-F238E27FC236}">
                  <a16:creationId xmlns:a16="http://schemas.microsoft.com/office/drawing/2014/main" id="{5EC612C1-5F40-EF12-1A65-16E3FB3868B7}"/>
                </a:ext>
              </a:extLst>
            </p:cNvPr>
            <p:cNvSpPr/>
            <p:nvPr/>
          </p:nvSpPr>
          <p:spPr>
            <a:xfrm>
              <a:off x="2152220" y="2340909"/>
              <a:ext cx="7885240" cy="3395382"/>
            </a:xfrm>
            <a:prstGeom prst="roundRect">
              <a:avLst>
                <a:gd name="adj" fmla="val 2337"/>
              </a:avLst>
            </a:prstGeom>
            <a:solidFill>
              <a:schemeClr val="tx1">
                <a:lumMod val="20000"/>
                <a:lumOff val="80000"/>
              </a:schemeClr>
            </a:solidFill>
            <a:ln>
              <a:solidFill>
                <a:schemeClr val="tx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53999A31-3F92-583D-E4D9-FD5CA8B179ED}"/>
                </a:ext>
              </a:extLst>
            </p:cNvPr>
            <p:cNvGrpSpPr/>
            <p:nvPr/>
          </p:nvGrpSpPr>
          <p:grpSpPr>
            <a:xfrm>
              <a:off x="2575675" y="3502279"/>
              <a:ext cx="7054062" cy="1698962"/>
              <a:chOff x="2575675" y="3502279"/>
              <a:chExt cx="7054062" cy="1698962"/>
            </a:xfrm>
          </p:grpSpPr>
          <p:sp>
            <p:nvSpPr>
              <p:cNvPr id="10" name="Rectangle: Top Corners Rounded 9">
                <a:extLst>
                  <a:ext uri="{FF2B5EF4-FFF2-40B4-BE49-F238E27FC236}">
                    <a16:creationId xmlns:a16="http://schemas.microsoft.com/office/drawing/2014/main" id="{5E88397C-2A02-516F-B714-DD795AB57F9E}"/>
                  </a:ext>
                </a:extLst>
              </p:cNvPr>
              <p:cNvSpPr/>
              <p:nvPr/>
            </p:nvSpPr>
            <p:spPr>
              <a:xfrm>
                <a:off x="6155017" y="4286841"/>
                <a:ext cx="3474720" cy="914400"/>
              </a:xfrm>
              <a:prstGeom prst="round2SameRect">
                <a:avLst>
                  <a:gd name="adj1" fmla="val 9901"/>
                  <a:gd name="adj2" fmla="val 12763"/>
                </a:avLst>
              </a:prstGeom>
              <a:solidFill>
                <a:schemeClr val="bg2">
                  <a:lumMod val="20000"/>
                  <a:lumOff val="80000"/>
                </a:schemeClr>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b="1">
                    <a:solidFill>
                      <a:schemeClr val="tx1"/>
                    </a:solidFill>
                  </a:rPr>
                  <a:t>Standard Operating Procedures (SOPs)</a:t>
                </a:r>
              </a:p>
            </p:txBody>
          </p:sp>
          <p:sp>
            <p:nvSpPr>
              <p:cNvPr id="11" name="Rectangle: Rounded Corners 10">
                <a:extLst>
                  <a:ext uri="{FF2B5EF4-FFF2-40B4-BE49-F238E27FC236}">
                    <a16:creationId xmlns:a16="http://schemas.microsoft.com/office/drawing/2014/main" id="{01571595-8233-B2CD-4FDB-B5870C839C99}"/>
                  </a:ext>
                </a:extLst>
              </p:cNvPr>
              <p:cNvSpPr/>
              <p:nvPr/>
            </p:nvSpPr>
            <p:spPr>
              <a:xfrm>
                <a:off x="2575675" y="3502279"/>
                <a:ext cx="7040649" cy="764525"/>
              </a:xfrm>
              <a:prstGeom prst="roundRect">
                <a:avLst>
                  <a:gd name="adj" fmla="val 6201"/>
                </a:avLst>
              </a:prstGeom>
              <a:solidFill>
                <a:schemeClr val="bg2"/>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b="1">
                    <a:solidFill>
                      <a:schemeClr val="tx2">
                        <a:lumMod val="75000"/>
                      </a:schemeClr>
                    </a:solidFill>
                  </a:rPr>
                  <a:t>Framework Agreements </a:t>
                </a:r>
              </a:p>
              <a:p>
                <a:pPr algn="ctr"/>
                <a:r>
                  <a:rPr lang="en-US" sz="1200">
                    <a:solidFill>
                      <a:schemeClr val="tx2">
                        <a:lumMod val="75000"/>
                      </a:schemeClr>
                    </a:solidFill>
                    <a:cs typeface="Arial"/>
                  </a:rPr>
                  <a:t>Common Agreement (QHINs)</a:t>
                </a:r>
                <a:r>
                  <a:rPr lang="en-US" sz="1200">
                    <a:solidFill>
                      <a:srgbClr val="36444A"/>
                    </a:solidFill>
                    <a:cs typeface="Arial"/>
                  </a:rPr>
                  <a:t> </a:t>
                </a:r>
              </a:p>
              <a:p>
                <a:pPr algn="ctr"/>
                <a:r>
                  <a:rPr lang="en-US" sz="1200">
                    <a:solidFill>
                      <a:schemeClr val="tx2">
                        <a:lumMod val="75000"/>
                      </a:schemeClr>
                    </a:solidFill>
                    <a:cs typeface="Arial"/>
                  </a:rPr>
                  <a:t>Terms of Participation (Participants/Subparticipants)</a:t>
                </a:r>
                <a:endParaRPr lang="en-US">
                  <a:solidFill>
                    <a:schemeClr val="tx2">
                      <a:lumMod val="75000"/>
                    </a:schemeClr>
                  </a:solidFill>
                  <a:cs typeface="Arial" panose="020B0604020202020204"/>
                </a:endParaRPr>
              </a:p>
            </p:txBody>
          </p:sp>
        </p:grpSp>
        <p:sp>
          <p:nvSpPr>
            <p:cNvPr id="9" name="Rectangle: Top Corners Rounded 8">
              <a:extLst>
                <a:ext uri="{FF2B5EF4-FFF2-40B4-BE49-F238E27FC236}">
                  <a16:creationId xmlns:a16="http://schemas.microsoft.com/office/drawing/2014/main" id="{4E1D812B-3B37-0589-7F5E-912F1DF961AC}"/>
                </a:ext>
              </a:extLst>
            </p:cNvPr>
            <p:cNvSpPr/>
            <p:nvPr/>
          </p:nvSpPr>
          <p:spPr>
            <a:xfrm>
              <a:off x="2562142" y="4286841"/>
              <a:ext cx="3474720" cy="914400"/>
            </a:xfrm>
            <a:prstGeom prst="round2SameRect">
              <a:avLst>
                <a:gd name="adj1" fmla="val 9901"/>
                <a:gd name="adj2" fmla="val 12763"/>
              </a:avLst>
            </a:prstGeom>
            <a:solidFill>
              <a:schemeClr val="bg2">
                <a:lumMod val="20000"/>
                <a:lumOff val="80000"/>
              </a:schemeClr>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b="1">
                  <a:solidFill>
                    <a:schemeClr val="tx1"/>
                  </a:solidFill>
                </a:rPr>
                <a:t>QHIN Technical Framework</a:t>
              </a:r>
            </a:p>
          </p:txBody>
        </p:sp>
      </p:grpSp>
      <p:sp>
        <p:nvSpPr>
          <p:cNvPr id="12" name="TextBox 11">
            <a:extLst>
              <a:ext uri="{FF2B5EF4-FFF2-40B4-BE49-F238E27FC236}">
                <a16:creationId xmlns:a16="http://schemas.microsoft.com/office/drawing/2014/main" id="{B8C1C259-557C-E634-52C2-EC6C2FA3B7DC}"/>
              </a:ext>
            </a:extLst>
          </p:cNvPr>
          <p:cNvSpPr txBox="1"/>
          <p:nvPr/>
        </p:nvSpPr>
        <p:spPr>
          <a:xfrm>
            <a:off x="2775622" y="2283799"/>
            <a:ext cx="6638437" cy="646331"/>
          </a:xfrm>
          <a:prstGeom prst="rect">
            <a:avLst/>
          </a:prstGeom>
          <a:noFill/>
        </p:spPr>
        <p:txBody>
          <a:bodyPr wrap="square" lIns="91440" tIns="45720" rIns="91440" bIns="45720" rtlCol="0" anchor="t">
            <a:spAutoFit/>
          </a:bodyPr>
          <a:lstStyle/>
          <a:p>
            <a:pPr algn="ctr"/>
            <a:r>
              <a:rPr lang="en-US" b="1"/>
              <a:t>Applicable Law </a:t>
            </a:r>
            <a:endParaRPr lang="en-US" b="1">
              <a:cs typeface="Arial"/>
            </a:endParaRPr>
          </a:p>
          <a:p>
            <a:pPr algn="ctr"/>
            <a:r>
              <a:rPr lang="en-US" b="1"/>
              <a:t>(federal, state, local, territorial, etc.)</a:t>
            </a:r>
            <a:endParaRPr lang="en-US" b="1">
              <a:cs typeface="Arial"/>
            </a:endParaRPr>
          </a:p>
        </p:txBody>
      </p:sp>
    </p:spTree>
    <p:extLst>
      <p:ext uri="{BB962C8B-B14F-4D97-AF65-F5344CB8AC3E}">
        <p14:creationId xmlns:p14="http://schemas.microsoft.com/office/powerpoint/2010/main" val="3773284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5A60-E1D7-0160-4361-72AF69A73E41}"/>
              </a:ext>
            </a:extLst>
          </p:cNvPr>
          <p:cNvSpPr>
            <a:spLocks noGrp="1"/>
          </p:cNvSpPr>
          <p:nvPr>
            <p:ph type="title"/>
          </p:nvPr>
        </p:nvSpPr>
        <p:spPr/>
        <p:txBody>
          <a:bodyPr/>
          <a:lstStyle/>
          <a:p>
            <a:pPr algn="ctr"/>
            <a:r>
              <a:rPr lang="en-US"/>
              <a:t>2025 – A Year of Action</a:t>
            </a:r>
          </a:p>
        </p:txBody>
      </p:sp>
      <p:sp>
        <p:nvSpPr>
          <p:cNvPr id="3" name="Slide Number Placeholder 2">
            <a:extLst>
              <a:ext uri="{FF2B5EF4-FFF2-40B4-BE49-F238E27FC236}">
                <a16:creationId xmlns:a16="http://schemas.microsoft.com/office/drawing/2014/main" id="{D5C21496-3D0F-380D-1456-22B699E60F4B}"/>
              </a:ext>
            </a:extLst>
          </p:cNvPr>
          <p:cNvSpPr>
            <a:spLocks noGrp="1"/>
          </p:cNvSpPr>
          <p:nvPr>
            <p:ph type="sldNum" sz="quarter" idx="4"/>
          </p:nvPr>
        </p:nvSpPr>
        <p:spPr/>
        <p:txBody>
          <a:bodyPr/>
          <a:lstStyle/>
          <a:p>
            <a:fld id="{58DCA3CF-F0FB-9844-9606-7F294DED69AB}" type="slidenum">
              <a:rPr lang="en-US" smtClean="0"/>
              <a:pPr/>
              <a:t>2</a:t>
            </a:fld>
            <a:endParaRPr lang="en-US"/>
          </a:p>
        </p:txBody>
      </p:sp>
    </p:spTree>
    <p:extLst>
      <p:ext uri="{BB962C8B-B14F-4D97-AF65-F5344CB8AC3E}">
        <p14:creationId xmlns:p14="http://schemas.microsoft.com/office/powerpoint/2010/main" val="4101359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C4065-A679-2FF9-AC26-808AE5DDC27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C2D38A-F227-4BB7-8F53-3746CDFB3355}"/>
              </a:ext>
            </a:extLst>
          </p:cNvPr>
          <p:cNvSpPr>
            <a:spLocks noGrp="1"/>
          </p:cNvSpPr>
          <p:nvPr>
            <p:ph type="sldNum" sz="quarter" idx="4"/>
          </p:nvPr>
        </p:nvSpPr>
        <p:spPr/>
        <p:txBody>
          <a:bodyPr/>
          <a:lstStyle/>
          <a:p>
            <a:fld id="{58DCA3CF-F0FB-9844-9606-7F294DED69AB}" type="slidenum">
              <a:rPr lang="en-US" smtClean="0"/>
              <a:pPr/>
              <a:t>20</a:t>
            </a:fld>
            <a:endParaRPr lang="en-US"/>
          </a:p>
        </p:txBody>
      </p:sp>
      <p:sp>
        <p:nvSpPr>
          <p:cNvPr id="3" name="Title 2">
            <a:extLst>
              <a:ext uri="{FF2B5EF4-FFF2-40B4-BE49-F238E27FC236}">
                <a16:creationId xmlns:a16="http://schemas.microsoft.com/office/drawing/2014/main" id="{401CE584-A966-FBCB-A03B-EF049C7A6BE4}"/>
              </a:ext>
            </a:extLst>
          </p:cNvPr>
          <p:cNvSpPr>
            <a:spLocks noGrp="1"/>
          </p:cNvSpPr>
          <p:nvPr>
            <p:ph type="title"/>
          </p:nvPr>
        </p:nvSpPr>
        <p:spPr/>
        <p:txBody>
          <a:bodyPr/>
          <a:lstStyle/>
          <a:p>
            <a:r>
              <a:rPr lang="en-US"/>
              <a:t>Recently Published SOPs</a:t>
            </a:r>
          </a:p>
        </p:txBody>
      </p:sp>
      <p:graphicFrame>
        <p:nvGraphicFramePr>
          <p:cNvPr id="6" name="Content Placeholder 5">
            <a:extLst>
              <a:ext uri="{FF2B5EF4-FFF2-40B4-BE49-F238E27FC236}">
                <a16:creationId xmlns:a16="http://schemas.microsoft.com/office/drawing/2014/main" id="{E60AFFAD-1634-A71F-21C3-DDA1ACEB3BA1}"/>
              </a:ext>
            </a:extLst>
          </p:cNvPr>
          <p:cNvGraphicFramePr>
            <a:graphicFrameLocks noGrp="1"/>
          </p:cNvGraphicFramePr>
          <p:nvPr>
            <p:ph sz="half" idx="1"/>
            <p:extLst>
              <p:ext uri="{D42A27DB-BD31-4B8C-83A1-F6EECF244321}">
                <p14:modId xmlns:p14="http://schemas.microsoft.com/office/powerpoint/2010/main" val="1355004648"/>
              </p:ext>
            </p:extLst>
          </p:nvPr>
        </p:nvGraphicFramePr>
        <p:xfrm>
          <a:off x="253960" y="1313727"/>
          <a:ext cx="11684080" cy="4982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9257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960C4-4D9D-0328-ADBB-AF986D5BF8F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2E7A2C-C2E9-D5E1-022E-9CC28DB48CC4}"/>
              </a:ext>
            </a:extLst>
          </p:cNvPr>
          <p:cNvSpPr>
            <a:spLocks noGrp="1"/>
          </p:cNvSpPr>
          <p:nvPr>
            <p:ph type="sldNum" sz="quarter" idx="4"/>
          </p:nvPr>
        </p:nvSpPr>
        <p:spPr/>
        <p:txBody>
          <a:bodyPr/>
          <a:lstStyle/>
          <a:p>
            <a:fld id="{58DCA3CF-F0FB-9844-9606-7F294DED69AB}" type="slidenum">
              <a:rPr lang="en-US" smtClean="0"/>
              <a:pPr/>
              <a:t>21</a:t>
            </a:fld>
            <a:endParaRPr lang="en-US"/>
          </a:p>
        </p:txBody>
      </p:sp>
      <p:sp>
        <p:nvSpPr>
          <p:cNvPr id="3" name="Title 2">
            <a:extLst>
              <a:ext uri="{FF2B5EF4-FFF2-40B4-BE49-F238E27FC236}">
                <a16:creationId xmlns:a16="http://schemas.microsoft.com/office/drawing/2014/main" id="{F9B5D9D1-64C6-5497-C589-4B37BB97029B}"/>
              </a:ext>
            </a:extLst>
          </p:cNvPr>
          <p:cNvSpPr>
            <a:spLocks noGrp="1"/>
          </p:cNvSpPr>
          <p:nvPr>
            <p:ph type="title"/>
          </p:nvPr>
        </p:nvSpPr>
        <p:spPr/>
        <p:txBody>
          <a:bodyPr/>
          <a:lstStyle/>
          <a:p>
            <a:r>
              <a:rPr lang="en-US" dirty="0"/>
              <a:t>Recently Published SOPs Continued</a:t>
            </a:r>
          </a:p>
        </p:txBody>
      </p:sp>
      <p:graphicFrame>
        <p:nvGraphicFramePr>
          <p:cNvPr id="6" name="Content Placeholder 5">
            <a:extLst>
              <a:ext uri="{FF2B5EF4-FFF2-40B4-BE49-F238E27FC236}">
                <a16:creationId xmlns:a16="http://schemas.microsoft.com/office/drawing/2014/main" id="{B94642DA-1567-2FC1-A461-510143BA63E7}"/>
              </a:ext>
            </a:extLst>
          </p:cNvPr>
          <p:cNvGraphicFramePr>
            <a:graphicFrameLocks noGrp="1"/>
          </p:cNvGraphicFramePr>
          <p:nvPr>
            <p:ph sz="half" idx="1"/>
            <p:extLst>
              <p:ext uri="{D42A27DB-BD31-4B8C-83A1-F6EECF244321}">
                <p14:modId xmlns:p14="http://schemas.microsoft.com/office/powerpoint/2010/main" val="3077911792"/>
              </p:ext>
            </p:extLst>
          </p:nvPr>
        </p:nvGraphicFramePr>
        <p:xfrm>
          <a:off x="253960" y="1406324"/>
          <a:ext cx="11684080" cy="4982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5303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486B73-4342-F789-C6F1-EC3F0C8777C5}"/>
              </a:ext>
            </a:extLst>
          </p:cNvPr>
          <p:cNvSpPr>
            <a:spLocks noGrp="1"/>
          </p:cNvSpPr>
          <p:nvPr>
            <p:ph type="title"/>
          </p:nvPr>
        </p:nvSpPr>
        <p:spPr>
          <a:xfrm>
            <a:off x="2068865" y="2103935"/>
            <a:ext cx="8054269" cy="2042399"/>
          </a:xfrm>
        </p:spPr>
        <p:txBody>
          <a:bodyPr>
            <a:normAutofit/>
          </a:bodyPr>
          <a:lstStyle/>
          <a:p>
            <a:pPr algn="ctr"/>
            <a:r>
              <a:rPr kumimoji="0" lang="en-US" sz="4000" b="0" i="0" u="none" strike="noStrike" kern="1200" cap="none" spc="0" normalizeH="0" baseline="0" noProof="0">
                <a:ln>
                  <a:noFill/>
                </a:ln>
                <a:solidFill>
                  <a:srgbClr val="FFFFFE"/>
                </a:solidFill>
                <a:effectLst/>
                <a:uLnTx/>
                <a:uFillTx/>
                <a:latin typeface="Arial" panose="020B0604020202020204"/>
                <a:ea typeface="+mj-ea"/>
                <a:cs typeface="+mj-cs"/>
              </a:rPr>
              <a:t>IAS Provider Requirements SOP Version 2.1</a:t>
            </a:r>
            <a:endParaRPr lang="en-US" sz="7200"/>
          </a:p>
        </p:txBody>
      </p:sp>
      <p:sp>
        <p:nvSpPr>
          <p:cNvPr id="2" name="Slide Number Placeholder 1">
            <a:extLst>
              <a:ext uri="{FF2B5EF4-FFF2-40B4-BE49-F238E27FC236}">
                <a16:creationId xmlns:a16="http://schemas.microsoft.com/office/drawing/2014/main" id="{3DBF3B93-BD6C-7138-519B-FBA8356B98A0}"/>
              </a:ext>
            </a:extLst>
          </p:cNvPr>
          <p:cNvSpPr>
            <a:spLocks noGrp="1"/>
          </p:cNvSpPr>
          <p:nvPr>
            <p:ph type="sldNum" sz="quarter" idx="4"/>
          </p:nvPr>
        </p:nvSpPr>
        <p:spPr/>
        <p:txBody>
          <a:bodyPr/>
          <a:lstStyle/>
          <a:p>
            <a:fld id="{58DCA3CF-F0FB-9844-9606-7F294DED69AB}" type="slidenum">
              <a:rPr lang="en-US" smtClean="0"/>
              <a:pPr/>
              <a:t>22</a:t>
            </a:fld>
            <a:endParaRPr lang="en-US"/>
          </a:p>
        </p:txBody>
      </p:sp>
      <p:sp>
        <p:nvSpPr>
          <p:cNvPr id="7" name="Rectangle: Rounded Corners 6">
            <a:extLst>
              <a:ext uri="{FF2B5EF4-FFF2-40B4-BE49-F238E27FC236}">
                <a16:creationId xmlns:a16="http://schemas.microsoft.com/office/drawing/2014/main" id="{9FD76BFB-0F4B-0A05-B385-6EF8A405FDFD}"/>
              </a:ext>
            </a:extLst>
          </p:cNvPr>
          <p:cNvSpPr/>
          <p:nvPr/>
        </p:nvSpPr>
        <p:spPr>
          <a:xfrm>
            <a:off x="1933446" y="4511569"/>
            <a:ext cx="8303111" cy="1900989"/>
          </a:xfrm>
          <a:prstGeom prst="roundRect">
            <a:avLst/>
          </a:prstGeom>
          <a:solidFill>
            <a:schemeClr val="bg2">
              <a:lumMod val="20000"/>
              <a:lumOff val="8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lvl="0" algn="ctr" defTabSz="609589">
              <a:defRPr/>
            </a:pPr>
            <a:r>
              <a:rPr lang="en-US" dirty="0">
                <a:solidFill>
                  <a:schemeClr val="tx1"/>
                </a:solidFill>
              </a:rPr>
              <a:t>This SOP defines the required content of an IAS Provider’s Privacy and Security Notice, as well as the procedures for notifying Individuals of IAS-related security incidents or breaches. Updates provide individuals with additional transparency into the choices they have for sharing their Individually Identifiable Information in TEFCA.</a:t>
            </a:r>
          </a:p>
        </p:txBody>
      </p:sp>
    </p:spTree>
    <p:extLst>
      <p:ext uri="{BB962C8B-B14F-4D97-AF65-F5344CB8AC3E}">
        <p14:creationId xmlns:p14="http://schemas.microsoft.com/office/powerpoint/2010/main" val="2648674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7523F-1080-ABDE-DBF0-CC8E1C40A38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F534F3-B9D3-AB38-22F8-5E5C82C1DD7E}"/>
              </a:ext>
            </a:extLst>
          </p:cNvPr>
          <p:cNvSpPr>
            <a:spLocks noGrp="1"/>
          </p:cNvSpPr>
          <p:nvPr>
            <p:ph type="sldNum" sz="quarter" idx="4"/>
          </p:nvPr>
        </p:nvSpPr>
        <p:spPr/>
        <p:txBody>
          <a:bodyPr/>
          <a:lstStyle/>
          <a:p>
            <a:fld id="{58DCA3CF-F0FB-9844-9606-7F294DED69AB}" type="slidenum">
              <a:rPr lang="en-US" smtClean="0"/>
              <a:pPr/>
              <a:t>23</a:t>
            </a:fld>
            <a:endParaRPr lang="en-US"/>
          </a:p>
        </p:txBody>
      </p:sp>
      <p:sp>
        <p:nvSpPr>
          <p:cNvPr id="3" name="Title 2">
            <a:extLst>
              <a:ext uri="{FF2B5EF4-FFF2-40B4-BE49-F238E27FC236}">
                <a16:creationId xmlns:a16="http://schemas.microsoft.com/office/drawing/2014/main" id="{EDCA3BB1-2217-3584-7CEA-C54CE25C5F17}"/>
              </a:ext>
            </a:extLst>
          </p:cNvPr>
          <p:cNvSpPr>
            <a:spLocks noGrp="1"/>
          </p:cNvSpPr>
          <p:nvPr>
            <p:ph type="title"/>
          </p:nvPr>
        </p:nvSpPr>
        <p:spPr/>
        <p:txBody>
          <a:bodyPr>
            <a:noAutofit/>
          </a:bodyPr>
          <a:lstStyle/>
          <a:p>
            <a:r>
              <a:rPr lang="en-US" sz="2400" u="sng"/>
              <a:t>Substantive</a:t>
            </a:r>
            <a:r>
              <a:rPr lang="en-US" sz="2400"/>
              <a:t> Changes in IAS Provider Requirements SOP Version 2.1</a:t>
            </a:r>
          </a:p>
        </p:txBody>
      </p:sp>
      <p:graphicFrame>
        <p:nvGraphicFramePr>
          <p:cNvPr id="5" name="Content Placeholder 4">
            <a:extLst>
              <a:ext uri="{FF2B5EF4-FFF2-40B4-BE49-F238E27FC236}">
                <a16:creationId xmlns:a16="http://schemas.microsoft.com/office/drawing/2014/main" id="{B7AE9051-30FD-8FF2-2613-F2D46DFCEF7E}"/>
              </a:ext>
            </a:extLst>
          </p:cNvPr>
          <p:cNvGraphicFramePr>
            <a:graphicFrameLocks noGrp="1"/>
          </p:cNvGraphicFramePr>
          <p:nvPr>
            <p:ph sz="half" idx="1"/>
            <p:extLst>
              <p:ext uri="{D42A27DB-BD31-4B8C-83A1-F6EECF244321}">
                <p14:modId xmlns:p14="http://schemas.microsoft.com/office/powerpoint/2010/main" val="207593424"/>
              </p:ext>
            </p:extLst>
          </p:nvPr>
        </p:nvGraphicFramePr>
        <p:xfrm>
          <a:off x="447676" y="1125492"/>
          <a:ext cx="11296648" cy="4818505"/>
        </p:xfrm>
        <a:graphic>
          <a:graphicData uri="http://schemas.openxmlformats.org/drawingml/2006/table">
            <a:tbl>
              <a:tblPr firstRow="1" bandRow="1">
                <a:tableStyleId>{93296810-A885-4BE3-A3E7-6D5BEEA58F35}</a:tableStyleId>
              </a:tblPr>
              <a:tblGrid>
                <a:gridCol w="1237084">
                  <a:extLst>
                    <a:ext uri="{9D8B030D-6E8A-4147-A177-3AD203B41FA5}">
                      <a16:colId xmlns:a16="http://schemas.microsoft.com/office/drawing/2014/main" val="913252074"/>
                    </a:ext>
                  </a:extLst>
                </a:gridCol>
                <a:gridCol w="3773449">
                  <a:extLst>
                    <a:ext uri="{9D8B030D-6E8A-4147-A177-3AD203B41FA5}">
                      <a16:colId xmlns:a16="http://schemas.microsoft.com/office/drawing/2014/main" val="339839022"/>
                    </a:ext>
                  </a:extLst>
                </a:gridCol>
                <a:gridCol w="3709854">
                  <a:extLst>
                    <a:ext uri="{9D8B030D-6E8A-4147-A177-3AD203B41FA5}">
                      <a16:colId xmlns:a16="http://schemas.microsoft.com/office/drawing/2014/main" val="1030903151"/>
                    </a:ext>
                  </a:extLst>
                </a:gridCol>
                <a:gridCol w="2576261">
                  <a:extLst>
                    <a:ext uri="{9D8B030D-6E8A-4147-A177-3AD203B41FA5}">
                      <a16:colId xmlns:a16="http://schemas.microsoft.com/office/drawing/2014/main" val="1756727150"/>
                    </a:ext>
                  </a:extLst>
                </a:gridCol>
              </a:tblGrid>
              <a:tr h="733251">
                <a:tc>
                  <a:txBody>
                    <a:bodyPr/>
                    <a:lstStyle/>
                    <a:p>
                      <a:r>
                        <a:rPr lang="en-US" sz="1800">
                          <a:latin typeface="+mn-lt"/>
                        </a:rPr>
                        <a:t>SOP</a:t>
                      </a:r>
                    </a:p>
                    <a:p>
                      <a:r>
                        <a:rPr lang="en-US" sz="1800">
                          <a:latin typeface="+mn-lt"/>
                        </a:rPr>
                        <a:t>Section #</a:t>
                      </a:r>
                    </a:p>
                  </a:txBody>
                  <a:tcPr anchor="ctr"/>
                </a:tc>
                <a:tc>
                  <a:txBody>
                    <a:bodyPr/>
                    <a:lstStyle/>
                    <a:p>
                      <a:r>
                        <a:rPr lang="en-US" sz="1800">
                          <a:latin typeface="+mn-lt"/>
                        </a:rPr>
                        <a:t>What was the previous policy?</a:t>
                      </a:r>
                    </a:p>
                  </a:txBody>
                  <a:tcPr anchor="ctr"/>
                </a:tc>
                <a:tc>
                  <a:txBody>
                    <a:bodyPr/>
                    <a:lstStyle/>
                    <a:p>
                      <a:r>
                        <a:rPr lang="en-US" sz="1800" u="none">
                          <a:latin typeface="+mn-lt"/>
                        </a:rPr>
                        <a:t>What c</a:t>
                      </a:r>
                      <a:r>
                        <a:rPr lang="en-US" sz="1800">
                          <a:latin typeface="+mn-lt"/>
                        </a:rPr>
                        <a:t>hanges were made?</a:t>
                      </a:r>
                    </a:p>
                  </a:txBody>
                  <a:tcPr anchor="ctr"/>
                </a:tc>
                <a:tc>
                  <a:txBody>
                    <a:bodyPr/>
                    <a:lstStyle/>
                    <a:p>
                      <a:r>
                        <a:rPr lang="en-US" sz="1800" u="none">
                          <a:latin typeface="+mn-lt"/>
                        </a:rPr>
                        <a:t>Why were the changes made?</a:t>
                      </a:r>
                      <a:endParaRPr lang="en-US" sz="1800">
                        <a:latin typeface="+mn-lt"/>
                      </a:endParaRPr>
                    </a:p>
                  </a:txBody>
                  <a:tcPr anchor="ctr"/>
                </a:tc>
                <a:extLst>
                  <a:ext uri="{0D108BD9-81ED-4DB2-BD59-A6C34878D82A}">
                    <a16:rowId xmlns:a16="http://schemas.microsoft.com/office/drawing/2014/main" val="460749793"/>
                  </a:ext>
                </a:extLst>
              </a:tr>
              <a:tr h="942751">
                <a:tc>
                  <a:txBody>
                    <a:bodyPr/>
                    <a:lstStyle/>
                    <a:p>
                      <a:pPr algn="ctr"/>
                      <a:r>
                        <a:rPr lang="en-US" sz="1200" b="1">
                          <a:latin typeface="+mn-lt"/>
                        </a:rPr>
                        <a:t>4.1(3)</a:t>
                      </a:r>
                    </a:p>
                  </a:txBody>
                  <a:tcPr anchor="ctr"/>
                </a:tc>
                <a:tc>
                  <a:txBody>
                    <a:bodyPr/>
                    <a:lstStyle/>
                    <a:p>
                      <a:r>
                        <a:rPr lang="en-US" sz="1200">
                          <a:latin typeface="+mn-lt"/>
                        </a:rPr>
                        <a:t>IAS Providers must translate the Notice into any non-English language that is the primary language of at least five (5) percent of the individual users in the IAS Provider’s service area</a:t>
                      </a:r>
                    </a:p>
                  </a:txBody>
                  <a:tcPr anchor="ctr"/>
                </a:tc>
                <a:tc>
                  <a:txBody>
                    <a:bodyPr/>
                    <a:lstStyle/>
                    <a:p>
                      <a:r>
                        <a:rPr lang="en-US" sz="1200" kern="1200">
                          <a:solidFill>
                            <a:schemeClr val="dk1"/>
                          </a:solidFill>
                          <a:effectLst/>
                          <a:latin typeface="+mn-lt"/>
                        </a:rPr>
                        <a:t>Removed requirement</a:t>
                      </a:r>
                      <a:endParaRPr lang="en-US" sz="1200">
                        <a:effectLst/>
                        <a:latin typeface="+mn-lt"/>
                      </a:endParaRPr>
                    </a:p>
                    <a:p>
                      <a:endParaRPr lang="en-US" sz="1200">
                        <a:latin typeface="+mn-lt"/>
                      </a:endParaRPr>
                    </a:p>
                  </a:txBody>
                  <a:tcPr anchor="ctr"/>
                </a:tc>
                <a:tc>
                  <a:txBody>
                    <a:bodyPr/>
                    <a:lstStyle/>
                    <a:p>
                      <a:r>
                        <a:rPr lang="en-US" sz="1200">
                          <a:latin typeface="+mn-lt"/>
                        </a:rPr>
                        <a:t>To reduce burden on IAS Providers and increase participation</a:t>
                      </a:r>
                    </a:p>
                  </a:txBody>
                  <a:tcPr anchor="ctr"/>
                </a:tc>
                <a:extLst>
                  <a:ext uri="{0D108BD9-81ED-4DB2-BD59-A6C34878D82A}">
                    <a16:rowId xmlns:a16="http://schemas.microsoft.com/office/drawing/2014/main" val="1698440676"/>
                  </a:ext>
                </a:extLst>
              </a:tr>
              <a:tr h="1152251">
                <a:tc>
                  <a:txBody>
                    <a:bodyPr/>
                    <a:lstStyle/>
                    <a:p>
                      <a:pPr algn="ctr"/>
                      <a:r>
                        <a:rPr lang="en-US" sz="1200" b="1">
                          <a:latin typeface="+mn-lt"/>
                        </a:rPr>
                        <a:t>4.1(4)</a:t>
                      </a:r>
                    </a:p>
                  </a:txBody>
                  <a:tcPr anchor="ctr"/>
                </a:tc>
                <a:tc>
                  <a:txBody>
                    <a:bodyPr/>
                    <a:lstStyle/>
                    <a:p>
                      <a:r>
                        <a:rPr lang="en-US" sz="1200">
                          <a:latin typeface="+mn-lt"/>
                        </a:rPr>
                        <a:t>IAS Providers must include a statement regarding whether III related to reproductive health care services (as defined in Executive Order 14076) and gender affirming care may be Used and/or Disclosed in accordance with Applicable Law</a:t>
                      </a:r>
                    </a:p>
                  </a:txBody>
                  <a:tcPr anchor="ctr"/>
                </a:tc>
                <a:tc>
                  <a:txBody>
                    <a:bodyPr/>
                    <a:lstStyle/>
                    <a:p>
                      <a:r>
                        <a:rPr lang="en-US" sz="1200">
                          <a:latin typeface="+mn-lt"/>
                        </a:rPr>
                        <a:t>Removed references to Executive Order 14076 and reproductive care/gender-affirming care</a:t>
                      </a:r>
                    </a:p>
                  </a:txBody>
                  <a:tcPr anchor="ctr"/>
                </a:tc>
                <a:tc>
                  <a:txBody>
                    <a:bodyPr/>
                    <a:lstStyle/>
                    <a:p>
                      <a:pPr marL="0" marR="0" lvl="0" indent="0" algn="l" defTabSz="609589" rtl="0" eaLnBrk="1" fontAlgn="auto" latinLnBrk="0" hangingPunct="1">
                        <a:lnSpc>
                          <a:spcPct val="100000"/>
                        </a:lnSpc>
                        <a:spcBef>
                          <a:spcPts val="0"/>
                        </a:spcBef>
                        <a:spcAft>
                          <a:spcPts val="0"/>
                        </a:spcAft>
                        <a:buClrTx/>
                        <a:buSzTx/>
                        <a:buFontTx/>
                        <a:buNone/>
                        <a:tabLst/>
                        <a:defRPr/>
                      </a:pPr>
                      <a:r>
                        <a:rPr lang="en-US" sz="1200">
                          <a:latin typeface="+mn-lt"/>
                        </a:rPr>
                        <a:t>Executive Order 14076 was rescinded</a:t>
                      </a:r>
                    </a:p>
                  </a:txBody>
                  <a:tcPr anchor="ctr"/>
                </a:tc>
                <a:extLst>
                  <a:ext uri="{0D108BD9-81ED-4DB2-BD59-A6C34878D82A}">
                    <a16:rowId xmlns:a16="http://schemas.microsoft.com/office/drawing/2014/main" val="1926130360"/>
                  </a:ext>
                </a:extLst>
              </a:tr>
              <a:tr h="1990252">
                <a:tc>
                  <a:txBody>
                    <a:bodyPr/>
                    <a:lstStyle/>
                    <a:p>
                      <a:pPr algn="ctr"/>
                      <a:r>
                        <a:rPr lang="en-US" sz="1200" b="1">
                          <a:latin typeface="+mn-lt"/>
                        </a:rPr>
                        <a:t>4.1(9)</a:t>
                      </a:r>
                    </a:p>
                  </a:txBody>
                  <a:tcPr anchor="ctr"/>
                </a:tc>
                <a:tc>
                  <a:txBody>
                    <a:bodyPr/>
                    <a:lstStyle/>
                    <a:p>
                      <a:pPr marL="0" marR="0" lvl="0" indent="0" algn="l" defTabSz="609589" rtl="0" eaLnBrk="1" fontAlgn="auto" latinLnBrk="0" hangingPunct="1">
                        <a:lnSpc>
                          <a:spcPct val="100000"/>
                        </a:lnSpc>
                        <a:spcBef>
                          <a:spcPts val="0"/>
                        </a:spcBef>
                        <a:spcAft>
                          <a:spcPts val="0"/>
                        </a:spcAft>
                        <a:buClrTx/>
                        <a:buSzTx/>
                        <a:buFontTx/>
                        <a:buNone/>
                        <a:tabLst/>
                        <a:defRPr/>
                      </a:pPr>
                      <a:r>
                        <a:rPr lang="en-US" sz="1200">
                          <a:latin typeface="+mn-lt"/>
                        </a:rPr>
                        <a:t>IAS Providers must describe the choices an Individual has regarding the collection, use, deletion, and sharing of their Individually Identifiable Information (III)</a:t>
                      </a:r>
                    </a:p>
                    <a:p>
                      <a:endParaRPr lang="en-US" sz="1200">
                        <a:latin typeface="+mn-lt"/>
                      </a:endParaRPr>
                    </a:p>
                  </a:txBody>
                  <a:tcPr anchor="ctr"/>
                </a:tc>
                <a:tc>
                  <a:txBody>
                    <a:bodyPr/>
                    <a:lstStyle/>
                    <a:p>
                      <a:pPr marL="0" marR="0" lvl="0" indent="0" algn="l">
                        <a:lnSpc>
                          <a:spcPct val="100000"/>
                        </a:lnSpc>
                        <a:spcBef>
                          <a:spcPts val="0"/>
                        </a:spcBef>
                        <a:spcAft>
                          <a:spcPts val="300"/>
                        </a:spcAft>
                        <a:buFont typeface="Arial"/>
                        <a:buNone/>
                      </a:pPr>
                      <a:r>
                        <a:rPr lang="en-GB" sz="1200" b="0" i="0" u="none" strike="noStrike" noProof="0">
                          <a:latin typeface="+mn-lt"/>
                        </a:rPr>
                        <a:t>In addition to the previous policy:</a:t>
                      </a:r>
                    </a:p>
                    <a:p>
                      <a:pPr marL="171450" marR="0" lvl="0" indent="-171450" algn="l">
                        <a:lnSpc>
                          <a:spcPct val="100000"/>
                        </a:lnSpc>
                        <a:spcBef>
                          <a:spcPts val="0"/>
                        </a:spcBef>
                        <a:spcAft>
                          <a:spcPts val="300"/>
                        </a:spcAft>
                        <a:buFont typeface="Arial"/>
                        <a:buChar char="•"/>
                      </a:pPr>
                      <a:r>
                        <a:rPr lang="en-GB" sz="1200" b="0" i="0" u="none" strike="noStrike" noProof="0">
                          <a:latin typeface="+mn-lt"/>
                        </a:rPr>
                        <a:t>IAS Providers must publicly disclose whether they </a:t>
                      </a:r>
                      <a:r>
                        <a:rPr lang="en-GB" sz="1200" b="0" i="0" u="none" strike="noStrike" noProof="0">
                          <a:solidFill>
                            <a:schemeClr val="tx1"/>
                          </a:solidFill>
                          <a:latin typeface="+mn-lt"/>
                        </a:rPr>
                        <a:t>have Bidirectional capabilities or if they are Request-Only </a:t>
                      </a:r>
                      <a:endParaRPr lang="en-US">
                        <a:solidFill>
                          <a:schemeClr val="tx1"/>
                        </a:solidFill>
                        <a:latin typeface="+mn-lt"/>
                      </a:endParaRPr>
                    </a:p>
                    <a:p>
                      <a:pPr marL="171450" marR="0" lvl="0" indent="-171450" algn="l">
                        <a:lnSpc>
                          <a:spcPct val="100000"/>
                        </a:lnSpc>
                        <a:spcBef>
                          <a:spcPts val="0"/>
                        </a:spcBef>
                        <a:spcAft>
                          <a:spcPts val="300"/>
                        </a:spcAft>
                        <a:buFont typeface="Arial"/>
                        <a:buChar char="•"/>
                      </a:pPr>
                      <a:r>
                        <a:rPr lang="en-GB" sz="1200" b="0" i="0" u="none" strike="noStrike" noProof="0">
                          <a:latin typeface="+mn-lt"/>
                        </a:rPr>
                        <a:t>If the IAS Provider is Bidirectional then </a:t>
                      </a:r>
                      <a:r>
                        <a:rPr lang="en-GB" sz="1200" b="0" i="0" u="none" strike="noStrike" noProof="0">
                          <a:solidFill>
                            <a:schemeClr val="tx1"/>
                          </a:solidFill>
                          <a:latin typeface="+mn-lt"/>
                        </a:rPr>
                        <a:t>the IAS Provider must provide the Individual with a choice regarding whether or not the IAS Provider will Disclose Individually Identifiable Information in Response to Requests via TEFCA Exchange </a:t>
                      </a:r>
                      <a:endParaRPr lang="en-US">
                        <a:solidFill>
                          <a:schemeClr val="tx1"/>
                        </a:solidFill>
                        <a:latin typeface="+mn-lt"/>
                      </a:endParaRPr>
                    </a:p>
                  </a:txBody>
                  <a:tcPr anchor="ctr"/>
                </a:tc>
                <a:tc>
                  <a:txBody>
                    <a:bodyPr/>
                    <a:lstStyle/>
                    <a:p>
                      <a:pPr marL="0" marR="0" lvl="0" indent="0" algn="l" defTabSz="609589" rtl="0" eaLnBrk="1" fontAlgn="auto" latinLnBrk="0" hangingPunct="1">
                        <a:lnSpc>
                          <a:spcPct val="100000"/>
                        </a:lnSpc>
                        <a:spcBef>
                          <a:spcPts val="0"/>
                        </a:spcBef>
                        <a:spcAft>
                          <a:spcPts val="0"/>
                        </a:spcAft>
                        <a:buClrTx/>
                        <a:buSzTx/>
                        <a:buFontTx/>
                        <a:buNone/>
                        <a:tabLst/>
                        <a:defRPr/>
                      </a:pPr>
                      <a:r>
                        <a:rPr lang="en-US" sz="1200">
                          <a:latin typeface="+mn-lt"/>
                        </a:rPr>
                        <a:t>To increase patient autonomy over how their data is disclosed and encourage more IAS participation in TEFCA</a:t>
                      </a:r>
                    </a:p>
                    <a:p>
                      <a:endParaRPr lang="en-US" sz="1200">
                        <a:latin typeface="+mn-lt"/>
                      </a:endParaRPr>
                    </a:p>
                  </a:txBody>
                  <a:tcPr anchor="ctr"/>
                </a:tc>
                <a:extLst>
                  <a:ext uri="{0D108BD9-81ED-4DB2-BD59-A6C34878D82A}">
                    <a16:rowId xmlns:a16="http://schemas.microsoft.com/office/drawing/2014/main" val="3924789430"/>
                  </a:ext>
                </a:extLst>
              </a:tr>
            </a:tbl>
          </a:graphicData>
        </a:graphic>
      </p:graphicFrame>
      <p:sp>
        <p:nvSpPr>
          <p:cNvPr id="7" name="TextBox 6">
            <a:extLst>
              <a:ext uri="{FF2B5EF4-FFF2-40B4-BE49-F238E27FC236}">
                <a16:creationId xmlns:a16="http://schemas.microsoft.com/office/drawing/2014/main" id="{6B73EACA-66E4-AE40-0C2D-8CDDF585577C}"/>
              </a:ext>
            </a:extLst>
          </p:cNvPr>
          <p:cNvSpPr txBox="1"/>
          <p:nvPr/>
        </p:nvSpPr>
        <p:spPr>
          <a:xfrm>
            <a:off x="2172685" y="6168340"/>
            <a:ext cx="8301037" cy="338554"/>
          </a:xfrm>
          <a:prstGeom prst="rect">
            <a:avLst/>
          </a:prstGeom>
          <a:noFill/>
        </p:spPr>
        <p:txBody>
          <a:bodyPr wrap="square">
            <a:spAutoFit/>
          </a:bodyPr>
          <a:lstStyle/>
          <a:p>
            <a:r>
              <a:rPr lang="en-US" sz="1600" dirty="0"/>
              <a:t>This is a summary. Please reference the SOP on the </a:t>
            </a:r>
            <a:r>
              <a:rPr lang="en-US" sz="1600" dirty="0">
                <a:hlinkClick r:id="rId3"/>
              </a:rPr>
              <a:t>Resources Page </a:t>
            </a:r>
            <a:r>
              <a:rPr lang="en-US" sz="1600" dirty="0"/>
              <a:t>for the full text.</a:t>
            </a:r>
          </a:p>
        </p:txBody>
      </p:sp>
    </p:spTree>
    <p:extLst>
      <p:ext uri="{BB962C8B-B14F-4D97-AF65-F5344CB8AC3E}">
        <p14:creationId xmlns:p14="http://schemas.microsoft.com/office/powerpoint/2010/main" val="3963595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AB760-8604-D424-2F66-4DC14B03AF7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8B88EAB-A504-F0B8-3032-3462F1E0D4ED}"/>
              </a:ext>
            </a:extLst>
          </p:cNvPr>
          <p:cNvSpPr>
            <a:spLocks noGrp="1"/>
          </p:cNvSpPr>
          <p:nvPr>
            <p:ph type="title"/>
          </p:nvPr>
        </p:nvSpPr>
        <p:spPr>
          <a:xfrm>
            <a:off x="2243675" y="2407800"/>
            <a:ext cx="8054269" cy="2042399"/>
          </a:xfrm>
        </p:spPr>
        <p:txBody>
          <a:bodyPr>
            <a:noAutofit/>
          </a:bodyPr>
          <a:lstStyle/>
          <a:p>
            <a:pPr algn="ctr"/>
            <a:br>
              <a:rPr kumimoji="0" lang="en-US" b="0" i="0" u="none" strike="noStrike" kern="1200" cap="none" spc="0" normalizeH="0" baseline="0" noProof="0">
                <a:ln>
                  <a:noFill/>
                </a:ln>
                <a:solidFill>
                  <a:srgbClr val="FFFFFE"/>
                </a:solidFill>
                <a:effectLst/>
                <a:uLnTx/>
                <a:uFillTx/>
                <a:latin typeface="Arial" panose="020B0604020202020204"/>
                <a:ea typeface="+mj-ea"/>
                <a:cs typeface="+mj-cs"/>
              </a:rPr>
            </a:br>
            <a:r>
              <a:rPr kumimoji="0" lang="en-US" b="0" i="0" u="none" strike="noStrike" kern="1200" cap="none" spc="0" normalizeH="0" baseline="0" noProof="0">
                <a:ln>
                  <a:noFill/>
                </a:ln>
                <a:solidFill>
                  <a:srgbClr val="FFFFFE"/>
                </a:solidFill>
                <a:effectLst/>
                <a:uLnTx/>
                <a:uFillTx/>
                <a:latin typeface="Arial" panose="020B0604020202020204"/>
                <a:ea typeface="+mj-ea"/>
                <a:cs typeface="+mj-cs"/>
              </a:rPr>
              <a:t>Exchange Purposes SOP Version 5.0</a:t>
            </a:r>
            <a:br>
              <a:rPr kumimoji="0" lang="en-US" b="0" i="0" u="none" strike="noStrike" kern="1200" cap="none" spc="0" normalizeH="0" baseline="0" noProof="0">
                <a:ln>
                  <a:noFill/>
                </a:ln>
                <a:solidFill>
                  <a:srgbClr val="FFFFFE"/>
                </a:solidFill>
                <a:effectLst/>
                <a:uLnTx/>
                <a:uFillTx/>
                <a:latin typeface="Arial" panose="020B0604020202020204"/>
                <a:ea typeface="+mj-ea"/>
                <a:cs typeface="+mj-cs"/>
              </a:rPr>
            </a:br>
            <a:endParaRPr lang="en-US"/>
          </a:p>
        </p:txBody>
      </p:sp>
      <p:sp>
        <p:nvSpPr>
          <p:cNvPr id="2" name="Slide Number Placeholder 1">
            <a:extLst>
              <a:ext uri="{FF2B5EF4-FFF2-40B4-BE49-F238E27FC236}">
                <a16:creationId xmlns:a16="http://schemas.microsoft.com/office/drawing/2014/main" id="{33106D09-0381-4E05-9909-CE2E64907B15}"/>
              </a:ext>
            </a:extLst>
          </p:cNvPr>
          <p:cNvSpPr>
            <a:spLocks noGrp="1"/>
          </p:cNvSpPr>
          <p:nvPr>
            <p:ph type="sldNum" sz="quarter" idx="4"/>
          </p:nvPr>
        </p:nvSpPr>
        <p:spPr/>
        <p:txBody>
          <a:bodyPr/>
          <a:lstStyle/>
          <a:p>
            <a:fld id="{58DCA3CF-F0FB-9844-9606-7F294DED69AB}" type="slidenum">
              <a:rPr lang="en-US" smtClean="0"/>
              <a:pPr/>
              <a:t>24</a:t>
            </a:fld>
            <a:endParaRPr lang="en-US"/>
          </a:p>
        </p:txBody>
      </p:sp>
      <p:sp>
        <p:nvSpPr>
          <p:cNvPr id="7" name="Rectangle: Rounded Corners 6">
            <a:extLst>
              <a:ext uri="{FF2B5EF4-FFF2-40B4-BE49-F238E27FC236}">
                <a16:creationId xmlns:a16="http://schemas.microsoft.com/office/drawing/2014/main" id="{282938E6-859E-7572-87E7-DF66A1B66506}"/>
              </a:ext>
            </a:extLst>
          </p:cNvPr>
          <p:cNvSpPr/>
          <p:nvPr/>
        </p:nvSpPr>
        <p:spPr>
          <a:xfrm>
            <a:off x="1894056" y="4484809"/>
            <a:ext cx="8518358" cy="1911465"/>
          </a:xfrm>
          <a:prstGeom prst="roundRect">
            <a:avLst/>
          </a:prstGeom>
          <a:solidFill>
            <a:schemeClr val="bg2">
              <a:lumMod val="20000"/>
              <a:lumOff val="8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lvl="0" algn="ctr" defTabSz="609589">
              <a:defRPr/>
            </a:pPr>
            <a:r>
              <a:rPr lang="en-US" dirty="0">
                <a:solidFill>
                  <a:schemeClr val="tx1"/>
                </a:solidFill>
              </a:rPr>
              <a:t>This SOP defines the authorized Exchange Purposes (XPs) and provides information on the response obligations, fee permissions, and exceptions to required response for each XP Code. Updates provide additional detail on exchange for Non-Required XP Codes and are consistent with other published SOPs.</a:t>
            </a:r>
          </a:p>
        </p:txBody>
      </p:sp>
    </p:spTree>
    <p:extLst>
      <p:ext uri="{BB962C8B-B14F-4D97-AF65-F5344CB8AC3E}">
        <p14:creationId xmlns:p14="http://schemas.microsoft.com/office/powerpoint/2010/main" val="4026782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D235F8-39C7-458D-52D8-CF036CEF336C}"/>
              </a:ext>
            </a:extLst>
          </p:cNvPr>
          <p:cNvSpPr>
            <a:spLocks noGrp="1"/>
          </p:cNvSpPr>
          <p:nvPr>
            <p:ph type="sldNum" sz="quarter" idx="4"/>
          </p:nvPr>
        </p:nvSpPr>
        <p:spPr/>
        <p:txBody>
          <a:bodyPr/>
          <a:lstStyle/>
          <a:p>
            <a:fld id="{58DCA3CF-F0FB-9844-9606-7F294DED69AB}" type="slidenum">
              <a:rPr lang="en-US" smtClean="0"/>
              <a:pPr/>
              <a:t>25</a:t>
            </a:fld>
            <a:endParaRPr lang="en-US"/>
          </a:p>
        </p:txBody>
      </p:sp>
      <p:sp>
        <p:nvSpPr>
          <p:cNvPr id="3" name="Title 2">
            <a:extLst>
              <a:ext uri="{FF2B5EF4-FFF2-40B4-BE49-F238E27FC236}">
                <a16:creationId xmlns:a16="http://schemas.microsoft.com/office/drawing/2014/main" id="{396620AE-09B0-86DD-E7BE-FD2F230C90D6}"/>
              </a:ext>
            </a:extLst>
          </p:cNvPr>
          <p:cNvSpPr>
            <a:spLocks noGrp="1"/>
          </p:cNvSpPr>
          <p:nvPr>
            <p:ph type="title"/>
          </p:nvPr>
        </p:nvSpPr>
        <p:spPr/>
        <p:txBody>
          <a:bodyPr/>
          <a:lstStyle/>
          <a:p>
            <a:r>
              <a:rPr lang="en-US" u="sng"/>
              <a:t>Substantive</a:t>
            </a:r>
            <a:r>
              <a:rPr lang="en-US"/>
              <a:t> Changes in XPs SOP Version 5.0</a:t>
            </a:r>
          </a:p>
        </p:txBody>
      </p:sp>
      <p:graphicFrame>
        <p:nvGraphicFramePr>
          <p:cNvPr id="5" name="Content Placeholder 4">
            <a:extLst>
              <a:ext uri="{FF2B5EF4-FFF2-40B4-BE49-F238E27FC236}">
                <a16:creationId xmlns:a16="http://schemas.microsoft.com/office/drawing/2014/main" id="{B0615986-EBA1-0751-E8A9-E2830D2C49DC}"/>
              </a:ext>
            </a:extLst>
          </p:cNvPr>
          <p:cNvGraphicFramePr>
            <a:graphicFrameLocks noGrp="1"/>
          </p:cNvGraphicFramePr>
          <p:nvPr>
            <p:ph sz="half" idx="1"/>
          </p:nvPr>
        </p:nvGraphicFramePr>
        <p:xfrm>
          <a:off x="354067" y="1039854"/>
          <a:ext cx="11483866" cy="4776907"/>
        </p:xfrm>
        <a:graphic>
          <a:graphicData uri="http://schemas.openxmlformats.org/drawingml/2006/table">
            <a:tbl>
              <a:tblPr firstRow="1" bandRow="1">
                <a:tableStyleId>{93296810-A885-4BE3-A3E7-6D5BEEA58F35}</a:tableStyleId>
              </a:tblPr>
              <a:tblGrid>
                <a:gridCol w="1058145">
                  <a:extLst>
                    <a:ext uri="{9D8B030D-6E8A-4147-A177-3AD203B41FA5}">
                      <a16:colId xmlns:a16="http://schemas.microsoft.com/office/drawing/2014/main" val="913252074"/>
                    </a:ext>
                  </a:extLst>
                </a:gridCol>
                <a:gridCol w="3005879">
                  <a:extLst>
                    <a:ext uri="{9D8B030D-6E8A-4147-A177-3AD203B41FA5}">
                      <a16:colId xmlns:a16="http://schemas.microsoft.com/office/drawing/2014/main" val="3033084462"/>
                    </a:ext>
                  </a:extLst>
                </a:gridCol>
                <a:gridCol w="4228828">
                  <a:extLst>
                    <a:ext uri="{9D8B030D-6E8A-4147-A177-3AD203B41FA5}">
                      <a16:colId xmlns:a16="http://schemas.microsoft.com/office/drawing/2014/main" val="1030903151"/>
                    </a:ext>
                  </a:extLst>
                </a:gridCol>
                <a:gridCol w="3191014">
                  <a:extLst>
                    <a:ext uri="{9D8B030D-6E8A-4147-A177-3AD203B41FA5}">
                      <a16:colId xmlns:a16="http://schemas.microsoft.com/office/drawing/2014/main" val="1756727150"/>
                    </a:ext>
                  </a:extLst>
                </a:gridCol>
              </a:tblGrid>
              <a:tr h="485750">
                <a:tc>
                  <a:txBody>
                    <a:bodyPr/>
                    <a:lstStyle/>
                    <a:p>
                      <a:r>
                        <a:rPr lang="en-US" sz="1400"/>
                        <a:t>SOP</a:t>
                      </a:r>
                    </a:p>
                    <a:p>
                      <a:r>
                        <a:rPr lang="en-US" sz="1400"/>
                        <a:t>Section #</a:t>
                      </a:r>
                    </a:p>
                  </a:txBody>
                  <a:tcPr anchor="ctr"/>
                </a:tc>
                <a:tc>
                  <a:txBody>
                    <a:bodyPr/>
                    <a:lstStyle/>
                    <a:p>
                      <a:r>
                        <a:rPr lang="en-US" sz="1400"/>
                        <a:t>What was the previous policy?</a:t>
                      </a:r>
                    </a:p>
                  </a:txBody>
                  <a:tcPr anchor="ctr"/>
                </a:tc>
                <a:tc>
                  <a:txBody>
                    <a:bodyPr/>
                    <a:lstStyle/>
                    <a:p>
                      <a:r>
                        <a:rPr lang="en-US" sz="1400" u="none"/>
                        <a:t>What</a:t>
                      </a:r>
                      <a:r>
                        <a:rPr lang="en-US" sz="1400"/>
                        <a:t> changes were made?</a:t>
                      </a:r>
                    </a:p>
                  </a:txBody>
                  <a:tcPr anchor="ctr"/>
                </a:tc>
                <a:tc>
                  <a:txBody>
                    <a:bodyPr/>
                    <a:lstStyle/>
                    <a:p>
                      <a:r>
                        <a:rPr lang="en-US" sz="1400" u="none"/>
                        <a:t>Why were the changes made?</a:t>
                      </a:r>
                    </a:p>
                  </a:txBody>
                  <a:tcPr anchor="ctr"/>
                </a:tc>
                <a:extLst>
                  <a:ext uri="{0D108BD9-81ED-4DB2-BD59-A6C34878D82A}">
                    <a16:rowId xmlns:a16="http://schemas.microsoft.com/office/drawing/2014/main" val="460749793"/>
                  </a:ext>
                </a:extLst>
              </a:tr>
              <a:tr h="1294054">
                <a:tc>
                  <a:txBody>
                    <a:bodyPr/>
                    <a:lstStyle/>
                    <a:p>
                      <a:pPr algn="ctr"/>
                      <a:r>
                        <a:rPr lang="en-US" sz="1200" b="1"/>
                        <a:t>4.1</a:t>
                      </a:r>
                    </a:p>
                  </a:txBody>
                  <a:tcPr anchor="ctr"/>
                </a:tc>
                <a:tc>
                  <a:txBody>
                    <a:bodyPr/>
                    <a:lstStyle/>
                    <a:p>
                      <a:r>
                        <a:rPr lang="en-US" sz="1200"/>
                        <a:t>If there is a more precise XP Code that describes the reason for which an entity has initiated a push transaction, then the entity MUST use the more specific XP Code</a:t>
                      </a:r>
                      <a:endParaRPr lang="en-US" sz="1200" i="0">
                        <a:effectLst/>
                      </a:endParaRPr>
                    </a:p>
                  </a:txBody>
                  <a:tcPr anchor="ctr"/>
                </a:tc>
                <a:tc>
                  <a:txBody>
                    <a:bodyPr/>
                    <a:lstStyle/>
                    <a:p>
                      <a:r>
                        <a:rPr lang="en-US" sz="1200" kern="1200">
                          <a:solidFill>
                            <a:schemeClr val="dk1"/>
                          </a:solidFill>
                          <a:effectLst/>
                        </a:rPr>
                        <a:t>Extended the current policy to apply to query transactions, in addition to push transactions</a:t>
                      </a:r>
                      <a:endParaRPr lang="en-US" sz="1200" i="0">
                        <a:effectLst/>
                      </a:endParaRPr>
                    </a:p>
                  </a:txBody>
                  <a:tcPr anchor="ctr"/>
                </a:tc>
                <a:tc>
                  <a:txBody>
                    <a:bodyPr/>
                    <a:lstStyle/>
                    <a:p>
                      <a:r>
                        <a:rPr lang="en-US" sz="1200"/>
                        <a:t>To enable transparency into the specific sub-XP Code (use case) for which exchange partners are querying</a:t>
                      </a:r>
                    </a:p>
                  </a:txBody>
                  <a:tcPr anchor="ctr"/>
                </a:tc>
                <a:extLst>
                  <a:ext uri="{0D108BD9-81ED-4DB2-BD59-A6C34878D82A}">
                    <a16:rowId xmlns:a16="http://schemas.microsoft.com/office/drawing/2014/main" val="1698440676"/>
                  </a:ext>
                </a:extLst>
              </a:tr>
              <a:tr h="1194309">
                <a:tc>
                  <a:txBody>
                    <a:bodyPr/>
                    <a:lstStyle/>
                    <a:p>
                      <a:pPr algn="ctr"/>
                      <a:r>
                        <a:rPr lang="en-US" sz="1200" b="1"/>
                        <a:t>4.2(c)</a:t>
                      </a:r>
                    </a:p>
                  </a:txBody>
                  <a:tcPr anchor="ctr"/>
                </a:tc>
                <a:tc>
                  <a:txBody>
                    <a:bodyPr/>
                    <a:lstStyle/>
                    <a:p>
                      <a:r>
                        <a:rPr lang="en-US" sz="1200"/>
                        <a:t>SOP language refers to “controlling” a Node</a:t>
                      </a:r>
                    </a:p>
                  </a:txBody>
                  <a:tcPr anchor="ctr"/>
                </a:tc>
                <a:tc>
                  <a:txBody>
                    <a:bodyPr/>
                    <a:lstStyle/>
                    <a:p>
                      <a:r>
                        <a:rPr lang="en-US" sz="1200"/>
                        <a:t>Changed the word controlled to operate to stay consistent with other documents. Also, clarified what it means to “operate” a Node</a:t>
                      </a:r>
                    </a:p>
                  </a:txBody>
                  <a:tcPr anchor="ctr"/>
                </a:tc>
                <a:tc>
                  <a:txBody>
                    <a:bodyPr/>
                    <a:lstStyle/>
                    <a:p>
                      <a:r>
                        <a:rPr lang="en-US" sz="1200"/>
                        <a:t>To enhance clarity</a:t>
                      </a:r>
                    </a:p>
                  </a:txBody>
                  <a:tcPr anchor="ctr"/>
                </a:tc>
                <a:extLst>
                  <a:ext uri="{0D108BD9-81ED-4DB2-BD59-A6C34878D82A}">
                    <a16:rowId xmlns:a16="http://schemas.microsoft.com/office/drawing/2014/main" val="3924789430"/>
                  </a:ext>
                </a:extLst>
              </a:tr>
              <a:tr h="1770384">
                <a:tc>
                  <a:txBody>
                    <a:bodyPr/>
                    <a:lstStyle/>
                    <a:p>
                      <a:pPr algn="ctr"/>
                      <a:r>
                        <a:rPr lang="en-US" sz="1200" b="1"/>
                        <a:t>4.2, </a:t>
                      </a:r>
                    </a:p>
                    <a:p>
                      <a:pPr algn="ctr"/>
                      <a:r>
                        <a:rPr lang="en-US" sz="1200" b="1"/>
                        <a:t>Table 1</a:t>
                      </a:r>
                    </a:p>
                  </a:txBody>
                  <a:tcPr anchor="ctr"/>
                </a:tc>
                <a:tc>
                  <a:txBody>
                    <a:bodyPr/>
                    <a:lstStyle/>
                    <a:p>
                      <a:pPr marL="0" indent="0">
                        <a:buFont typeface="Arial" panose="020B0604020202020204" pitchFamily="34" charset="0"/>
                        <a:buNone/>
                      </a:pPr>
                      <a:r>
                        <a:rPr lang="en-US" sz="1200"/>
                        <a:t>All Responding Nodes MUST respond to T-TRTMNT</a:t>
                      </a:r>
                    </a:p>
                  </a:txBody>
                  <a:tcPr anchor="ctr"/>
                </a:tc>
                <a:tc>
                  <a:txBody>
                    <a:bodyPr/>
                    <a:lstStyle/>
                    <a:p>
                      <a:pPr marL="171450" indent="-171450">
                        <a:buFont typeface="Arial" panose="020B0604020202020204" pitchFamily="34" charset="0"/>
                        <a:buChar char="•"/>
                      </a:pPr>
                      <a:r>
                        <a:rPr lang="en-US" sz="1200"/>
                        <a:t>Modified response requirements for T-TRTMNT</a:t>
                      </a:r>
                    </a:p>
                    <a:p>
                      <a:pPr marL="171450" indent="-171450">
                        <a:buFont typeface="Arial" panose="020B0604020202020204" pitchFamily="34" charset="0"/>
                        <a:buChar char="•"/>
                      </a:pPr>
                      <a:r>
                        <a:rPr lang="en-US" sz="1200"/>
                        <a:t>Added new T-HCO sub-XP Codes</a:t>
                      </a:r>
                    </a:p>
                  </a:txBody>
                  <a:tcPr anchor="ctr"/>
                </a:tc>
                <a:tc>
                  <a:txBody>
                    <a:bodyPr/>
                    <a:lstStyle/>
                    <a:p>
                      <a:r>
                        <a:rPr lang="en-US" sz="1200"/>
                        <a:t>To encourage participation and align with updates made in the Treatment XP Implementation SOP and the HCO XP Implementation SOP</a:t>
                      </a:r>
                    </a:p>
                  </a:txBody>
                  <a:tcPr anchor="ctr"/>
                </a:tc>
                <a:extLst>
                  <a:ext uri="{0D108BD9-81ED-4DB2-BD59-A6C34878D82A}">
                    <a16:rowId xmlns:a16="http://schemas.microsoft.com/office/drawing/2014/main" val="3523340231"/>
                  </a:ext>
                </a:extLst>
              </a:tr>
            </a:tbl>
          </a:graphicData>
        </a:graphic>
      </p:graphicFrame>
      <p:sp>
        <p:nvSpPr>
          <p:cNvPr id="6" name="TextBox 5">
            <a:extLst>
              <a:ext uri="{FF2B5EF4-FFF2-40B4-BE49-F238E27FC236}">
                <a16:creationId xmlns:a16="http://schemas.microsoft.com/office/drawing/2014/main" id="{5F267A2C-5325-A2E0-EA63-875DFCA62917}"/>
              </a:ext>
            </a:extLst>
          </p:cNvPr>
          <p:cNvSpPr txBox="1"/>
          <p:nvPr/>
        </p:nvSpPr>
        <p:spPr>
          <a:xfrm>
            <a:off x="2172685" y="6168340"/>
            <a:ext cx="8301037" cy="338554"/>
          </a:xfrm>
          <a:prstGeom prst="rect">
            <a:avLst/>
          </a:prstGeom>
          <a:noFill/>
        </p:spPr>
        <p:txBody>
          <a:bodyPr wrap="square">
            <a:spAutoFit/>
          </a:bodyPr>
          <a:lstStyle/>
          <a:p>
            <a:r>
              <a:rPr lang="en-US" sz="1600"/>
              <a:t>This is a summary. Please reference the SOP on the </a:t>
            </a:r>
            <a:r>
              <a:rPr lang="en-US" sz="1600">
                <a:hlinkClick r:id="rId3"/>
              </a:rPr>
              <a:t>Resources Page </a:t>
            </a:r>
            <a:r>
              <a:rPr lang="en-US" sz="1600"/>
              <a:t>for the full text.</a:t>
            </a:r>
          </a:p>
        </p:txBody>
      </p:sp>
    </p:spTree>
    <p:extLst>
      <p:ext uri="{BB962C8B-B14F-4D97-AF65-F5344CB8AC3E}">
        <p14:creationId xmlns:p14="http://schemas.microsoft.com/office/powerpoint/2010/main" val="2770919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3A4F9-BB46-12B7-B81A-33469350073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742D48-411E-892F-C2A7-C09A9183B2F8}"/>
              </a:ext>
            </a:extLst>
          </p:cNvPr>
          <p:cNvSpPr>
            <a:spLocks noGrp="1"/>
          </p:cNvSpPr>
          <p:nvPr>
            <p:ph type="sldNum" sz="quarter" idx="4"/>
          </p:nvPr>
        </p:nvSpPr>
        <p:spPr/>
        <p:txBody>
          <a:bodyPr/>
          <a:lstStyle/>
          <a:p>
            <a:fld id="{58DCA3CF-F0FB-9844-9606-7F294DED69AB}" type="slidenum">
              <a:rPr lang="en-US" smtClean="0"/>
              <a:pPr/>
              <a:t>26</a:t>
            </a:fld>
            <a:endParaRPr lang="en-US"/>
          </a:p>
        </p:txBody>
      </p:sp>
      <p:sp>
        <p:nvSpPr>
          <p:cNvPr id="3" name="Title 2">
            <a:extLst>
              <a:ext uri="{FF2B5EF4-FFF2-40B4-BE49-F238E27FC236}">
                <a16:creationId xmlns:a16="http://schemas.microsoft.com/office/drawing/2014/main" id="{80313874-3304-30FC-AE95-7A37769CD879}"/>
              </a:ext>
            </a:extLst>
          </p:cNvPr>
          <p:cNvSpPr>
            <a:spLocks noGrp="1"/>
          </p:cNvSpPr>
          <p:nvPr>
            <p:ph type="title"/>
          </p:nvPr>
        </p:nvSpPr>
        <p:spPr/>
        <p:txBody>
          <a:bodyPr/>
          <a:lstStyle/>
          <a:p>
            <a:r>
              <a:rPr lang="en-US" u="sng"/>
              <a:t>Substantive</a:t>
            </a:r>
            <a:r>
              <a:rPr lang="en-US"/>
              <a:t> Changes in XPs SOP Version 5.0 continued</a:t>
            </a:r>
          </a:p>
        </p:txBody>
      </p:sp>
      <p:graphicFrame>
        <p:nvGraphicFramePr>
          <p:cNvPr id="5" name="Content Placeholder 4">
            <a:extLst>
              <a:ext uri="{FF2B5EF4-FFF2-40B4-BE49-F238E27FC236}">
                <a16:creationId xmlns:a16="http://schemas.microsoft.com/office/drawing/2014/main" id="{D7B62C95-4447-85A6-EA8C-09DF1322DB38}"/>
              </a:ext>
            </a:extLst>
          </p:cNvPr>
          <p:cNvGraphicFramePr>
            <a:graphicFrameLocks noGrp="1"/>
          </p:cNvGraphicFramePr>
          <p:nvPr>
            <p:ph sz="half" idx="1"/>
          </p:nvPr>
        </p:nvGraphicFramePr>
        <p:xfrm>
          <a:off x="354067" y="1039855"/>
          <a:ext cx="11483866" cy="5027570"/>
        </p:xfrm>
        <a:graphic>
          <a:graphicData uri="http://schemas.openxmlformats.org/drawingml/2006/table">
            <a:tbl>
              <a:tblPr firstRow="1" bandRow="1">
                <a:tableStyleId>{93296810-A885-4BE3-A3E7-6D5BEEA58F35}</a:tableStyleId>
              </a:tblPr>
              <a:tblGrid>
                <a:gridCol w="1058145">
                  <a:extLst>
                    <a:ext uri="{9D8B030D-6E8A-4147-A177-3AD203B41FA5}">
                      <a16:colId xmlns:a16="http://schemas.microsoft.com/office/drawing/2014/main" val="913252074"/>
                    </a:ext>
                  </a:extLst>
                </a:gridCol>
                <a:gridCol w="3005879">
                  <a:extLst>
                    <a:ext uri="{9D8B030D-6E8A-4147-A177-3AD203B41FA5}">
                      <a16:colId xmlns:a16="http://schemas.microsoft.com/office/drawing/2014/main" val="3033084462"/>
                    </a:ext>
                  </a:extLst>
                </a:gridCol>
                <a:gridCol w="4228828">
                  <a:extLst>
                    <a:ext uri="{9D8B030D-6E8A-4147-A177-3AD203B41FA5}">
                      <a16:colId xmlns:a16="http://schemas.microsoft.com/office/drawing/2014/main" val="1030903151"/>
                    </a:ext>
                  </a:extLst>
                </a:gridCol>
                <a:gridCol w="3191014">
                  <a:extLst>
                    <a:ext uri="{9D8B030D-6E8A-4147-A177-3AD203B41FA5}">
                      <a16:colId xmlns:a16="http://schemas.microsoft.com/office/drawing/2014/main" val="1756727150"/>
                    </a:ext>
                  </a:extLst>
                </a:gridCol>
              </a:tblGrid>
              <a:tr h="565505">
                <a:tc>
                  <a:txBody>
                    <a:bodyPr/>
                    <a:lstStyle/>
                    <a:p>
                      <a:r>
                        <a:rPr lang="en-US" sz="1400"/>
                        <a:t>SOP Section #</a:t>
                      </a:r>
                    </a:p>
                  </a:txBody>
                  <a:tcPr anchor="ctr"/>
                </a:tc>
                <a:tc>
                  <a:txBody>
                    <a:bodyPr/>
                    <a:lstStyle/>
                    <a:p>
                      <a:r>
                        <a:rPr lang="en-US" sz="1400"/>
                        <a:t>What was the previous policy?</a:t>
                      </a:r>
                    </a:p>
                  </a:txBody>
                  <a:tcPr anchor="ctr"/>
                </a:tc>
                <a:tc>
                  <a:txBody>
                    <a:bodyPr/>
                    <a:lstStyle/>
                    <a:p>
                      <a:r>
                        <a:rPr lang="en-US" sz="1400" u="none"/>
                        <a:t>What</a:t>
                      </a:r>
                      <a:r>
                        <a:rPr lang="en-US" sz="1400"/>
                        <a:t> changes were made?</a:t>
                      </a:r>
                    </a:p>
                  </a:txBody>
                  <a:tcPr anchor="ctr"/>
                </a:tc>
                <a:tc>
                  <a:txBody>
                    <a:bodyPr/>
                    <a:lstStyle/>
                    <a:p>
                      <a:r>
                        <a:rPr lang="en-US" sz="1400" u="none"/>
                        <a:t>Why were the changes made?</a:t>
                      </a:r>
                    </a:p>
                  </a:txBody>
                  <a:tcPr anchor="ctr"/>
                </a:tc>
                <a:extLst>
                  <a:ext uri="{0D108BD9-81ED-4DB2-BD59-A6C34878D82A}">
                    <a16:rowId xmlns:a16="http://schemas.microsoft.com/office/drawing/2014/main" val="460749793"/>
                  </a:ext>
                </a:extLst>
              </a:tr>
              <a:tr h="1254956">
                <a:tc>
                  <a:txBody>
                    <a:bodyPr/>
                    <a:lstStyle/>
                    <a:p>
                      <a:pPr algn="ctr"/>
                      <a:r>
                        <a:rPr lang="en-US" sz="1200" b="1"/>
                        <a:t>4.5 (previously 4.6)</a:t>
                      </a:r>
                    </a:p>
                  </a:txBody>
                  <a:tcPr anchor="ctr"/>
                </a:tc>
                <a:tc>
                  <a:txBody>
                    <a:bodyPr/>
                    <a:lstStyle/>
                    <a:p>
                      <a:r>
                        <a:rPr lang="en-US" sz="1200"/>
                        <a:t>IAS Providers have an exception to required response if the response would be inconsistent with the IAS Provider’s Privacy and Security Notice</a:t>
                      </a:r>
                    </a:p>
                  </a:txBody>
                  <a:tcPr anchor="ctr"/>
                </a:tc>
                <a:tc>
                  <a:txBody>
                    <a:bodyPr/>
                    <a:lstStyle/>
                    <a:p>
                      <a:pPr marL="171450" indent="-171450">
                        <a:buFont typeface="Arial" panose="020B0604020202020204" pitchFamily="34" charset="0"/>
                        <a:buChar char="•"/>
                      </a:pPr>
                      <a:r>
                        <a:rPr lang="en-US" sz="1200"/>
                        <a:t>Aligned language with IAS Provider Requirements SOP to reflect IAS Provider capabilities to respond and patient disclosure preferences </a:t>
                      </a:r>
                    </a:p>
                    <a:p>
                      <a:pPr marL="171450" indent="-171450">
                        <a:buFont typeface="Arial" panose="020B0604020202020204" pitchFamily="34" charset="0"/>
                        <a:buChar char="•"/>
                      </a:pPr>
                      <a:r>
                        <a:rPr lang="en-US" sz="1200"/>
                        <a:t>Added exception for Initiator-Only Delegates to align with the Delegation of Authority SOP</a:t>
                      </a:r>
                      <a:endParaRPr lang="en-US" sz="1200" i="0"/>
                    </a:p>
                  </a:txBody>
                  <a:tcPr anchor="ctr"/>
                </a:tc>
                <a:tc>
                  <a:txBody>
                    <a:bodyPr/>
                    <a:lstStyle/>
                    <a:p>
                      <a:r>
                        <a:rPr lang="en-US" sz="1200"/>
                        <a:t>To align with other SOPs</a:t>
                      </a:r>
                    </a:p>
                  </a:txBody>
                  <a:tcPr anchor="ctr"/>
                </a:tc>
                <a:extLst>
                  <a:ext uri="{0D108BD9-81ED-4DB2-BD59-A6C34878D82A}">
                    <a16:rowId xmlns:a16="http://schemas.microsoft.com/office/drawing/2014/main" val="3999098292"/>
                  </a:ext>
                </a:extLst>
              </a:tr>
              <a:tr h="3207109">
                <a:tc>
                  <a:txBody>
                    <a:bodyPr/>
                    <a:lstStyle/>
                    <a:p>
                      <a:pPr algn="ctr"/>
                      <a:r>
                        <a:rPr lang="en-US" sz="1200" b="1"/>
                        <a:t>4.6 </a:t>
                      </a:r>
                    </a:p>
                    <a:p>
                      <a:pPr algn="ctr"/>
                      <a:r>
                        <a:rPr lang="en-US" sz="1200" b="1"/>
                        <a:t>(previously 4.7)</a:t>
                      </a:r>
                    </a:p>
                  </a:txBody>
                  <a:tcPr anchor="ctr"/>
                </a:tc>
                <a:tc>
                  <a:txBody>
                    <a:bodyPr/>
                    <a:lstStyle/>
                    <a:p>
                      <a:pPr lvl="0"/>
                      <a:r>
                        <a:rPr lang="en-US" sz="1200"/>
                        <a:t>XPs SOP Version 4.1 states that for Non-Required XP Codes, Section 6.2.2. of the Common Agreement and Section 2.2.2 of the TOP shall not apply</a:t>
                      </a:r>
                    </a:p>
                  </a:txBody>
                  <a:tcPr anchor="ctr"/>
                </a:tc>
                <a:tc>
                  <a:txBody>
                    <a:bodyPr/>
                    <a:lstStyle/>
                    <a:p>
                      <a:pPr lvl="0"/>
                      <a:r>
                        <a:rPr lang="en-US" sz="1200"/>
                        <a:t>Added clarification that where the Framework Agreements, SOPs, or QTF don’t address certain aspects of exchange, partners may agree to mutual terms. For example:</a:t>
                      </a:r>
                      <a:endParaRPr lang="en-US" sz="1200" b="0"/>
                    </a:p>
                    <a:p>
                      <a:pPr lvl="1">
                        <a:spcBef>
                          <a:spcPts val="0"/>
                        </a:spcBef>
                        <a:buFont typeface="Arial" panose="020B0604020202020204" pitchFamily="34" charset="0"/>
                        <a:buChar char="•"/>
                      </a:pPr>
                      <a:r>
                        <a:rPr lang="en-US" sz="1200"/>
                        <a:t>Fees for query response</a:t>
                      </a:r>
                    </a:p>
                    <a:p>
                      <a:pPr lvl="1">
                        <a:spcBef>
                          <a:spcPts val="0"/>
                        </a:spcBef>
                        <a:buFont typeface="Arial" panose="020B0604020202020204" pitchFamily="34" charset="0"/>
                        <a:buChar char="•"/>
                      </a:pPr>
                      <a:r>
                        <a:rPr lang="en-US" sz="1200"/>
                        <a:t>Data needed to fulfill the purpose of the query</a:t>
                      </a:r>
                    </a:p>
                    <a:p>
                      <a:pPr lvl="1">
                        <a:spcBef>
                          <a:spcPts val="0"/>
                        </a:spcBef>
                        <a:buFont typeface="Arial" panose="020B0604020202020204" pitchFamily="34" charset="0"/>
                        <a:buChar char="•"/>
                      </a:pPr>
                      <a:r>
                        <a:rPr lang="en-US" sz="1200"/>
                        <a:t>Service level agreements </a:t>
                      </a:r>
                    </a:p>
                    <a:p>
                      <a:pPr lvl="1">
                        <a:spcBef>
                          <a:spcPts val="0"/>
                        </a:spcBef>
                        <a:buFont typeface="Arial" panose="020B0604020202020204" pitchFamily="34" charset="0"/>
                        <a:buChar char="•"/>
                      </a:pPr>
                      <a:r>
                        <a:rPr lang="en-US" sz="1200"/>
                        <a:t>Scope of patient population</a:t>
                      </a:r>
                    </a:p>
                    <a:p>
                      <a:pPr lvl="1">
                        <a:spcBef>
                          <a:spcPts val="0"/>
                        </a:spcBef>
                        <a:buFont typeface="Arial" panose="020B0604020202020204" pitchFamily="34" charset="0"/>
                        <a:buChar char="•"/>
                      </a:pPr>
                      <a:r>
                        <a:rPr lang="en-US" sz="1200"/>
                        <a:t>Reciprocity requirements</a:t>
                      </a:r>
                    </a:p>
                    <a:p>
                      <a:pPr lvl="0"/>
                      <a:endParaRPr lang="en-US" sz="1200"/>
                    </a:p>
                    <a:p>
                      <a:pPr lvl="0"/>
                      <a:r>
                        <a:rPr lang="en-US" sz="1200"/>
                        <a:t>Added additional detail on governance and oversight of exchange for Non-Required Exchange Purposes</a:t>
                      </a:r>
                    </a:p>
                  </a:txBody>
                  <a:tcPr anchor="ctr"/>
                </a:tc>
                <a:tc>
                  <a:txBody>
                    <a:bodyPr/>
                    <a:lstStyle/>
                    <a:p>
                      <a:pPr lvl="0"/>
                      <a:r>
                        <a:rPr lang="en-US" sz="1200"/>
                        <a:t>To add clarity on what terms are negotiable between exchange partners</a:t>
                      </a:r>
                    </a:p>
                    <a:p>
                      <a:pPr lvl="0"/>
                      <a:endParaRPr lang="en-US" sz="1200"/>
                    </a:p>
                    <a:p>
                      <a:pPr lvl="0"/>
                      <a:r>
                        <a:rPr lang="en-US" sz="1200"/>
                        <a:t>To provide more transparency into exchange patterns for Non-Required XP Codes</a:t>
                      </a:r>
                    </a:p>
                    <a:p>
                      <a:endParaRPr lang="en-US" sz="1200"/>
                    </a:p>
                  </a:txBody>
                  <a:tcPr anchor="ctr"/>
                </a:tc>
                <a:extLst>
                  <a:ext uri="{0D108BD9-81ED-4DB2-BD59-A6C34878D82A}">
                    <a16:rowId xmlns:a16="http://schemas.microsoft.com/office/drawing/2014/main" val="2411437169"/>
                  </a:ext>
                </a:extLst>
              </a:tr>
            </a:tbl>
          </a:graphicData>
        </a:graphic>
      </p:graphicFrame>
      <p:sp>
        <p:nvSpPr>
          <p:cNvPr id="6" name="TextBox 5">
            <a:extLst>
              <a:ext uri="{FF2B5EF4-FFF2-40B4-BE49-F238E27FC236}">
                <a16:creationId xmlns:a16="http://schemas.microsoft.com/office/drawing/2014/main" id="{FE805EE5-E644-A505-F962-A59CDCB87BD5}"/>
              </a:ext>
            </a:extLst>
          </p:cNvPr>
          <p:cNvSpPr txBox="1"/>
          <p:nvPr/>
        </p:nvSpPr>
        <p:spPr>
          <a:xfrm>
            <a:off x="2172685" y="6168340"/>
            <a:ext cx="8301037" cy="338554"/>
          </a:xfrm>
          <a:prstGeom prst="rect">
            <a:avLst/>
          </a:prstGeom>
          <a:noFill/>
        </p:spPr>
        <p:txBody>
          <a:bodyPr wrap="square">
            <a:spAutoFit/>
          </a:bodyPr>
          <a:lstStyle/>
          <a:p>
            <a:r>
              <a:rPr lang="en-US" sz="1600"/>
              <a:t>This is a summary. Please reference the SOP on the </a:t>
            </a:r>
            <a:r>
              <a:rPr lang="en-US" sz="1600">
                <a:hlinkClick r:id="rId3"/>
              </a:rPr>
              <a:t>Resources Page </a:t>
            </a:r>
            <a:r>
              <a:rPr lang="en-US" sz="1600"/>
              <a:t>for the full text.</a:t>
            </a:r>
          </a:p>
        </p:txBody>
      </p:sp>
    </p:spTree>
    <p:extLst>
      <p:ext uri="{BB962C8B-B14F-4D97-AF65-F5344CB8AC3E}">
        <p14:creationId xmlns:p14="http://schemas.microsoft.com/office/powerpoint/2010/main" val="2227110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C4AC3-19FE-97A7-A0BC-534D5BEA65B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2B7A929-3EE0-A879-C834-2D6AA2222EB6}"/>
              </a:ext>
            </a:extLst>
          </p:cNvPr>
          <p:cNvSpPr>
            <a:spLocks noGrp="1"/>
          </p:cNvSpPr>
          <p:nvPr>
            <p:ph type="title"/>
          </p:nvPr>
        </p:nvSpPr>
        <p:spPr>
          <a:xfrm>
            <a:off x="2068865" y="2113460"/>
            <a:ext cx="8054269" cy="2042399"/>
          </a:xfrm>
        </p:spPr>
        <p:txBody>
          <a:bodyPr>
            <a:normAutofit/>
          </a:bodyPr>
          <a:lstStyle/>
          <a:p>
            <a:pPr algn="ctr"/>
            <a:r>
              <a:rPr kumimoji="0" lang="en-US" sz="4000" b="0" i="0" u="none" strike="noStrike" kern="1200" cap="none" spc="0" normalizeH="0" baseline="0" noProof="0">
                <a:ln>
                  <a:noFill/>
                </a:ln>
                <a:solidFill>
                  <a:srgbClr val="FFFFFE"/>
                </a:solidFill>
                <a:effectLst/>
                <a:uLnTx/>
                <a:uFillTx/>
                <a:latin typeface="Arial" panose="020B0604020202020204"/>
                <a:ea typeface="+mj-ea"/>
                <a:cs typeface="+mj-cs"/>
              </a:rPr>
              <a:t>XP Implementation: Health Care Operations (HCO) Version 2.0</a:t>
            </a:r>
            <a:endParaRPr lang="en-US" sz="4000"/>
          </a:p>
        </p:txBody>
      </p:sp>
      <p:sp>
        <p:nvSpPr>
          <p:cNvPr id="2" name="Slide Number Placeholder 1">
            <a:extLst>
              <a:ext uri="{FF2B5EF4-FFF2-40B4-BE49-F238E27FC236}">
                <a16:creationId xmlns:a16="http://schemas.microsoft.com/office/drawing/2014/main" id="{B1698E53-C06F-2929-AF33-EE2A8B826AE6}"/>
              </a:ext>
            </a:extLst>
          </p:cNvPr>
          <p:cNvSpPr>
            <a:spLocks noGrp="1"/>
          </p:cNvSpPr>
          <p:nvPr>
            <p:ph type="sldNum" sz="quarter" idx="4"/>
          </p:nvPr>
        </p:nvSpPr>
        <p:spPr/>
        <p:txBody>
          <a:bodyPr/>
          <a:lstStyle/>
          <a:p>
            <a:fld id="{58DCA3CF-F0FB-9844-9606-7F294DED69AB}" type="slidenum">
              <a:rPr lang="en-US" smtClean="0"/>
              <a:pPr/>
              <a:t>27</a:t>
            </a:fld>
            <a:endParaRPr lang="en-US"/>
          </a:p>
        </p:txBody>
      </p:sp>
      <p:sp>
        <p:nvSpPr>
          <p:cNvPr id="4" name="Rectangle: Rounded Corners 3">
            <a:extLst>
              <a:ext uri="{FF2B5EF4-FFF2-40B4-BE49-F238E27FC236}">
                <a16:creationId xmlns:a16="http://schemas.microsoft.com/office/drawing/2014/main" id="{0F1DF780-5172-D851-F879-3D8E65C90F71}"/>
              </a:ext>
            </a:extLst>
          </p:cNvPr>
          <p:cNvSpPr/>
          <p:nvPr/>
        </p:nvSpPr>
        <p:spPr>
          <a:xfrm>
            <a:off x="1944444" y="4584032"/>
            <a:ext cx="8303111" cy="1900989"/>
          </a:xfrm>
          <a:prstGeom prst="roundRect">
            <a:avLst/>
          </a:prstGeom>
          <a:solidFill>
            <a:schemeClr val="bg2">
              <a:lumMod val="20000"/>
              <a:lumOff val="8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solidFill>
                  <a:schemeClr val="tx1"/>
                </a:solidFill>
              </a:rPr>
              <a:t>This SOP defines the implementation specifications for asserting the Health Care Operations (HCO) Exchange Purpose (XP) and sub-Exchange Purpose (XP) Codes. Updates establish additional XP Codes for Health Care Operations and enhance flexibility for Participants/</a:t>
            </a:r>
            <a:r>
              <a:rPr lang="en-US" dirty="0" err="1">
                <a:solidFill>
                  <a:schemeClr val="tx1"/>
                </a:solidFill>
              </a:rPr>
              <a:t>Subparticipants</a:t>
            </a:r>
            <a:r>
              <a:rPr lang="en-US" dirty="0">
                <a:solidFill>
                  <a:schemeClr val="tx1"/>
                </a:solidFill>
              </a:rPr>
              <a:t> to determine exchange specifications that support core Health Care Operations use cases, while protecting individual privacy under TEFCA.</a:t>
            </a:r>
          </a:p>
        </p:txBody>
      </p:sp>
    </p:spTree>
    <p:extLst>
      <p:ext uri="{BB962C8B-B14F-4D97-AF65-F5344CB8AC3E}">
        <p14:creationId xmlns:p14="http://schemas.microsoft.com/office/powerpoint/2010/main" val="2639928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FBADC-8F2F-1242-FD4B-F0B7D056598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570509-EE48-8B79-2971-C6F1101AE8A1}"/>
              </a:ext>
            </a:extLst>
          </p:cNvPr>
          <p:cNvSpPr>
            <a:spLocks noGrp="1"/>
          </p:cNvSpPr>
          <p:nvPr>
            <p:ph type="sldNum" sz="quarter" idx="4"/>
          </p:nvPr>
        </p:nvSpPr>
        <p:spPr/>
        <p:txBody>
          <a:bodyPr/>
          <a:lstStyle/>
          <a:p>
            <a:fld id="{58DCA3CF-F0FB-9844-9606-7F294DED69AB}" type="slidenum">
              <a:rPr lang="en-US" smtClean="0"/>
              <a:pPr/>
              <a:t>28</a:t>
            </a:fld>
            <a:endParaRPr lang="en-US"/>
          </a:p>
        </p:txBody>
      </p:sp>
      <p:sp>
        <p:nvSpPr>
          <p:cNvPr id="3" name="Title 2">
            <a:extLst>
              <a:ext uri="{FF2B5EF4-FFF2-40B4-BE49-F238E27FC236}">
                <a16:creationId xmlns:a16="http://schemas.microsoft.com/office/drawing/2014/main" id="{BB4D3AF9-2E95-7004-AC8B-ADDB688C4B02}"/>
              </a:ext>
            </a:extLst>
          </p:cNvPr>
          <p:cNvSpPr>
            <a:spLocks noGrp="1"/>
          </p:cNvSpPr>
          <p:nvPr>
            <p:ph type="title"/>
          </p:nvPr>
        </p:nvSpPr>
        <p:spPr/>
        <p:txBody>
          <a:bodyPr>
            <a:normAutofit fontScale="90000"/>
          </a:bodyPr>
          <a:lstStyle/>
          <a:p>
            <a:r>
              <a:rPr lang="en-US" u="sng"/>
              <a:t>Substantive</a:t>
            </a:r>
            <a:r>
              <a:rPr lang="en-US"/>
              <a:t> Changes in HCO XP Implementation Version 2.0</a:t>
            </a:r>
          </a:p>
        </p:txBody>
      </p:sp>
      <p:graphicFrame>
        <p:nvGraphicFramePr>
          <p:cNvPr id="5" name="Content Placeholder 4">
            <a:extLst>
              <a:ext uri="{FF2B5EF4-FFF2-40B4-BE49-F238E27FC236}">
                <a16:creationId xmlns:a16="http://schemas.microsoft.com/office/drawing/2014/main" id="{03A9823E-6A1C-84E9-AE41-179CF7E45E48}"/>
              </a:ext>
            </a:extLst>
          </p:cNvPr>
          <p:cNvGraphicFramePr>
            <a:graphicFrameLocks noGrp="1"/>
          </p:cNvGraphicFramePr>
          <p:nvPr>
            <p:ph sz="half" idx="1"/>
          </p:nvPr>
        </p:nvGraphicFramePr>
        <p:xfrm>
          <a:off x="447676" y="1174612"/>
          <a:ext cx="11296647" cy="4815221"/>
        </p:xfrm>
        <a:graphic>
          <a:graphicData uri="http://schemas.openxmlformats.org/drawingml/2006/table">
            <a:tbl>
              <a:tblPr firstRow="1" bandRow="1">
                <a:tableStyleId>{93296810-A885-4BE3-A3E7-6D5BEEA58F35}</a:tableStyleId>
              </a:tblPr>
              <a:tblGrid>
                <a:gridCol w="1155446">
                  <a:extLst>
                    <a:ext uri="{9D8B030D-6E8A-4147-A177-3AD203B41FA5}">
                      <a16:colId xmlns:a16="http://schemas.microsoft.com/office/drawing/2014/main" val="913252074"/>
                    </a:ext>
                  </a:extLst>
                </a:gridCol>
                <a:gridCol w="2795584">
                  <a:extLst>
                    <a:ext uri="{9D8B030D-6E8A-4147-A177-3AD203B41FA5}">
                      <a16:colId xmlns:a16="http://schemas.microsoft.com/office/drawing/2014/main" val="3822997194"/>
                    </a:ext>
                  </a:extLst>
                </a:gridCol>
                <a:gridCol w="3917471">
                  <a:extLst>
                    <a:ext uri="{9D8B030D-6E8A-4147-A177-3AD203B41FA5}">
                      <a16:colId xmlns:a16="http://schemas.microsoft.com/office/drawing/2014/main" val="1030903151"/>
                    </a:ext>
                  </a:extLst>
                </a:gridCol>
                <a:gridCol w="3428146">
                  <a:extLst>
                    <a:ext uri="{9D8B030D-6E8A-4147-A177-3AD203B41FA5}">
                      <a16:colId xmlns:a16="http://schemas.microsoft.com/office/drawing/2014/main" val="1756727150"/>
                    </a:ext>
                  </a:extLst>
                </a:gridCol>
              </a:tblGrid>
              <a:tr h="590101">
                <a:tc>
                  <a:txBody>
                    <a:bodyPr/>
                    <a:lstStyle/>
                    <a:p>
                      <a:r>
                        <a:rPr lang="en-US" sz="1400"/>
                        <a:t>SOP</a:t>
                      </a:r>
                    </a:p>
                    <a:p>
                      <a:r>
                        <a:rPr lang="en-US" sz="1400"/>
                        <a:t>Section #</a:t>
                      </a:r>
                    </a:p>
                  </a:txBody>
                  <a:tcPr anchor="ctr"/>
                </a:tc>
                <a:tc>
                  <a:txBody>
                    <a:bodyPr/>
                    <a:lstStyle/>
                    <a:p>
                      <a:r>
                        <a:rPr lang="en-US" sz="1400"/>
                        <a:t>What was the previous policy?</a:t>
                      </a:r>
                    </a:p>
                  </a:txBody>
                  <a:tcPr anchor="ctr"/>
                </a:tc>
                <a:tc>
                  <a:txBody>
                    <a:bodyPr/>
                    <a:lstStyle/>
                    <a:p>
                      <a:r>
                        <a:rPr lang="en-US" sz="1400" u="none"/>
                        <a:t>What c</a:t>
                      </a:r>
                      <a:r>
                        <a:rPr lang="en-US" sz="1400"/>
                        <a:t>hanges were made?</a:t>
                      </a:r>
                    </a:p>
                  </a:txBody>
                  <a:tcPr anchor="ctr"/>
                </a:tc>
                <a:tc>
                  <a:txBody>
                    <a:bodyPr/>
                    <a:lstStyle/>
                    <a:p>
                      <a:r>
                        <a:rPr lang="en-US" sz="1400" u="none"/>
                        <a:t>Why were the changes made?</a:t>
                      </a:r>
                      <a:endParaRPr lang="en-US" sz="1400"/>
                    </a:p>
                  </a:txBody>
                  <a:tcPr anchor="ctr"/>
                </a:tc>
                <a:extLst>
                  <a:ext uri="{0D108BD9-81ED-4DB2-BD59-A6C34878D82A}">
                    <a16:rowId xmlns:a16="http://schemas.microsoft.com/office/drawing/2014/main" val="460749793"/>
                  </a:ext>
                </a:extLst>
              </a:tr>
              <a:tr h="1822372">
                <a:tc>
                  <a:txBody>
                    <a:bodyPr/>
                    <a:lstStyle/>
                    <a:p>
                      <a:pPr algn="ctr"/>
                      <a:r>
                        <a:rPr lang="en-US" sz="1200" b="1"/>
                        <a:t>4.1</a:t>
                      </a:r>
                    </a:p>
                  </a:txBody>
                  <a:tcPr anchor="ctr"/>
                </a:tc>
                <a:tc>
                  <a:txBody>
                    <a:bodyPr/>
                    <a:lstStyle/>
                    <a:p>
                      <a:pPr marL="0" lvl="0" indent="0">
                        <a:buFont typeface="Arial" panose="020B0604020202020204" pitchFamily="34" charset="0"/>
                        <a:buNone/>
                      </a:pPr>
                      <a:r>
                        <a:rPr lang="en-US" sz="1200"/>
                        <a:t>Defined 4 T-HCO XP Codes:</a:t>
                      </a:r>
                    </a:p>
                    <a:p>
                      <a:pPr marL="171450" lvl="0" indent="-171450">
                        <a:buFont typeface="Arial" panose="020B0604020202020204" pitchFamily="34" charset="0"/>
                        <a:buChar char="•"/>
                      </a:pPr>
                      <a:r>
                        <a:rPr lang="en-US" sz="1200"/>
                        <a:t>Health Care Operations (T-HCO)</a:t>
                      </a:r>
                    </a:p>
                    <a:p>
                      <a:pPr marL="171450" lvl="0" indent="-171450">
                        <a:buFont typeface="Arial" panose="020B0604020202020204" pitchFamily="34" charset="0"/>
                        <a:buChar char="•"/>
                      </a:pPr>
                      <a:r>
                        <a:rPr lang="en-US" sz="1200"/>
                        <a:t>Care Coordination/Case Management (T-HCO-CC)</a:t>
                      </a:r>
                    </a:p>
                    <a:p>
                      <a:pPr marL="171450" lvl="0" indent="-171450">
                        <a:buFont typeface="Arial" panose="020B0604020202020204" pitchFamily="34" charset="0"/>
                        <a:buChar char="•"/>
                      </a:pPr>
                      <a:r>
                        <a:rPr lang="en-US" sz="1200"/>
                        <a:t>HEDIS Reporting (T-HCO-HED)</a:t>
                      </a:r>
                    </a:p>
                    <a:p>
                      <a:pPr marL="171450" lvl="0" indent="-171450">
                        <a:buFont typeface="Arial" panose="020B0604020202020204" pitchFamily="34" charset="0"/>
                        <a:buChar char="•"/>
                      </a:pPr>
                      <a:r>
                        <a:rPr lang="en-US" sz="1200"/>
                        <a:t>Quality Measurement (T-HCO-QM)</a:t>
                      </a:r>
                    </a:p>
                  </a:txBody>
                  <a:tcPr anchor="ctr"/>
                </a:tc>
                <a:tc>
                  <a:txBody>
                    <a:bodyPr/>
                    <a:lstStyle/>
                    <a:p>
                      <a:pPr lvl="0"/>
                      <a:r>
                        <a:rPr lang="en-US" sz="1200" b="0"/>
                        <a:t>Updated the Exchange Purpose (XP) Code options under the HCO category to include 6 HCO XP Codes with descriptions</a:t>
                      </a:r>
                    </a:p>
                    <a:p>
                      <a:pPr marL="171450" lvl="0" indent="-171450">
                        <a:buFont typeface="Arial" panose="020B0604020202020204" pitchFamily="34" charset="0"/>
                        <a:buChar char="•"/>
                      </a:pPr>
                      <a:r>
                        <a:rPr lang="en-US" sz="1200"/>
                        <a:t>Care Coordination/Case Management</a:t>
                      </a:r>
                    </a:p>
                    <a:p>
                      <a:pPr marL="171450" lvl="0" indent="-171450">
                        <a:buFont typeface="Arial" panose="020B0604020202020204" pitchFamily="34" charset="0"/>
                        <a:buChar char="•"/>
                      </a:pPr>
                      <a:r>
                        <a:rPr lang="en-US" sz="1200"/>
                        <a:t>HEDIS Reporting</a:t>
                      </a:r>
                    </a:p>
                    <a:p>
                      <a:pPr marL="171450" lvl="0" indent="-171450">
                        <a:buFont typeface="Arial" panose="020B0604020202020204" pitchFamily="34" charset="0"/>
                        <a:buChar char="•"/>
                      </a:pPr>
                      <a:r>
                        <a:rPr lang="en-US" sz="1200"/>
                        <a:t>Quality Assessment and Improvement</a:t>
                      </a:r>
                    </a:p>
                    <a:p>
                      <a:pPr marL="171450" lvl="0" indent="-171450">
                        <a:buFont typeface="Arial" panose="020B0604020202020204" pitchFamily="34" charset="0"/>
                        <a:buChar char="•"/>
                      </a:pPr>
                      <a:r>
                        <a:rPr lang="en-US" sz="1200"/>
                        <a:t>Population-Based Activities</a:t>
                      </a:r>
                    </a:p>
                    <a:p>
                      <a:pPr marL="171450" lvl="0" indent="-171450">
                        <a:buFont typeface="Arial" panose="020B0604020202020204" pitchFamily="34" charset="0"/>
                        <a:buChar char="•"/>
                      </a:pPr>
                      <a:r>
                        <a:rPr lang="en-US" sz="1200"/>
                        <a:t>Patient Safety</a:t>
                      </a:r>
                    </a:p>
                    <a:p>
                      <a:pPr marL="171450" lvl="0" indent="-171450">
                        <a:buFont typeface="Arial" panose="020B0604020202020204" pitchFamily="34" charset="0"/>
                        <a:buChar char="•"/>
                      </a:pPr>
                      <a:r>
                        <a:rPr lang="en-US" sz="1200"/>
                        <a:t>Performance Review</a:t>
                      </a:r>
                    </a:p>
                  </a:txBody>
                  <a:tcPr anchor="ctr"/>
                </a:tc>
                <a:tc>
                  <a:txBody>
                    <a:bodyPr/>
                    <a:lstStyle/>
                    <a:p>
                      <a:r>
                        <a:rPr lang="en-US" sz="1200"/>
                        <a:t>To provide greater transparency and granularity into the purposes for data exchange conducted for Health Care Operations, while maintaining flexibility for Participants/Subparticipants to determine exchange specifications </a:t>
                      </a:r>
                    </a:p>
                  </a:txBody>
                  <a:tcPr anchor="ctr"/>
                </a:tc>
                <a:extLst>
                  <a:ext uri="{0D108BD9-81ED-4DB2-BD59-A6C34878D82A}">
                    <a16:rowId xmlns:a16="http://schemas.microsoft.com/office/drawing/2014/main" val="1698440676"/>
                  </a:ext>
                </a:extLst>
              </a:tr>
              <a:tr h="1516386">
                <a:tc>
                  <a:txBody>
                    <a:bodyPr/>
                    <a:lstStyle/>
                    <a:p>
                      <a:pPr algn="ctr"/>
                      <a:r>
                        <a:rPr lang="en-US" sz="1200" b="1"/>
                        <a:t>4.4.2.2, 4.4.3.3</a:t>
                      </a:r>
                    </a:p>
                  </a:txBody>
                  <a:tcPr anchor="ctr"/>
                </a:tc>
                <a:tc>
                  <a:txBody>
                    <a:bodyPr/>
                    <a:lstStyle/>
                    <a:p>
                      <a:r>
                        <a:rPr lang="en-US" sz="1200"/>
                        <a:t>Terms for T-HCO included SHOULD-level response, data, and implementation guide specifications</a:t>
                      </a:r>
                    </a:p>
                  </a:txBody>
                  <a:tcPr anchor="ctr"/>
                </a:tc>
                <a:tc>
                  <a:txBody>
                    <a:bodyPr/>
                    <a:lstStyle/>
                    <a:p>
                      <a:pPr marL="0" marR="0" lvl="0" indent="0" algn="l" defTabSz="60958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a:solidFill>
                            <a:schemeClr val="dk1"/>
                          </a:solidFill>
                          <a:effectLst/>
                        </a:rPr>
                        <a:t>Removed SHOULD-level response and data specifications</a:t>
                      </a:r>
                    </a:p>
                  </a:txBody>
                  <a:tcPr anchor="ctr"/>
                </a:tc>
                <a:tc>
                  <a:txBody>
                    <a:bodyPr/>
                    <a:lstStyle/>
                    <a:p>
                      <a:pPr lvl="0"/>
                      <a:r>
                        <a:rPr lang="en-US" sz="1200"/>
                        <a:t>T-HCO and associated sub-XPs are Non-Required XPs and exchange partners will be able to determine response requirements, including scope of data to be exchanged, with data exchange partner under Section 4.6 of the Exchange Purposes (XPs) SOP</a:t>
                      </a:r>
                    </a:p>
                  </a:txBody>
                  <a:tcPr anchor="ctr"/>
                </a:tc>
                <a:extLst>
                  <a:ext uri="{0D108BD9-81ED-4DB2-BD59-A6C34878D82A}">
                    <a16:rowId xmlns:a16="http://schemas.microsoft.com/office/drawing/2014/main" val="3924789430"/>
                  </a:ext>
                </a:extLst>
              </a:tr>
              <a:tr h="886362">
                <a:tc>
                  <a:txBody>
                    <a:bodyPr/>
                    <a:lstStyle/>
                    <a:p>
                      <a:pPr algn="ctr"/>
                      <a:r>
                        <a:rPr lang="en-US" sz="1200" b="1"/>
                        <a:t>5, 6, and 7</a:t>
                      </a:r>
                    </a:p>
                  </a:txBody>
                  <a:tcPr anchor="ctr"/>
                </a:tc>
                <a:tc>
                  <a:txBody>
                    <a:bodyPr/>
                    <a:lstStyle/>
                    <a:p>
                      <a:r>
                        <a:rPr lang="en-US" sz="1200"/>
                        <a:t>SOP had individual sections for each of Care Coordination/Case Management, HEDIS Reporting, and Quality Measure Reporting</a:t>
                      </a:r>
                    </a:p>
                  </a:txBody>
                  <a:tcPr anchor="ctr"/>
                </a:tc>
                <a:tc>
                  <a:txBody>
                    <a:bodyPr/>
                    <a:lstStyle/>
                    <a:p>
                      <a:r>
                        <a:rPr lang="en-US" sz="1200"/>
                        <a:t>Removed detailed, use case specifications around Care Coordination/Case Management, HEDIS Reporting, and Quality Measure Reporting</a:t>
                      </a:r>
                    </a:p>
                  </a:txBody>
                  <a:tcPr anchor="ctr"/>
                </a:tc>
                <a:tc>
                  <a:txBody>
                    <a:bodyPr/>
                    <a:lstStyle/>
                    <a:p>
                      <a:r>
                        <a:rPr lang="en-US" sz="1200"/>
                        <a:t>Exchange partners will determine the details for exchange for each of these sub-XPs, with ongoing monitoring by the Governing Council</a:t>
                      </a:r>
                    </a:p>
                  </a:txBody>
                  <a:tcPr anchor="ctr"/>
                </a:tc>
                <a:extLst>
                  <a:ext uri="{0D108BD9-81ED-4DB2-BD59-A6C34878D82A}">
                    <a16:rowId xmlns:a16="http://schemas.microsoft.com/office/drawing/2014/main" val="2190231905"/>
                  </a:ext>
                </a:extLst>
              </a:tr>
            </a:tbl>
          </a:graphicData>
        </a:graphic>
      </p:graphicFrame>
      <p:sp>
        <p:nvSpPr>
          <p:cNvPr id="6" name="TextBox 5">
            <a:extLst>
              <a:ext uri="{FF2B5EF4-FFF2-40B4-BE49-F238E27FC236}">
                <a16:creationId xmlns:a16="http://schemas.microsoft.com/office/drawing/2014/main" id="{A87DEDE2-9FFB-EB0D-05DA-A70E0705C0BF}"/>
              </a:ext>
            </a:extLst>
          </p:cNvPr>
          <p:cNvSpPr txBox="1"/>
          <p:nvPr/>
        </p:nvSpPr>
        <p:spPr>
          <a:xfrm>
            <a:off x="2172685" y="6168340"/>
            <a:ext cx="8301037" cy="338554"/>
          </a:xfrm>
          <a:prstGeom prst="rect">
            <a:avLst/>
          </a:prstGeom>
          <a:noFill/>
        </p:spPr>
        <p:txBody>
          <a:bodyPr wrap="square">
            <a:spAutoFit/>
          </a:bodyPr>
          <a:lstStyle/>
          <a:p>
            <a:r>
              <a:rPr lang="en-US" sz="1600"/>
              <a:t>This is a summary. Please reference the SOP on the </a:t>
            </a:r>
            <a:r>
              <a:rPr lang="en-US" sz="1600">
                <a:hlinkClick r:id="rId3"/>
              </a:rPr>
              <a:t>Resources Page </a:t>
            </a:r>
            <a:r>
              <a:rPr lang="en-US" sz="1600"/>
              <a:t>for the full text.</a:t>
            </a:r>
          </a:p>
        </p:txBody>
      </p:sp>
    </p:spTree>
    <p:extLst>
      <p:ext uri="{BB962C8B-B14F-4D97-AF65-F5344CB8AC3E}">
        <p14:creationId xmlns:p14="http://schemas.microsoft.com/office/powerpoint/2010/main" val="1216501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9BD82-14FD-2080-2C98-D56BA13428D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239F7C2-8EC5-1C95-CA1E-B377E6CE654F}"/>
              </a:ext>
            </a:extLst>
          </p:cNvPr>
          <p:cNvSpPr>
            <a:spLocks noGrp="1"/>
          </p:cNvSpPr>
          <p:nvPr>
            <p:ph type="title"/>
          </p:nvPr>
        </p:nvSpPr>
        <p:spPr>
          <a:xfrm>
            <a:off x="2385719" y="1881014"/>
            <a:ext cx="7420561" cy="2042399"/>
          </a:xfrm>
        </p:spPr>
        <p:txBody>
          <a:bodyPr>
            <a:normAutofit/>
          </a:bodyPr>
          <a:lstStyle/>
          <a:p>
            <a:pPr algn="ctr"/>
            <a:r>
              <a:rPr lang="en-US"/>
              <a:t>XP Implementation SOP: Treatment Version 1.2</a:t>
            </a:r>
            <a:endParaRPr lang="en-US" i="1"/>
          </a:p>
        </p:txBody>
      </p:sp>
      <p:sp>
        <p:nvSpPr>
          <p:cNvPr id="2" name="Slide Number Placeholder 1">
            <a:extLst>
              <a:ext uri="{FF2B5EF4-FFF2-40B4-BE49-F238E27FC236}">
                <a16:creationId xmlns:a16="http://schemas.microsoft.com/office/drawing/2014/main" id="{4B1E1956-F9C0-9804-D52A-E35BBEAE6EB6}"/>
              </a:ext>
            </a:extLst>
          </p:cNvPr>
          <p:cNvSpPr>
            <a:spLocks noGrp="1"/>
          </p:cNvSpPr>
          <p:nvPr>
            <p:ph type="sldNum" sz="quarter" idx="4"/>
          </p:nvPr>
        </p:nvSpPr>
        <p:spPr/>
        <p:txBody>
          <a:bodyPr/>
          <a:lstStyle/>
          <a:p>
            <a:fld id="{58DCA3CF-F0FB-9844-9606-7F294DED69AB}" type="slidenum">
              <a:rPr lang="en-US" smtClean="0"/>
              <a:pPr/>
              <a:t>29</a:t>
            </a:fld>
            <a:endParaRPr lang="en-US"/>
          </a:p>
        </p:txBody>
      </p:sp>
      <p:sp>
        <p:nvSpPr>
          <p:cNvPr id="4" name="Rectangle: Rounded Corners 3">
            <a:extLst>
              <a:ext uri="{FF2B5EF4-FFF2-40B4-BE49-F238E27FC236}">
                <a16:creationId xmlns:a16="http://schemas.microsoft.com/office/drawing/2014/main" id="{7A591971-687D-7FB9-EDE0-1873ECF086DF}"/>
              </a:ext>
            </a:extLst>
          </p:cNvPr>
          <p:cNvSpPr/>
          <p:nvPr/>
        </p:nvSpPr>
        <p:spPr>
          <a:xfrm>
            <a:off x="1836820" y="4442208"/>
            <a:ext cx="8518358" cy="1911465"/>
          </a:xfrm>
          <a:prstGeom prst="roundRect">
            <a:avLst/>
          </a:prstGeom>
          <a:solidFill>
            <a:schemeClr val="bg2">
              <a:lumMod val="20000"/>
              <a:lumOff val="8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solidFill>
                  <a:schemeClr val="tx1"/>
                </a:solidFill>
              </a:rPr>
              <a:t>This SOP specifies the implementation requirements and parameters for asserting the Treatment Exchange Purpose, including the TEFCA Required Treatment (T-TRTMNT) XP Code. Updates address which Responding Nodes must respond to T-TRTMNT queries while supporting appropriate, trusted access to patient information under TEFCA.</a:t>
            </a:r>
          </a:p>
        </p:txBody>
      </p:sp>
    </p:spTree>
    <p:extLst>
      <p:ext uri="{BB962C8B-B14F-4D97-AF65-F5344CB8AC3E}">
        <p14:creationId xmlns:p14="http://schemas.microsoft.com/office/powerpoint/2010/main" val="2782221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3F2E88-EBA1-D0B5-2880-CE0D41E522C0}"/>
              </a:ext>
            </a:extLst>
          </p:cNvPr>
          <p:cNvSpPr>
            <a:spLocks noGrp="1"/>
          </p:cNvSpPr>
          <p:nvPr>
            <p:ph type="sldNum" sz="quarter" idx="4"/>
          </p:nvPr>
        </p:nvSpPr>
        <p:spPr/>
        <p:txBody>
          <a:bodyPr/>
          <a:lstStyle/>
          <a:p>
            <a:fld id="{58DCA3CF-F0FB-9844-9606-7F294DED69AB}" type="slidenum">
              <a:rPr lang="en-US" smtClean="0"/>
              <a:pPr/>
              <a:t>3</a:t>
            </a:fld>
            <a:endParaRPr lang="en-US"/>
          </a:p>
        </p:txBody>
      </p:sp>
      <p:sp>
        <p:nvSpPr>
          <p:cNvPr id="3" name="Title 2">
            <a:extLst>
              <a:ext uri="{FF2B5EF4-FFF2-40B4-BE49-F238E27FC236}">
                <a16:creationId xmlns:a16="http://schemas.microsoft.com/office/drawing/2014/main" id="{5ABDE6CC-58E0-4B20-C62B-64F9398BC1E4}"/>
              </a:ext>
            </a:extLst>
          </p:cNvPr>
          <p:cNvSpPr>
            <a:spLocks noGrp="1"/>
          </p:cNvSpPr>
          <p:nvPr>
            <p:ph type="title"/>
          </p:nvPr>
        </p:nvSpPr>
        <p:spPr/>
        <p:txBody>
          <a:bodyPr/>
          <a:lstStyle/>
          <a:p>
            <a:r>
              <a:rPr lang="en-US"/>
              <a:t>TEFCA By The Numbers</a:t>
            </a:r>
          </a:p>
        </p:txBody>
      </p:sp>
      <p:graphicFrame>
        <p:nvGraphicFramePr>
          <p:cNvPr id="8" name="Chart 7">
            <a:extLst>
              <a:ext uri="{FF2B5EF4-FFF2-40B4-BE49-F238E27FC236}">
                <a16:creationId xmlns:a16="http://schemas.microsoft.com/office/drawing/2014/main" id="{F6C098BD-51FA-D21E-BD87-54567059F6AD}"/>
              </a:ext>
            </a:extLst>
          </p:cNvPr>
          <p:cNvGraphicFramePr/>
          <p:nvPr>
            <p:extLst>
              <p:ext uri="{D42A27DB-BD31-4B8C-83A1-F6EECF244321}">
                <p14:modId xmlns:p14="http://schemas.microsoft.com/office/powerpoint/2010/main" val="1591878911"/>
              </p:ext>
            </p:extLst>
          </p:nvPr>
        </p:nvGraphicFramePr>
        <p:xfrm>
          <a:off x="4987459" y="1832626"/>
          <a:ext cx="6876873" cy="445769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9D854829-F817-FC2C-D5B4-7A2DC4921BE6}"/>
              </a:ext>
            </a:extLst>
          </p:cNvPr>
          <p:cNvSpPr txBox="1"/>
          <p:nvPr/>
        </p:nvSpPr>
        <p:spPr>
          <a:xfrm>
            <a:off x="616744" y="1148932"/>
            <a:ext cx="10958512" cy="400110"/>
          </a:xfrm>
          <a:prstGeom prst="rect">
            <a:avLst/>
          </a:prstGeom>
          <a:noFill/>
        </p:spPr>
        <p:txBody>
          <a:bodyPr wrap="square">
            <a:spAutoFit/>
          </a:bodyPr>
          <a:lstStyle/>
          <a:p>
            <a:pPr algn="ctr"/>
            <a:r>
              <a:rPr lang="en-US" sz="2000" b="0" i="0">
                <a:effectLst/>
                <a:latin typeface="+mj-lt"/>
              </a:rPr>
              <a:t>More than</a:t>
            </a:r>
            <a:r>
              <a:rPr lang="en-US" sz="2000" b="1" i="0">
                <a:effectLst/>
                <a:latin typeface="+mj-lt"/>
              </a:rPr>
              <a:t> </a:t>
            </a:r>
            <a:r>
              <a:rPr lang="en-US" sz="2000" b="1">
                <a:latin typeface="+mj-lt"/>
              </a:rPr>
              <a:t>474</a:t>
            </a:r>
            <a:r>
              <a:rPr lang="en-US" sz="2000" b="1" i="0">
                <a:effectLst/>
                <a:latin typeface="+mj-lt"/>
              </a:rPr>
              <a:t> million documents shared</a:t>
            </a:r>
            <a:r>
              <a:rPr lang="en-US" sz="2000" b="0" i="0">
                <a:effectLst/>
                <a:latin typeface="+mj-lt"/>
              </a:rPr>
              <a:t> since go-live in December 2023</a:t>
            </a:r>
            <a:endParaRPr lang="en-US" sz="2000">
              <a:latin typeface="+mj-lt"/>
            </a:endParaRPr>
          </a:p>
        </p:txBody>
      </p:sp>
      <p:graphicFrame>
        <p:nvGraphicFramePr>
          <p:cNvPr id="21" name="Diagram 20">
            <a:extLst>
              <a:ext uri="{FF2B5EF4-FFF2-40B4-BE49-F238E27FC236}">
                <a16:creationId xmlns:a16="http://schemas.microsoft.com/office/drawing/2014/main" id="{D7805BC7-DF0E-DB43-277C-C2BF3897B0CD}"/>
              </a:ext>
            </a:extLst>
          </p:cNvPr>
          <p:cNvGraphicFramePr/>
          <p:nvPr>
            <p:extLst>
              <p:ext uri="{D42A27DB-BD31-4B8C-83A1-F6EECF244321}">
                <p14:modId xmlns:p14="http://schemas.microsoft.com/office/powerpoint/2010/main" val="1962761964"/>
              </p:ext>
            </p:extLst>
          </p:nvPr>
        </p:nvGraphicFramePr>
        <p:xfrm>
          <a:off x="431362" y="2387383"/>
          <a:ext cx="4157662" cy="33216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61445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EA8EF-DA07-6FAC-5BCC-42DD1221AEF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987FF3-D67E-BE48-A5F1-9364452319E1}"/>
              </a:ext>
            </a:extLst>
          </p:cNvPr>
          <p:cNvSpPr>
            <a:spLocks noGrp="1"/>
          </p:cNvSpPr>
          <p:nvPr>
            <p:ph type="sldNum" sz="quarter" idx="4"/>
          </p:nvPr>
        </p:nvSpPr>
        <p:spPr/>
        <p:txBody>
          <a:bodyPr/>
          <a:lstStyle/>
          <a:p>
            <a:fld id="{58DCA3CF-F0FB-9844-9606-7F294DED69AB}" type="slidenum">
              <a:rPr lang="en-US" smtClean="0"/>
              <a:pPr/>
              <a:t>30</a:t>
            </a:fld>
            <a:endParaRPr lang="en-US"/>
          </a:p>
        </p:txBody>
      </p:sp>
      <p:sp>
        <p:nvSpPr>
          <p:cNvPr id="3" name="Title 2">
            <a:extLst>
              <a:ext uri="{FF2B5EF4-FFF2-40B4-BE49-F238E27FC236}">
                <a16:creationId xmlns:a16="http://schemas.microsoft.com/office/drawing/2014/main" id="{A40BE36D-8E37-49F6-0423-0843DD42E6FC}"/>
              </a:ext>
            </a:extLst>
          </p:cNvPr>
          <p:cNvSpPr>
            <a:spLocks noGrp="1"/>
          </p:cNvSpPr>
          <p:nvPr>
            <p:ph type="title"/>
          </p:nvPr>
        </p:nvSpPr>
        <p:spPr/>
        <p:txBody>
          <a:bodyPr>
            <a:noAutofit/>
          </a:bodyPr>
          <a:lstStyle/>
          <a:p>
            <a:r>
              <a:rPr lang="en-US" sz="2300" u="sng"/>
              <a:t>Substantive</a:t>
            </a:r>
            <a:r>
              <a:rPr lang="en-US" sz="2300"/>
              <a:t> Changes in Treatment XP Implementation SOP Version 1.2</a:t>
            </a:r>
          </a:p>
        </p:txBody>
      </p:sp>
      <p:graphicFrame>
        <p:nvGraphicFramePr>
          <p:cNvPr id="5" name="Content Placeholder 4">
            <a:extLst>
              <a:ext uri="{FF2B5EF4-FFF2-40B4-BE49-F238E27FC236}">
                <a16:creationId xmlns:a16="http://schemas.microsoft.com/office/drawing/2014/main" id="{8AA30492-4DA7-C87A-ADDE-9B2A7A5476C6}"/>
              </a:ext>
            </a:extLst>
          </p:cNvPr>
          <p:cNvGraphicFramePr>
            <a:graphicFrameLocks noGrp="1"/>
          </p:cNvGraphicFramePr>
          <p:nvPr>
            <p:ph sz="half" idx="1"/>
          </p:nvPr>
        </p:nvGraphicFramePr>
        <p:xfrm>
          <a:off x="533583" y="1310640"/>
          <a:ext cx="11210742" cy="4447809"/>
        </p:xfrm>
        <a:graphic>
          <a:graphicData uri="http://schemas.openxmlformats.org/drawingml/2006/table">
            <a:tbl>
              <a:tblPr firstRow="1" bandRow="1">
                <a:tableStyleId>{93296810-A885-4BE3-A3E7-6D5BEEA58F35}</a:tableStyleId>
              </a:tblPr>
              <a:tblGrid>
                <a:gridCol w="1197677">
                  <a:extLst>
                    <a:ext uri="{9D8B030D-6E8A-4147-A177-3AD203B41FA5}">
                      <a16:colId xmlns:a16="http://schemas.microsoft.com/office/drawing/2014/main" val="913252074"/>
                    </a:ext>
                  </a:extLst>
                </a:gridCol>
                <a:gridCol w="2678815">
                  <a:extLst>
                    <a:ext uri="{9D8B030D-6E8A-4147-A177-3AD203B41FA5}">
                      <a16:colId xmlns:a16="http://schemas.microsoft.com/office/drawing/2014/main" val="3765867931"/>
                    </a:ext>
                  </a:extLst>
                </a:gridCol>
                <a:gridCol w="5123768">
                  <a:extLst>
                    <a:ext uri="{9D8B030D-6E8A-4147-A177-3AD203B41FA5}">
                      <a16:colId xmlns:a16="http://schemas.microsoft.com/office/drawing/2014/main" val="1030903151"/>
                    </a:ext>
                  </a:extLst>
                </a:gridCol>
                <a:gridCol w="2210482">
                  <a:extLst>
                    <a:ext uri="{9D8B030D-6E8A-4147-A177-3AD203B41FA5}">
                      <a16:colId xmlns:a16="http://schemas.microsoft.com/office/drawing/2014/main" val="1756727150"/>
                    </a:ext>
                  </a:extLst>
                </a:gridCol>
              </a:tblGrid>
              <a:tr h="417561">
                <a:tc>
                  <a:txBody>
                    <a:bodyPr/>
                    <a:lstStyle/>
                    <a:p>
                      <a:r>
                        <a:rPr lang="en-US" sz="1400"/>
                        <a:t>SOP</a:t>
                      </a:r>
                    </a:p>
                    <a:p>
                      <a:r>
                        <a:rPr lang="en-US" sz="1400"/>
                        <a:t>Section #</a:t>
                      </a:r>
                    </a:p>
                  </a:txBody>
                  <a:tcPr anchor="ctr"/>
                </a:tc>
                <a:tc>
                  <a:txBody>
                    <a:bodyPr/>
                    <a:lstStyle/>
                    <a:p>
                      <a:r>
                        <a:rPr lang="en-US" sz="1400"/>
                        <a:t>What was the previous policy?</a:t>
                      </a:r>
                    </a:p>
                  </a:txBody>
                  <a:tcPr anchor="ctr"/>
                </a:tc>
                <a:tc>
                  <a:txBody>
                    <a:bodyPr/>
                    <a:lstStyle/>
                    <a:p>
                      <a:r>
                        <a:rPr lang="en-US" sz="1400" u="none"/>
                        <a:t>What c</a:t>
                      </a:r>
                      <a:r>
                        <a:rPr lang="en-US" sz="1400"/>
                        <a:t>hanges were made?</a:t>
                      </a:r>
                    </a:p>
                  </a:txBody>
                  <a:tcPr anchor="ctr"/>
                </a:tc>
                <a:tc>
                  <a:txBody>
                    <a:bodyPr/>
                    <a:lstStyle/>
                    <a:p>
                      <a:r>
                        <a:rPr lang="en-US" sz="1400" u="none"/>
                        <a:t>Why were changes made?</a:t>
                      </a:r>
                      <a:endParaRPr lang="en-US" sz="1400"/>
                    </a:p>
                  </a:txBody>
                  <a:tcPr anchor="ctr"/>
                </a:tc>
                <a:extLst>
                  <a:ext uri="{0D108BD9-81ED-4DB2-BD59-A6C34878D82A}">
                    <a16:rowId xmlns:a16="http://schemas.microsoft.com/office/drawing/2014/main" val="460749793"/>
                  </a:ext>
                </a:extLst>
              </a:tr>
              <a:tr h="514801">
                <a:tc>
                  <a:txBody>
                    <a:bodyPr/>
                    <a:lstStyle/>
                    <a:p>
                      <a:pPr algn="ctr"/>
                      <a:r>
                        <a:rPr lang="en-US" sz="1200" b="1"/>
                        <a:t>Definitions</a:t>
                      </a:r>
                    </a:p>
                  </a:txBody>
                  <a:tcPr anchor="ctr"/>
                </a:tc>
                <a:tc>
                  <a:txBody>
                    <a:bodyPr/>
                    <a:lstStyle/>
                    <a:p>
                      <a:r>
                        <a:rPr lang="en-US" sz="1200">
                          <a:effectLst/>
                        </a:rPr>
                        <a:t>The definition refers to </a:t>
                      </a:r>
                      <a:r>
                        <a:rPr lang="en-US" sz="1200" kern="1200">
                          <a:solidFill>
                            <a:schemeClr val="dk1"/>
                          </a:solidFill>
                          <a:effectLst/>
                        </a:rPr>
                        <a:t>45 CFR 164.501 </a:t>
                      </a:r>
                      <a:endParaRPr lang="en-US" sz="1200" i="0">
                        <a:effectLst/>
                      </a:endParaRPr>
                    </a:p>
                  </a:txBody>
                  <a:tcPr anchor="ctr"/>
                </a:tc>
                <a:tc>
                  <a:txBody>
                    <a:bodyPr/>
                    <a:lstStyle/>
                    <a:p>
                      <a:r>
                        <a:rPr lang="en-US" sz="1200" kern="1200">
                          <a:solidFill>
                            <a:schemeClr val="dk1"/>
                          </a:solidFill>
                          <a:effectLst/>
                        </a:rPr>
                        <a:t>Added a footnote with the text of the 45 CFR 164.501 Treatment definition (as of the effective date of the SOP) for reference</a:t>
                      </a:r>
                      <a:endParaRPr lang="en-US" sz="1200" i="0">
                        <a:effectLst/>
                      </a:endParaRPr>
                    </a:p>
                  </a:txBody>
                  <a:tcPr anchor="ctr"/>
                </a:tc>
                <a:tc>
                  <a:txBody>
                    <a:bodyPr/>
                    <a:lstStyle/>
                    <a:p>
                      <a:r>
                        <a:rPr lang="en-US" sz="1200"/>
                        <a:t>To enhance readability of the SOP</a:t>
                      </a:r>
                    </a:p>
                  </a:txBody>
                  <a:tcPr anchor="ctr"/>
                </a:tc>
                <a:extLst>
                  <a:ext uri="{0D108BD9-81ED-4DB2-BD59-A6C34878D82A}">
                    <a16:rowId xmlns:a16="http://schemas.microsoft.com/office/drawing/2014/main" val="1698440676"/>
                  </a:ext>
                </a:extLst>
              </a:tr>
              <a:tr h="3414848">
                <a:tc>
                  <a:txBody>
                    <a:bodyPr/>
                    <a:lstStyle/>
                    <a:p>
                      <a:pPr algn="ctr"/>
                      <a:r>
                        <a:rPr lang="en-US" sz="1200" b="1"/>
                        <a:t>4.4.5.2 </a:t>
                      </a:r>
                    </a:p>
                    <a:p>
                      <a:pPr algn="ctr"/>
                      <a:r>
                        <a:rPr lang="en-US" sz="1200" b="1"/>
                        <a:t>and </a:t>
                      </a:r>
                    </a:p>
                    <a:p>
                      <a:pPr algn="ctr"/>
                      <a:r>
                        <a:rPr lang="en-US" sz="1200" b="1"/>
                        <a:t>4.4.6.3</a:t>
                      </a:r>
                    </a:p>
                  </a:txBody>
                  <a:tcPr anchor="ctr"/>
                </a:tc>
                <a:tc>
                  <a:txBody>
                    <a:bodyPr/>
                    <a:lstStyle/>
                    <a:p>
                      <a:pPr marL="0" indent="0">
                        <a:spcBef>
                          <a:spcPts val="600"/>
                        </a:spcBef>
                        <a:buFont typeface="Arial" panose="020B0604020202020204" pitchFamily="34" charset="0"/>
                        <a:buNone/>
                      </a:pPr>
                      <a:r>
                        <a:rPr lang="en-US" sz="1200"/>
                        <a:t>All Responding Nodes must respond to T-TRTMNT</a:t>
                      </a:r>
                    </a:p>
                  </a:txBody>
                  <a:tcPr anchor="ctr"/>
                </a:tc>
                <a:tc>
                  <a:txBody>
                    <a:bodyPr/>
                    <a:lstStyle/>
                    <a:p>
                      <a:pPr marL="0" marR="0" lvl="0" indent="0" algn="l" defTabSz="609589"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300" kern="1200">
                        <a:solidFill>
                          <a:schemeClr val="dk1"/>
                        </a:solidFill>
                        <a:effectLst/>
                      </a:endParaRPr>
                    </a:p>
                    <a:p>
                      <a:pPr marL="0" marR="0" lvl="0" indent="0" algn="l" defTabSz="609589"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kern="1200">
                          <a:solidFill>
                            <a:schemeClr val="dk1"/>
                          </a:solidFill>
                          <a:effectLst/>
                        </a:rPr>
                        <a:t>Modified the required response section to T-TRTMNT:</a:t>
                      </a:r>
                    </a:p>
                    <a:p>
                      <a:pPr marL="342900" lvl="0" indent="-342900">
                        <a:spcAft>
                          <a:spcPts val="600"/>
                        </a:spcAft>
                        <a:buFont typeface="Arial" panose="020B0604020202020204" pitchFamily="34" charset="0"/>
                        <a:buChar char="•"/>
                      </a:pPr>
                      <a:r>
                        <a:rPr lang="en-US" sz="1200" kern="1200">
                          <a:solidFill>
                            <a:schemeClr val="dk1"/>
                          </a:solidFill>
                          <a:effectLst/>
                          <a:latin typeface="+mn-lt"/>
                          <a:ea typeface="+mn-ea"/>
                          <a:cs typeface="+mn-cs"/>
                        </a:rPr>
                        <a:t>All Responding Nodes that are operated by or associated with a Health Care Provider or its Delegate MUST respond</a:t>
                      </a:r>
                    </a:p>
                    <a:p>
                      <a:pPr marL="342900" lvl="0" indent="-342900">
                        <a:spcAft>
                          <a:spcPts val="600"/>
                        </a:spcAft>
                        <a:buFont typeface="Arial" panose="020B0604020202020204" pitchFamily="34" charset="0"/>
                        <a:buChar char="•"/>
                      </a:pPr>
                      <a:r>
                        <a:rPr lang="en-US" sz="1200" kern="1200">
                          <a:solidFill>
                            <a:schemeClr val="dk1"/>
                          </a:solidFill>
                          <a:effectLst/>
                          <a:latin typeface="+mn-lt"/>
                          <a:ea typeface="+mn-ea"/>
                          <a:cs typeface="+mn-cs"/>
                        </a:rPr>
                        <a:t>All Responding Nodes that are operated by or associated with an IAS Provider MUST Respond when the IAS Provider supports Response and the Individual has chosen for the IAS Provider to Respond</a:t>
                      </a:r>
                    </a:p>
                    <a:p>
                      <a:pPr marL="342900" lvl="0" indent="-342900">
                        <a:spcAft>
                          <a:spcPts val="600"/>
                        </a:spcAft>
                        <a:buFont typeface="Arial" panose="020B0604020202020204" pitchFamily="34" charset="0"/>
                        <a:buChar char="•"/>
                      </a:pPr>
                      <a:r>
                        <a:rPr lang="en-US" sz="1200" kern="1200">
                          <a:solidFill>
                            <a:schemeClr val="dk1"/>
                          </a:solidFill>
                          <a:effectLst/>
                        </a:rPr>
                        <a:t>All other Responding Nodes that are not required to Respond to QHIN Queries for the T-TRTMNT XP Code SHOULD respond to QHIN Queries for the T-TRTMNT XP Code </a:t>
                      </a:r>
                    </a:p>
                    <a:p>
                      <a:pPr marL="342900" lvl="0" indent="-342900">
                        <a:spcAft>
                          <a:spcPts val="600"/>
                        </a:spcAft>
                        <a:buFont typeface="Arial" panose="020B0604020202020204" pitchFamily="34" charset="0"/>
                        <a:buChar char="•"/>
                      </a:pPr>
                      <a:r>
                        <a:rPr lang="en-US" sz="1200" kern="1200">
                          <a:solidFill>
                            <a:schemeClr val="dk1"/>
                          </a:solidFill>
                          <a:effectLst/>
                        </a:rPr>
                        <a:t>The RCE, in consultation with the Governing Council, will monitor reported metrics on T-HCO and T-PYMNT, as well as participation by Health Plans in TEFCA Exchange, to establish a timeline for Responding Nodes operated by or associated with Health Plans or Delegates of Health Plans to be required to Respond to T-TRTMNT</a:t>
                      </a:r>
                    </a:p>
                  </a:txBody>
                  <a:tcPr anchor="ctr"/>
                </a:tc>
                <a:tc>
                  <a:txBody>
                    <a:bodyPr/>
                    <a:lstStyle/>
                    <a:p>
                      <a:pPr marL="0" marR="0" lvl="0" indent="0" algn="l" defTabSz="609589" rtl="0" eaLnBrk="1" fontAlgn="auto" latinLnBrk="0" hangingPunct="1">
                        <a:lnSpc>
                          <a:spcPct val="100000"/>
                        </a:lnSpc>
                        <a:spcBef>
                          <a:spcPts val="0"/>
                        </a:spcBef>
                        <a:spcAft>
                          <a:spcPts val="0"/>
                        </a:spcAft>
                        <a:buClrTx/>
                        <a:buSzTx/>
                        <a:buFontTx/>
                        <a:buNone/>
                        <a:tabLst/>
                        <a:defRPr/>
                      </a:pPr>
                      <a:r>
                        <a:rPr lang="en-US" sz="1200"/>
                        <a:t>To encourage participation by Participants and Subparticipants</a:t>
                      </a:r>
                    </a:p>
                  </a:txBody>
                  <a:tcPr anchor="ctr"/>
                </a:tc>
                <a:extLst>
                  <a:ext uri="{0D108BD9-81ED-4DB2-BD59-A6C34878D82A}">
                    <a16:rowId xmlns:a16="http://schemas.microsoft.com/office/drawing/2014/main" val="3924789430"/>
                  </a:ext>
                </a:extLst>
              </a:tr>
            </a:tbl>
          </a:graphicData>
        </a:graphic>
      </p:graphicFrame>
      <p:sp>
        <p:nvSpPr>
          <p:cNvPr id="6" name="TextBox 5">
            <a:extLst>
              <a:ext uri="{FF2B5EF4-FFF2-40B4-BE49-F238E27FC236}">
                <a16:creationId xmlns:a16="http://schemas.microsoft.com/office/drawing/2014/main" id="{5C7F5DD5-A4E0-B2A0-A5D0-9D605DF6E11B}"/>
              </a:ext>
            </a:extLst>
          </p:cNvPr>
          <p:cNvSpPr txBox="1"/>
          <p:nvPr/>
        </p:nvSpPr>
        <p:spPr>
          <a:xfrm>
            <a:off x="2172685" y="6168340"/>
            <a:ext cx="8301037" cy="338554"/>
          </a:xfrm>
          <a:prstGeom prst="rect">
            <a:avLst/>
          </a:prstGeom>
          <a:noFill/>
        </p:spPr>
        <p:txBody>
          <a:bodyPr wrap="square">
            <a:spAutoFit/>
          </a:bodyPr>
          <a:lstStyle/>
          <a:p>
            <a:r>
              <a:rPr lang="en-US" sz="1600"/>
              <a:t>This is a summary. Please reference the SOP on the </a:t>
            </a:r>
            <a:r>
              <a:rPr lang="en-US" sz="1600">
                <a:hlinkClick r:id="rId3"/>
              </a:rPr>
              <a:t>Resources Page </a:t>
            </a:r>
            <a:r>
              <a:rPr lang="en-US" sz="1600"/>
              <a:t>for the full text.</a:t>
            </a:r>
          </a:p>
        </p:txBody>
      </p:sp>
    </p:spTree>
    <p:extLst>
      <p:ext uri="{BB962C8B-B14F-4D97-AF65-F5344CB8AC3E}">
        <p14:creationId xmlns:p14="http://schemas.microsoft.com/office/powerpoint/2010/main" val="1056907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F576D6-C292-E6BA-A16B-4E6A0BFC825F}"/>
              </a:ext>
            </a:extLst>
          </p:cNvPr>
          <p:cNvSpPr>
            <a:spLocks noGrp="1"/>
          </p:cNvSpPr>
          <p:nvPr>
            <p:ph type="title"/>
          </p:nvPr>
        </p:nvSpPr>
        <p:spPr>
          <a:xfrm>
            <a:off x="1970901" y="2085549"/>
            <a:ext cx="8250197" cy="2042399"/>
          </a:xfrm>
        </p:spPr>
        <p:txBody>
          <a:bodyPr>
            <a:normAutofit/>
          </a:bodyPr>
          <a:lstStyle/>
          <a:p>
            <a:pPr algn="ctr"/>
            <a:r>
              <a:rPr lang="en-US"/>
              <a:t>Facilitated FHIR Implementation SOP Version 2.0</a:t>
            </a:r>
          </a:p>
        </p:txBody>
      </p:sp>
      <p:sp>
        <p:nvSpPr>
          <p:cNvPr id="2" name="Slide Number Placeholder 1">
            <a:extLst>
              <a:ext uri="{FF2B5EF4-FFF2-40B4-BE49-F238E27FC236}">
                <a16:creationId xmlns:a16="http://schemas.microsoft.com/office/drawing/2014/main" id="{1D0CB790-CB9D-4E60-5E7B-C818FC939FFC}"/>
              </a:ext>
            </a:extLst>
          </p:cNvPr>
          <p:cNvSpPr>
            <a:spLocks noGrp="1"/>
          </p:cNvSpPr>
          <p:nvPr>
            <p:ph type="sldNum" sz="quarter" idx="4"/>
          </p:nvPr>
        </p:nvSpPr>
        <p:spPr/>
        <p:txBody>
          <a:bodyPr/>
          <a:lstStyle/>
          <a:p>
            <a:fld id="{58DCA3CF-F0FB-9844-9606-7F294DED69AB}" type="slidenum">
              <a:rPr lang="en-US" smtClean="0"/>
              <a:pPr/>
              <a:t>31</a:t>
            </a:fld>
            <a:endParaRPr lang="en-US"/>
          </a:p>
        </p:txBody>
      </p:sp>
      <p:sp>
        <p:nvSpPr>
          <p:cNvPr id="6" name="Rectangle: Rounded Corners 5">
            <a:extLst>
              <a:ext uri="{FF2B5EF4-FFF2-40B4-BE49-F238E27FC236}">
                <a16:creationId xmlns:a16="http://schemas.microsoft.com/office/drawing/2014/main" id="{1D06C071-B6B5-72F2-6EDE-69F724B48C53}"/>
              </a:ext>
            </a:extLst>
          </p:cNvPr>
          <p:cNvSpPr/>
          <p:nvPr/>
        </p:nvSpPr>
        <p:spPr>
          <a:xfrm>
            <a:off x="1836821" y="4596064"/>
            <a:ext cx="8518358" cy="1396662"/>
          </a:xfrm>
          <a:prstGeom prst="roundRect">
            <a:avLst/>
          </a:prstGeom>
          <a:solidFill>
            <a:schemeClr val="bg2">
              <a:lumMod val="20000"/>
              <a:lumOff val="8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lvl="0" algn="ctr"/>
            <a:r>
              <a:rPr lang="en-US" dirty="0">
                <a:solidFill>
                  <a:schemeClr val="tx1"/>
                </a:solidFill>
              </a:rPr>
              <a:t>This SOP defines requirements for Facilitated FHIR implementation activities and supports consistent adoption of a scalable, network-based approach across TEFCA while allowing flexibility during a transition period.</a:t>
            </a:r>
          </a:p>
        </p:txBody>
      </p:sp>
    </p:spTree>
    <p:extLst>
      <p:ext uri="{BB962C8B-B14F-4D97-AF65-F5344CB8AC3E}">
        <p14:creationId xmlns:p14="http://schemas.microsoft.com/office/powerpoint/2010/main" val="323525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D6945F-658B-4213-255B-AA59B9E99DAE}"/>
              </a:ext>
            </a:extLst>
          </p:cNvPr>
          <p:cNvSpPr>
            <a:spLocks noGrp="1"/>
          </p:cNvSpPr>
          <p:nvPr>
            <p:ph type="title"/>
          </p:nvPr>
        </p:nvSpPr>
        <p:spPr/>
        <p:txBody>
          <a:bodyPr/>
          <a:lstStyle/>
          <a:p>
            <a:r>
              <a:rPr lang="en-CA"/>
              <a:t>Facilitated FHIR SOP Version 2.0 Key Changes</a:t>
            </a:r>
            <a:endParaRPr lang="en-US"/>
          </a:p>
        </p:txBody>
      </p:sp>
      <p:sp>
        <p:nvSpPr>
          <p:cNvPr id="5" name="Content Placeholder 4">
            <a:extLst>
              <a:ext uri="{FF2B5EF4-FFF2-40B4-BE49-F238E27FC236}">
                <a16:creationId xmlns:a16="http://schemas.microsoft.com/office/drawing/2014/main" id="{7DF6F1D9-649D-F1F3-EF27-68AF06826D8A}"/>
              </a:ext>
            </a:extLst>
          </p:cNvPr>
          <p:cNvSpPr>
            <a:spLocks noGrp="1"/>
          </p:cNvSpPr>
          <p:nvPr>
            <p:ph idx="1"/>
          </p:nvPr>
        </p:nvSpPr>
        <p:spPr>
          <a:xfrm>
            <a:off x="451493" y="1116030"/>
            <a:ext cx="11296007" cy="3864925"/>
          </a:xfrm>
        </p:spPr>
        <p:txBody>
          <a:bodyPr vert="horz" lIns="91440" tIns="45720" rIns="91440" bIns="45720" rtlCol="0" anchor="t">
            <a:noAutofit/>
          </a:bodyPr>
          <a:lstStyle/>
          <a:p>
            <a:pPr>
              <a:spcBef>
                <a:spcPts val="600"/>
              </a:spcBef>
              <a:spcAft>
                <a:spcPts val="600"/>
              </a:spcAft>
            </a:pPr>
            <a:r>
              <a:rPr lang="en-CA" sz="2000"/>
              <a:t>Updated to remove the January 1, 2026 deadline that requires all FHIR Adopters to use the HL7 SSRAA FHIR IG 1.0.0 </a:t>
            </a:r>
            <a:endParaRPr lang="en-US" sz="2000"/>
          </a:p>
          <a:p>
            <a:pPr>
              <a:spcBef>
                <a:spcPts val="600"/>
              </a:spcBef>
              <a:spcAft>
                <a:spcPts val="600"/>
              </a:spcAft>
              <a:buClr>
                <a:srgbClr val="1F8B72"/>
              </a:buClr>
            </a:pPr>
            <a:r>
              <a:rPr lang="en-CA" sz="2000"/>
              <a:t>Sets new milestones for adoption of HL7 SSRAA – leading to Jan 1, 2027</a:t>
            </a:r>
            <a:endParaRPr lang="en-CA" sz="2000">
              <a:cs typeface="Arial"/>
            </a:endParaRPr>
          </a:p>
          <a:p>
            <a:pPr>
              <a:spcBef>
                <a:spcPts val="600"/>
              </a:spcBef>
              <a:spcAft>
                <a:spcPts val="600"/>
              </a:spcAft>
            </a:pPr>
            <a:r>
              <a:rPr lang="en-CA" sz="2000"/>
              <a:t>Removed requirements for SMART on FHIR</a:t>
            </a:r>
            <a:endParaRPr lang="en-CA" sz="2000">
              <a:cs typeface="Arial"/>
            </a:endParaRPr>
          </a:p>
          <a:p>
            <a:pPr>
              <a:spcBef>
                <a:spcPts val="600"/>
              </a:spcBef>
              <a:spcAft>
                <a:spcPts val="600"/>
              </a:spcAft>
            </a:pPr>
            <a:r>
              <a:rPr lang="en-CA" sz="2000"/>
              <a:t>Updated to refer to USCDI V3/US Core V6.1 in alignment with ASTP Regulation</a:t>
            </a:r>
            <a:endParaRPr lang="en-CA" sz="2000">
              <a:cs typeface="Arial"/>
            </a:endParaRPr>
          </a:p>
          <a:p>
            <a:pPr>
              <a:spcBef>
                <a:spcPts val="600"/>
              </a:spcBef>
              <a:spcAft>
                <a:spcPts val="600"/>
              </a:spcAft>
            </a:pPr>
            <a:r>
              <a:rPr lang="en-CA" sz="2000"/>
              <a:t>Refined SSRAA requirements for secure exchange</a:t>
            </a:r>
            <a:endParaRPr lang="en-CA" sz="2000">
              <a:cs typeface="Arial"/>
            </a:endParaRPr>
          </a:p>
          <a:p>
            <a:pPr>
              <a:spcBef>
                <a:spcPts val="600"/>
              </a:spcBef>
              <a:spcAft>
                <a:spcPts val="600"/>
              </a:spcAft>
            </a:pPr>
            <a:r>
              <a:rPr lang="en-CA" sz="2000"/>
              <a:t>Updated the IAS information requirements for SSRAA </a:t>
            </a:r>
            <a:endParaRPr lang="en-CA" sz="2000">
              <a:cs typeface="Arial"/>
            </a:endParaRPr>
          </a:p>
          <a:p>
            <a:pPr>
              <a:spcBef>
                <a:spcPts val="600"/>
              </a:spcBef>
              <a:spcAft>
                <a:spcPts val="600"/>
              </a:spcAft>
            </a:pPr>
            <a:r>
              <a:rPr lang="en-CA" sz="2000"/>
              <a:t>Updated the Scope Negotiation section to match the HL7 FAST UDAP SSRAA IG V2.0 (in publication process)</a:t>
            </a:r>
            <a:endParaRPr lang="en-US" sz="2000"/>
          </a:p>
        </p:txBody>
      </p:sp>
      <p:sp>
        <p:nvSpPr>
          <p:cNvPr id="2" name="TextBox 1">
            <a:extLst>
              <a:ext uri="{FF2B5EF4-FFF2-40B4-BE49-F238E27FC236}">
                <a16:creationId xmlns:a16="http://schemas.microsoft.com/office/drawing/2014/main" id="{B649C9EE-7D8A-E0A2-1613-F2DB0998E98E}"/>
              </a:ext>
            </a:extLst>
          </p:cNvPr>
          <p:cNvSpPr txBox="1"/>
          <p:nvPr/>
        </p:nvSpPr>
        <p:spPr>
          <a:xfrm>
            <a:off x="990162" y="5141805"/>
            <a:ext cx="10604938" cy="1200329"/>
          </a:xfrm>
          <a:prstGeom prst="rect">
            <a:avLst/>
          </a:prstGeom>
          <a:solidFill>
            <a:schemeClr val="accent1">
              <a:lumMod val="40000"/>
              <a:lumOff val="60000"/>
            </a:schemeClr>
          </a:solidFill>
        </p:spPr>
        <p:txBody>
          <a:bodyPr wrap="square" rtlCol="0">
            <a:spAutoFit/>
          </a:bodyPr>
          <a:lstStyle/>
          <a:p>
            <a:pPr marL="285750" indent="-285750">
              <a:buFont typeface="Arial" panose="020B0604020202020204" pitchFamily="34" charset="0"/>
              <a:buChar char="•"/>
            </a:pPr>
            <a:r>
              <a:rPr lang="en-US" b="1"/>
              <a:t>SMART on FHIR</a:t>
            </a:r>
            <a:r>
              <a:rPr lang="en-US"/>
              <a:t>: Substitute Medical Applications and Reusable Technologies on FHIR</a:t>
            </a:r>
          </a:p>
          <a:p>
            <a:pPr marL="285750" indent="-285750">
              <a:buFont typeface="Arial" panose="020B0604020202020204" pitchFamily="34" charset="0"/>
              <a:buChar char="•"/>
            </a:pPr>
            <a:r>
              <a:rPr lang="en-US" b="1"/>
              <a:t>HL7 FAST </a:t>
            </a:r>
            <a:r>
              <a:rPr lang="en-US"/>
              <a:t>= FHIR At Scale Taskforce</a:t>
            </a:r>
          </a:p>
          <a:p>
            <a:pPr marL="285750" indent="-285750">
              <a:buFont typeface="Arial" panose="020B0604020202020204" pitchFamily="34" charset="0"/>
              <a:buChar char="•"/>
            </a:pPr>
            <a:r>
              <a:rPr lang="en-US" b="1"/>
              <a:t>SSRAA</a:t>
            </a:r>
            <a:r>
              <a:rPr lang="en-US"/>
              <a:t> = Security for Scalable Registration, Authentication, and Authorization</a:t>
            </a:r>
          </a:p>
          <a:p>
            <a:pPr marL="285750" indent="-285750">
              <a:buFont typeface="Arial" panose="020B0604020202020204" pitchFamily="34" charset="0"/>
              <a:buChar char="•"/>
            </a:pPr>
            <a:r>
              <a:rPr lang="en-US" b="1"/>
              <a:t>UDAP</a:t>
            </a:r>
            <a:r>
              <a:rPr lang="en-US"/>
              <a:t> = Unified Data Access Profiles</a:t>
            </a:r>
          </a:p>
        </p:txBody>
      </p:sp>
    </p:spTree>
    <p:extLst>
      <p:ext uri="{BB962C8B-B14F-4D97-AF65-F5344CB8AC3E}">
        <p14:creationId xmlns:p14="http://schemas.microsoft.com/office/powerpoint/2010/main" val="3058201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131F323-FFD0-08FD-7244-1BD9037035D2}"/>
              </a:ext>
            </a:extLst>
          </p:cNvPr>
          <p:cNvSpPr>
            <a:spLocks noGrp="1"/>
          </p:cNvSpPr>
          <p:nvPr>
            <p:ph type="sldNum" sz="quarter" idx="12"/>
          </p:nvPr>
        </p:nvSpPr>
        <p:spPr/>
        <p:txBody>
          <a:bodyPr/>
          <a:lstStyle/>
          <a:p>
            <a:fld id="{58DCA3CF-F0FB-9844-9606-7F294DED69AB}" type="slidenum">
              <a:rPr lang="en-US" smtClean="0"/>
              <a:pPr/>
              <a:t>33</a:t>
            </a:fld>
            <a:endParaRPr lang="en-US"/>
          </a:p>
        </p:txBody>
      </p:sp>
      <p:sp>
        <p:nvSpPr>
          <p:cNvPr id="6" name="Rectangle 5">
            <a:extLst>
              <a:ext uri="{FF2B5EF4-FFF2-40B4-BE49-F238E27FC236}">
                <a16:creationId xmlns:a16="http://schemas.microsoft.com/office/drawing/2014/main" id="{809159AA-AF27-BA52-F945-73A1CF68968E}"/>
              </a:ext>
            </a:extLst>
          </p:cNvPr>
          <p:cNvSpPr/>
          <p:nvPr/>
        </p:nvSpPr>
        <p:spPr>
          <a:xfrm>
            <a:off x="0" y="1992795"/>
            <a:ext cx="12192000" cy="287240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b="1"/>
              <a:t>Break for Q&amp;A</a:t>
            </a:r>
          </a:p>
        </p:txBody>
      </p:sp>
    </p:spTree>
    <p:extLst>
      <p:ext uri="{BB962C8B-B14F-4D97-AF65-F5344CB8AC3E}">
        <p14:creationId xmlns:p14="http://schemas.microsoft.com/office/powerpoint/2010/main" val="1189380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9E0F95-1C30-F2DB-8E5C-BB54D301C14B}"/>
              </a:ext>
            </a:extLst>
          </p:cNvPr>
          <p:cNvSpPr>
            <a:spLocks noGrp="1"/>
          </p:cNvSpPr>
          <p:nvPr>
            <p:ph type="title"/>
          </p:nvPr>
        </p:nvSpPr>
        <p:spPr>
          <a:xfrm>
            <a:off x="1308809" y="2135770"/>
            <a:ext cx="9574381" cy="2042399"/>
          </a:xfrm>
        </p:spPr>
        <p:txBody>
          <a:bodyPr>
            <a:normAutofit/>
          </a:bodyPr>
          <a:lstStyle/>
          <a:p>
            <a:r>
              <a:rPr lang="en-US"/>
              <a:t>Exchange Purpose (XP) Deep Dive</a:t>
            </a:r>
            <a:br>
              <a:rPr lang="en-US"/>
            </a:br>
            <a:r>
              <a:rPr lang="en-US" sz="2400" i="1"/>
              <a:t>Treatment</a:t>
            </a:r>
            <a:br>
              <a:rPr lang="en-US" sz="2400" i="1"/>
            </a:br>
            <a:r>
              <a:rPr lang="en-US" sz="2400" i="1"/>
              <a:t>Individual Access Services</a:t>
            </a:r>
            <a:endParaRPr lang="en-US" i="1"/>
          </a:p>
        </p:txBody>
      </p:sp>
      <p:sp>
        <p:nvSpPr>
          <p:cNvPr id="5" name="Slide Number Placeholder 4">
            <a:extLst>
              <a:ext uri="{FF2B5EF4-FFF2-40B4-BE49-F238E27FC236}">
                <a16:creationId xmlns:a16="http://schemas.microsoft.com/office/drawing/2014/main" id="{C586C8B3-CCBF-C2CF-7F8D-FAD3D8A6FC35}"/>
              </a:ext>
            </a:extLst>
          </p:cNvPr>
          <p:cNvSpPr>
            <a:spLocks noGrp="1"/>
          </p:cNvSpPr>
          <p:nvPr>
            <p:ph type="sldNum" sz="quarter" idx="4"/>
          </p:nvPr>
        </p:nvSpPr>
        <p:spPr/>
        <p:txBody>
          <a:bodyPr/>
          <a:lstStyle/>
          <a:p>
            <a:pPr algn="l" defTabSz="457200">
              <a:defRPr/>
            </a:pPr>
            <a:fld id="{194D3A82-C102-42A2-945A-6648753EF8C7}" type="slidenum">
              <a:rPr lang="en-US" sz="1100" smtClean="0">
                <a:solidFill>
                  <a:srgbClr val="0E7067"/>
                </a:solidFill>
                <a:latin typeface="Calibri"/>
              </a:rPr>
              <a:pPr algn="l" defTabSz="457200">
                <a:defRPr/>
              </a:pPr>
              <a:t>34</a:t>
            </a:fld>
            <a:endParaRPr lang="en-US" sz="1100">
              <a:solidFill>
                <a:srgbClr val="0E7067"/>
              </a:solidFill>
              <a:latin typeface="Calibri"/>
            </a:endParaRPr>
          </a:p>
        </p:txBody>
      </p:sp>
      <p:sp>
        <p:nvSpPr>
          <p:cNvPr id="4" name="Footer Placeholder 3">
            <a:extLst>
              <a:ext uri="{FF2B5EF4-FFF2-40B4-BE49-F238E27FC236}">
                <a16:creationId xmlns:a16="http://schemas.microsoft.com/office/drawing/2014/main" id="{1861535E-C94B-7410-EC95-F73B06F36339}"/>
              </a:ext>
            </a:extLst>
          </p:cNvPr>
          <p:cNvSpPr>
            <a:spLocks noGrp="1"/>
          </p:cNvSpPr>
          <p:nvPr>
            <p:ph type="ftr" sz="quarter" idx="4294967295"/>
          </p:nvPr>
        </p:nvSpPr>
        <p:spPr>
          <a:xfrm>
            <a:off x="0" y="0"/>
            <a:ext cx="0" cy="0"/>
          </a:xfrm>
        </p:spPr>
        <p:txBody>
          <a:bodyPr/>
          <a:lstStyle/>
          <a:p>
            <a:pPr defTabSz="457200">
              <a:defRPr/>
            </a:pPr>
            <a:r>
              <a:rPr lang="en-US" sz="900">
                <a:solidFill>
                  <a:srgbClr val="8F8F8F"/>
                </a:solidFill>
                <a:latin typeface="Calibri"/>
              </a:rPr>
              <a:t>©2021 ONC TEFCA Recognized Coordinating Entity. All rights reserved.</a:t>
            </a:r>
          </a:p>
        </p:txBody>
      </p:sp>
    </p:spTree>
    <p:extLst>
      <p:ext uri="{BB962C8B-B14F-4D97-AF65-F5344CB8AC3E}">
        <p14:creationId xmlns:p14="http://schemas.microsoft.com/office/powerpoint/2010/main" val="2309577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16C0B6-1408-7955-DF58-B034D3DA9E09}"/>
              </a:ext>
            </a:extLst>
          </p:cNvPr>
          <p:cNvSpPr>
            <a:spLocks noGrp="1"/>
          </p:cNvSpPr>
          <p:nvPr>
            <p:ph type="sldNum" sz="quarter" idx="4"/>
          </p:nvPr>
        </p:nvSpPr>
        <p:spPr/>
        <p:txBody>
          <a:bodyPr/>
          <a:lstStyle/>
          <a:p>
            <a:fld id="{58DCA3CF-F0FB-9844-9606-7F294DED69AB}" type="slidenum">
              <a:rPr lang="en-US" smtClean="0"/>
              <a:pPr/>
              <a:t>35</a:t>
            </a:fld>
            <a:endParaRPr lang="en-US"/>
          </a:p>
        </p:txBody>
      </p:sp>
      <p:sp>
        <p:nvSpPr>
          <p:cNvPr id="3" name="Title 2">
            <a:extLst>
              <a:ext uri="{FF2B5EF4-FFF2-40B4-BE49-F238E27FC236}">
                <a16:creationId xmlns:a16="http://schemas.microsoft.com/office/drawing/2014/main" id="{F46B9E6F-D8DA-8814-4C48-197A1016F5B1}"/>
              </a:ext>
            </a:extLst>
          </p:cNvPr>
          <p:cNvSpPr>
            <a:spLocks noGrp="1"/>
          </p:cNvSpPr>
          <p:nvPr>
            <p:ph type="title"/>
          </p:nvPr>
        </p:nvSpPr>
        <p:spPr/>
        <p:txBody>
          <a:bodyPr>
            <a:noAutofit/>
          </a:bodyPr>
          <a:lstStyle/>
          <a:p>
            <a:r>
              <a:rPr lang="en-US"/>
              <a:t>T-TRTMNT Workstream</a:t>
            </a:r>
          </a:p>
        </p:txBody>
      </p:sp>
      <p:sp>
        <p:nvSpPr>
          <p:cNvPr id="4" name="Content Placeholder 3">
            <a:extLst>
              <a:ext uri="{FF2B5EF4-FFF2-40B4-BE49-F238E27FC236}">
                <a16:creationId xmlns:a16="http://schemas.microsoft.com/office/drawing/2014/main" id="{CE2C5A08-9B06-406B-20AD-796E9CCADDE4}"/>
              </a:ext>
            </a:extLst>
          </p:cNvPr>
          <p:cNvSpPr>
            <a:spLocks noGrp="1"/>
          </p:cNvSpPr>
          <p:nvPr>
            <p:ph sz="half" idx="1"/>
          </p:nvPr>
        </p:nvSpPr>
        <p:spPr>
          <a:xfrm>
            <a:off x="549228" y="2337905"/>
            <a:ext cx="11058965" cy="4100440"/>
          </a:xfrm>
          <a:ln>
            <a:solidFill>
              <a:schemeClr val="bg1"/>
            </a:solidFill>
          </a:ln>
        </p:spPr>
        <p:txBody>
          <a:bodyPr vert="horz" lIns="91440" tIns="45720" rIns="91440" bIns="45720" rtlCol="0" anchor="t">
            <a:noAutofit/>
          </a:bodyPr>
          <a:lstStyle/>
          <a:p>
            <a:pPr>
              <a:buClr>
                <a:srgbClr val="1F8B72"/>
              </a:buClr>
            </a:pPr>
            <a:r>
              <a:rPr lang="en-US" sz="1600" b="1" dirty="0">
                <a:cs typeface="Arial" panose="020B0604020202020204"/>
              </a:rPr>
              <a:t>Proposals</a:t>
            </a:r>
          </a:p>
          <a:p>
            <a:pPr lvl="1">
              <a:buClr>
                <a:srgbClr val="1F8B72"/>
              </a:buClr>
            </a:pPr>
            <a:r>
              <a:rPr lang="en-US" sz="1600" dirty="0">
                <a:cs typeface="Arial" panose="020B0604020202020204"/>
              </a:rPr>
              <a:t>Multi-faceted approach including </a:t>
            </a:r>
          </a:p>
          <a:p>
            <a:pPr lvl="2">
              <a:buClr>
                <a:srgbClr val="1F8B72"/>
              </a:buClr>
            </a:pPr>
            <a:r>
              <a:rPr lang="en-US" sz="1600" dirty="0">
                <a:cs typeface="Arial" panose="020B0604020202020204"/>
              </a:rPr>
              <a:t>Update the Onboarding and Designation SOP to require QHINs (or their Participants) to conduct up front and periodic review of their own P/S Principals including a “Know Your Participant/Subparticipant” checklist.</a:t>
            </a:r>
          </a:p>
          <a:p>
            <a:pPr lvl="2">
              <a:buClr>
                <a:srgbClr val="1F8B72"/>
              </a:buClr>
            </a:pPr>
            <a:r>
              <a:rPr lang="en-US" sz="1600" dirty="0">
                <a:cs typeface="Arial" panose="020B0604020202020204"/>
              </a:rPr>
              <a:t>QHINs will provide the RCE with demographic information for each Entrant. To support vetting, the RCE is exploring options for validating Covered Entity Health Care Provider status, allowing for removal of the current peer-review vetting process. </a:t>
            </a:r>
          </a:p>
          <a:p>
            <a:pPr lvl="2">
              <a:buClr>
                <a:srgbClr val="1F8B72"/>
              </a:buClr>
            </a:pPr>
            <a:r>
              <a:rPr lang="en-US" sz="1600" dirty="0">
                <a:cs typeface="Arial" panose="020B0604020202020204"/>
              </a:rPr>
              <a:t>Expand definition of TEFCA Required Response for Treatment to include all Covered Entity Health Care Providers for all HIPAA defined Treatment purposes.</a:t>
            </a:r>
          </a:p>
          <a:p>
            <a:pPr>
              <a:buClr>
                <a:srgbClr val="1F8B72"/>
              </a:buClr>
            </a:pPr>
            <a:r>
              <a:rPr lang="en-US" sz="1600" b="1" dirty="0">
                <a:cs typeface="Arial" panose="020B0604020202020204"/>
              </a:rPr>
              <a:t>Outcomes</a:t>
            </a:r>
          </a:p>
          <a:p>
            <a:pPr lvl="1">
              <a:buClr>
                <a:srgbClr val="1F8B72"/>
              </a:buClr>
            </a:pPr>
            <a:r>
              <a:rPr lang="en-US" sz="1600" dirty="0">
                <a:cs typeface="Arial" panose="020B0604020202020204"/>
              </a:rPr>
              <a:t>The workstream generated diverse feedback.</a:t>
            </a:r>
          </a:p>
          <a:p>
            <a:pPr lvl="1">
              <a:buClr>
                <a:srgbClr val="1F8B72"/>
              </a:buClr>
            </a:pPr>
            <a:r>
              <a:rPr lang="en-US" sz="1600" dirty="0">
                <a:cs typeface="Arial" panose="020B0604020202020204"/>
              </a:rPr>
              <a:t>Some supported retaining the current definition of T-TRTMNT and others supported expanding the definition, as proposed.</a:t>
            </a:r>
          </a:p>
          <a:p>
            <a:pPr lvl="1">
              <a:buClr>
                <a:srgbClr val="1F8B72"/>
              </a:buClr>
            </a:pPr>
            <a:r>
              <a:rPr lang="en-US" sz="1600" dirty="0">
                <a:cs typeface="Arial" panose="020B0604020202020204"/>
              </a:rPr>
              <a:t>There was strong support for making enhancements to the QHIN onboarding process and increasing Directory transparency.</a:t>
            </a:r>
            <a:br>
              <a:rPr lang="en-US" sz="1600" i="1" dirty="0">
                <a:cs typeface="Arial" panose="020B0604020202020204"/>
              </a:rPr>
            </a:br>
            <a:endParaRPr lang="en-US" sz="1600" i="1" dirty="0">
              <a:cs typeface="Arial" panose="020B0604020202020204"/>
            </a:endParaRPr>
          </a:p>
          <a:p>
            <a:endParaRPr lang="en-US" dirty="0"/>
          </a:p>
        </p:txBody>
      </p:sp>
      <p:sp>
        <p:nvSpPr>
          <p:cNvPr id="5" name="TextBox 4">
            <a:extLst>
              <a:ext uri="{FF2B5EF4-FFF2-40B4-BE49-F238E27FC236}">
                <a16:creationId xmlns:a16="http://schemas.microsoft.com/office/drawing/2014/main" id="{B7791377-A0C1-DCD1-7C42-08461505FEA6}"/>
              </a:ext>
            </a:extLst>
          </p:cNvPr>
          <p:cNvSpPr txBox="1"/>
          <p:nvPr/>
        </p:nvSpPr>
        <p:spPr>
          <a:xfrm>
            <a:off x="5397260" y="6544934"/>
            <a:ext cx="1397479" cy="369332"/>
          </a:xfrm>
          <a:prstGeom prst="rect">
            <a:avLst/>
          </a:prstGeom>
          <a:noFill/>
        </p:spPr>
        <p:txBody>
          <a:bodyPr wrap="square" rtlCol="0">
            <a:spAutoFit/>
          </a:bodyPr>
          <a:lstStyle/>
          <a:p>
            <a:r>
              <a:rPr lang="en-US"/>
              <a:t>Confidential</a:t>
            </a:r>
          </a:p>
        </p:txBody>
      </p:sp>
      <p:sp>
        <p:nvSpPr>
          <p:cNvPr id="6" name="TextBox 5">
            <a:extLst>
              <a:ext uri="{FF2B5EF4-FFF2-40B4-BE49-F238E27FC236}">
                <a16:creationId xmlns:a16="http://schemas.microsoft.com/office/drawing/2014/main" id="{D839852A-E598-1CDA-5C4C-4F7D75FFEEB2}"/>
              </a:ext>
            </a:extLst>
          </p:cNvPr>
          <p:cNvSpPr txBox="1"/>
          <p:nvPr/>
        </p:nvSpPr>
        <p:spPr>
          <a:xfrm>
            <a:off x="549228" y="984822"/>
            <a:ext cx="10821924" cy="1015663"/>
          </a:xfrm>
          <a:prstGeom prst="rect">
            <a:avLst/>
          </a:prstGeom>
          <a:solidFill>
            <a:schemeClr val="bg2"/>
          </a:solidFill>
          <a:effectLst>
            <a:outerShdw blurRad="50800" dist="38100" dir="5400000" algn="t" rotWithShape="0">
              <a:prstClr val="black">
                <a:alpha val="40000"/>
              </a:prstClr>
            </a:outerShdw>
          </a:effectLst>
        </p:spPr>
        <p:txBody>
          <a:bodyPr wrap="square" rtlCol="0">
            <a:spAutoFit/>
          </a:bodyPr>
          <a:lstStyle/>
          <a:p>
            <a:pPr algn="ctr">
              <a:buClr>
                <a:srgbClr val="1F8B72"/>
              </a:buClr>
            </a:pPr>
            <a:r>
              <a:rPr lang="en-US" sz="1500" b="1" dirty="0">
                <a:cs typeface="Arial" panose="020B0604020202020204"/>
              </a:rPr>
              <a:t>The TEFCA Treatment Implementation Workstream </a:t>
            </a:r>
            <a:r>
              <a:rPr lang="en-US" sz="1500" dirty="0">
                <a:cs typeface="Arial" panose="020B0604020202020204"/>
              </a:rPr>
              <a:t>held meetings from Sept. 24th - Dec. 17th, 2025 </a:t>
            </a:r>
            <a:endParaRPr lang="en-US" dirty="0"/>
          </a:p>
          <a:p>
            <a:pPr marL="989965" lvl="1" indent="-380365" algn="ctr"/>
            <a:r>
              <a:rPr lang="en-US" sz="1500" b="1" dirty="0">
                <a:cs typeface="Arial" panose="020B0604020202020204"/>
              </a:rPr>
              <a:t>Composition: </a:t>
            </a:r>
            <a:r>
              <a:rPr lang="en-US" sz="1500" dirty="0">
                <a:cs typeface="Arial" panose="020B0604020202020204"/>
              </a:rPr>
              <a:t>Representatives of each QHIN, Participants/</a:t>
            </a:r>
            <a:r>
              <a:rPr lang="en-US" sz="1500" dirty="0" err="1">
                <a:cs typeface="Arial" panose="020B0604020202020204"/>
              </a:rPr>
              <a:t>Subparticipants</a:t>
            </a:r>
            <a:r>
              <a:rPr lang="en-US" sz="1500" dirty="0">
                <a:cs typeface="Arial" panose="020B0604020202020204"/>
              </a:rPr>
              <a:t>, invited experts</a:t>
            </a:r>
          </a:p>
          <a:p>
            <a:pPr marL="989965" lvl="1" indent="-380365" algn="ctr"/>
            <a:r>
              <a:rPr lang="en-US" sz="1500" dirty="0">
                <a:cs typeface="Arial" panose="020B0604020202020204"/>
              </a:rPr>
              <a:t>Discussed the first part of ASTP’s overarching policy goal for Treatment: </a:t>
            </a:r>
            <a:endParaRPr lang="en-US" dirty="0">
              <a:cs typeface="Arial" panose="020B0604020202020204"/>
            </a:endParaRPr>
          </a:p>
          <a:p>
            <a:pPr lvl="2" algn="ctr"/>
            <a:r>
              <a:rPr lang="en-US" sz="1500" i="1" dirty="0">
                <a:cs typeface="Arial" panose="020B0604020202020204"/>
              </a:rPr>
              <a:t>All Covered Entity Health Care Providers can compel a response for Treatment, as defined in HIPAA</a:t>
            </a:r>
            <a:endParaRPr lang="en-US" dirty="0">
              <a:cs typeface="Arial" panose="020B0604020202020204"/>
            </a:endParaRPr>
          </a:p>
        </p:txBody>
      </p:sp>
    </p:spTree>
    <p:extLst>
      <p:ext uri="{BB962C8B-B14F-4D97-AF65-F5344CB8AC3E}">
        <p14:creationId xmlns:p14="http://schemas.microsoft.com/office/powerpoint/2010/main" val="2491851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14D6FC-0230-7C24-E780-1C45B31FCF3A}"/>
              </a:ext>
            </a:extLst>
          </p:cNvPr>
          <p:cNvSpPr>
            <a:spLocks noGrp="1"/>
          </p:cNvSpPr>
          <p:nvPr>
            <p:ph type="sldNum" sz="quarter" idx="4"/>
          </p:nvPr>
        </p:nvSpPr>
        <p:spPr/>
        <p:txBody>
          <a:bodyPr/>
          <a:lstStyle/>
          <a:p>
            <a:fld id="{58DCA3CF-F0FB-9844-9606-7F294DED69AB}" type="slidenum">
              <a:rPr lang="en-US" smtClean="0"/>
              <a:pPr/>
              <a:t>36</a:t>
            </a:fld>
            <a:endParaRPr lang="en-US"/>
          </a:p>
        </p:txBody>
      </p:sp>
      <p:sp>
        <p:nvSpPr>
          <p:cNvPr id="3" name="Title 2">
            <a:extLst>
              <a:ext uri="{FF2B5EF4-FFF2-40B4-BE49-F238E27FC236}">
                <a16:creationId xmlns:a16="http://schemas.microsoft.com/office/drawing/2014/main" id="{CF6ED4BC-3BD2-86AB-EBEC-0A2ADC143B3A}"/>
              </a:ext>
            </a:extLst>
          </p:cNvPr>
          <p:cNvSpPr>
            <a:spLocks noGrp="1"/>
          </p:cNvSpPr>
          <p:nvPr>
            <p:ph type="title"/>
          </p:nvPr>
        </p:nvSpPr>
        <p:spPr/>
        <p:txBody>
          <a:bodyPr/>
          <a:lstStyle/>
          <a:p>
            <a:r>
              <a:rPr lang="en-US"/>
              <a:t>IAS Implementation Workstream</a:t>
            </a:r>
          </a:p>
        </p:txBody>
      </p:sp>
      <p:sp>
        <p:nvSpPr>
          <p:cNvPr id="4" name="Content Placeholder 3">
            <a:extLst>
              <a:ext uri="{FF2B5EF4-FFF2-40B4-BE49-F238E27FC236}">
                <a16:creationId xmlns:a16="http://schemas.microsoft.com/office/drawing/2014/main" id="{A06AC96D-2654-C2CF-1866-583F8AA6DD49}"/>
              </a:ext>
            </a:extLst>
          </p:cNvPr>
          <p:cNvSpPr>
            <a:spLocks noGrp="1"/>
          </p:cNvSpPr>
          <p:nvPr>
            <p:ph sz="half" idx="1"/>
          </p:nvPr>
        </p:nvSpPr>
        <p:spPr>
          <a:xfrm>
            <a:off x="260993" y="2261937"/>
            <a:ext cx="11296007" cy="3915027"/>
          </a:xfrm>
          <a:ln>
            <a:noFill/>
          </a:ln>
        </p:spPr>
        <p:txBody>
          <a:bodyPr/>
          <a:lstStyle/>
          <a:p>
            <a:r>
              <a:rPr lang="en-US" sz="1800" b="1">
                <a:solidFill>
                  <a:srgbClr val="36444A"/>
                </a:solidFill>
                <a:ea typeface="Segoe UI"/>
                <a:cs typeface="Segoe UI"/>
              </a:rPr>
              <a:t>Goal</a:t>
            </a:r>
            <a:r>
              <a:rPr lang="en-US" sz="1800">
                <a:solidFill>
                  <a:srgbClr val="36444A"/>
                </a:solidFill>
                <a:ea typeface="Segoe UI"/>
                <a:cs typeface="Segoe UI"/>
              </a:rPr>
              <a:t>: Recommend SOP updates to increase trusted responses to Individual Access Services (IAS) Queries​ in TEFCA</a:t>
            </a:r>
            <a:endParaRPr lang="en-US" sz="1800">
              <a:solidFill>
                <a:srgbClr val="36444A"/>
              </a:solidFill>
              <a:cs typeface="Segoe UI"/>
            </a:endParaRPr>
          </a:p>
          <a:p>
            <a:endParaRPr lang="en-US" sz="1800">
              <a:solidFill>
                <a:srgbClr val="36444A"/>
              </a:solidFill>
              <a:cs typeface="Segoe UI"/>
            </a:endParaRPr>
          </a:p>
          <a:p>
            <a:r>
              <a:rPr lang="en-US" sz="1800" b="1"/>
              <a:t>Objectives</a:t>
            </a:r>
            <a:r>
              <a:rPr lang="en-US" sz="1800">
                <a:cs typeface="Arial"/>
              </a:rPr>
              <a:t>:</a:t>
            </a:r>
          </a:p>
          <a:p>
            <a:pPr lvl="1"/>
            <a:r>
              <a:rPr lang="en-US" sz="1800">
                <a:cs typeface="Arial"/>
              </a:rPr>
              <a:t>Identify consistent IAL2 and other self-asserted demographic data to include in an IAS Query via TEFCA Exchange </a:t>
            </a:r>
          </a:p>
          <a:p>
            <a:pPr lvl="1"/>
            <a:r>
              <a:rPr lang="en-US" sz="1800">
                <a:cs typeface="Arial"/>
              </a:rPr>
              <a:t>Ensure that this data can be used to match the Individual to data in the responder's system with enough accuracy to compel a response</a:t>
            </a:r>
          </a:p>
          <a:p>
            <a:pPr marL="250832" indent="-285750"/>
            <a:endParaRPr lang="en-US" sz="1800" b="1">
              <a:cs typeface="Arial"/>
            </a:endParaRPr>
          </a:p>
          <a:p>
            <a:pPr marL="250832" indent="-285750"/>
            <a:r>
              <a:rPr lang="en-US" sz="1800" b="1">
                <a:cs typeface="Arial"/>
              </a:rPr>
              <a:t>Improvements:</a:t>
            </a:r>
          </a:p>
          <a:p>
            <a:pPr lvl="1"/>
            <a:r>
              <a:rPr lang="en-US" sz="1800">
                <a:cs typeface="Arial"/>
              </a:rPr>
              <a:t>QHIN-recommended edits around technical workflow</a:t>
            </a:r>
          </a:p>
          <a:p>
            <a:pPr marL="1635098" lvl="2" indent="-457200">
              <a:buClr>
                <a:srgbClr val="1F8B72"/>
              </a:buClr>
            </a:pPr>
            <a:r>
              <a:rPr lang="en-US" sz="1800">
                <a:cs typeface="Arial"/>
              </a:rPr>
              <a:t>Improvements to the production of the IAL2 Claims Token</a:t>
            </a:r>
          </a:p>
          <a:p>
            <a:pPr marL="1635098" lvl="2" indent="-457200">
              <a:buClr>
                <a:srgbClr val="1F8B72"/>
              </a:buClr>
            </a:pPr>
            <a:r>
              <a:rPr lang="en-US" sz="1800">
                <a:cs typeface="Arial"/>
              </a:rPr>
              <a:t>Requirements for IAS Providers to use with CSPs to increase definition and specificity</a:t>
            </a:r>
          </a:p>
          <a:p>
            <a:pPr marL="1101708" lvl="1" indent="-457200">
              <a:buClr>
                <a:srgbClr val="1F8B72"/>
              </a:buClr>
            </a:pPr>
            <a:r>
              <a:rPr lang="en-US" sz="1800"/>
              <a:t>Workstream discussions produced additional, collateral improvements.</a:t>
            </a:r>
          </a:p>
          <a:p>
            <a:pPr marL="1101708" lvl="1" indent="-457200">
              <a:buClr>
                <a:srgbClr val="1F8B72"/>
              </a:buClr>
            </a:pPr>
            <a:endParaRPr lang="en-US" sz="1800">
              <a:cs typeface="Arial"/>
            </a:endParaRPr>
          </a:p>
        </p:txBody>
      </p:sp>
      <p:sp>
        <p:nvSpPr>
          <p:cNvPr id="5" name="TextBox 4">
            <a:extLst>
              <a:ext uri="{FF2B5EF4-FFF2-40B4-BE49-F238E27FC236}">
                <a16:creationId xmlns:a16="http://schemas.microsoft.com/office/drawing/2014/main" id="{9F39E97D-3C03-0EA0-A239-ED98606B8DAA}"/>
              </a:ext>
            </a:extLst>
          </p:cNvPr>
          <p:cNvSpPr txBox="1"/>
          <p:nvPr/>
        </p:nvSpPr>
        <p:spPr>
          <a:xfrm>
            <a:off x="276538" y="1156627"/>
            <a:ext cx="11292203" cy="923330"/>
          </a:xfrm>
          <a:prstGeom prst="rect">
            <a:avLst/>
          </a:prstGeom>
          <a:solidFill>
            <a:schemeClr val="bg2"/>
          </a:solidFill>
          <a:effectLst>
            <a:outerShdw blurRad="50800" dist="38100" dir="8100000" algn="tr" rotWithShape="0">
              <a:prstClr val="black">
                <a:alpha val="40000"/>
              </a:prstClr>
            </a:outerShdw>
          </a:effectLst>
        </p:spPr>
        <p:txBody>
          <a:bodyPr wrap="square" rtlCol="0">
            <a:spAutoFit/>
          </a:bodyPr>
          <a:lstStyle/>
          <a:p>
            <a:pPr algn="ctr">
              <a:buClr>
                <a:srgbClr val="1F8B72"/>
              </a:buClr>
            </a:pPr>
            <a:r>
              <a:rPr lang="en-US" b="1">
                <a:cs typeface="Arial" panose="020B0604020202020204"/>
              </a:rPr>
              <a:t>The TEFCA IAS Implementation Workstream </a:t>
            </a:r>
            <a:r>
              <a:rPr lang="en-US">
                <a:cs typeface="Arial" panose="020B0604020202020204"/>
              </a:rPr>
              <a:t>held meetings from Sept. 19th - Dec. 12th, 2025</a:t>
            </a:r>
          </a:p>
          <a:p>
            <a:pPr algn="ctr">
              <a:buClr>
                <a:srgbClr val="1F8B72"/>
              </a:buClr>
            </a:pPr>
            <a:r>
              <a:rPr lang="en-US" b="1">
                <a:cs typeface="Arial" panose="020B0604020202020204"/>
              </a:rPr>
              <a:t>A Breach Mitigation Subgroup </a:t>
            </a:r>
            <a:r>
              <a:rPr lang="en-US">
                <a:cs typeface="Arial" panose="020B0604020202020204"/>
              </a:rPr>
              <a:t>met in November and December 2025</a:t>
            </a:r>
          </a:p>
          <a:p>
            <a:pPr algn="ctr">
              <a:buClr>
                <a:srgbClr val="1F8B72"/>
              </a:buClr>
            </a:pPr>
            <a:r>
              <a:rPr lang="en-US" b="1">
                <a:cs typeface="Arial" panose="020B0604020202020204"/>
              </a:rPr>
              <a:t>Composition</a:t>
            </a:r>
            <a:r>
              <a:rPr lang="en-US">
                <a:cs typeface="Arial" panose="020B0604020202020204"/>
              </a:rPr>
              <a:t>: QHINs, Participants/</a:t>
            </a:r>
            <a:r>
              <a:rPr lang="en-US" err="1">
                <a:cs typeface="Arial" panose="020B0604020202020204"/>
              </a:rPr>
              <a:t>Subparticipants</a:t>
            </a:r>
            <a:r>
              <a:rPr lang="en-US">
                <a:cs typeface="Arial" panose="020B0604020202020204"/>
              </a:rPr>
              <a:t>, invited experts (CSPs and IAS Providers)</a:t>
            </a:r>
          </a:p>
        </p:txBody>
      </p:sp>
      <p:sp>
        <p:nvSpPr>
          <p:cNvPr id="6" name="TextBox 5">
            <a:extLst>
              <a:ext uri="{FF2B5EF4-FFF2-40B4-BE49-F238E27FC236}">
                <a16:creationId xmlns:a16="http://schemas.microsoft.com/office/drawing/2014/main" id="{A5F44BEB-98D1-63DC-F252-9DB74105E7B4}"/>
              </a:ext>
            </a:extLst>
          </p:cNvPr>
          <p:cNvSpPr txBox="1"/>
          <p:nvPr/>
        </p:nvSpPr>
        <p:spPr>
          <a:xfrm>
            <a:off x="5397260" y="6544934"/>
            <a:ext cx="1397479" cy="369332"/>
          </a:xfrm>
          <a:prstGeom prst="rect">
            <a:avLst/>
          </a:prstGeom>
          <a:noFill/>
        </p:spPr>
        <p:txBody>
          <a:bodyPr wrap="square" rtlCol="0">
            <a:spAutoFit/>
          </a:bodyPr>
          <a:lstStyle/>
          <a:p>
            <a:r>
              <a:rPr lang="en-US"/>
              <a:t>Confidential</a:t>
            </a:r>
          </a:p>
        </p:txBody>
      </p:sp>
    </p:spTree>
    <p:extLst>
      <p:ext uri="{BB962C8B-B14F-4D97-AF65-F5344CB8AC3E}">
        <p14:creationId xmlns:p14="http://schemas.microsoft.com/office/powerpoint/2010/main" val="2749028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F2549-855D-5E63-C34D-2CDEB4CD296E}"/>
              </a:ext>
            </a:extLst>
          </p:cNvPr>
          <p:cNvSpPr>
            <a:spLocks noGrp="1"/>
          </p:cNvSpPr>
          <p:nvPr>
            <p:ph type="title"/>
          </p:nvPr>
        </p:nvSpPr>
        <p:spPr>
          <a:xfrm>
            <a:off x="2385719" y="1917108"/>
            <a:ext cx="7420561" cy="2042399"/>
          </a:xfrm>
        </p:spPr>
        <p:txBody>
          <a:bodyPr/>
          <a:lstStyle/>
          <a:p>
            <a:pPr algn="ctr"/>
            <a:r>
              <a:rPr lang="en-US"/>
              <a:t>Treatment</a:t>
            </a:r>
          </a:p>
        </p:txBody>
      </p:sp>
      <p:sp>
        <p:nvSpPr>
          <p:cNvPr id="3" name="Slide Number Placeholder 2">
            <a:extLst>
              <a:ext uri="{FF2B5EF4-FFF2-40B4-BE49-F238E27FC236}">
                <a16:creationId xmlns:a16="http://schemas.microsoft.com/office/drawing/2014/main" id="{1ECD05D8-A9BB-A09E-FBF9-975FC5876609}"/>
              </a:ext>
            </a:extLst>
          </p:cNvPr>
          <p:cNvSpPr>
            <a:spLocks noGrp="1"/>
          </p:cNvSpPr>
          <p:nvPr>
            <p:ph type="sldNum" sz="quarter" idx="4"/>
          </p:nvPr>
        </p:nvSpPr>
        <p:spPr/>
        <p:txBody>
          <a:bodyPr/>
          <a:lstStyle/>
          <a:p>
            <a:fld id="{58DCA3CF-F0FB-9844-9606-7F294DED69AB}" type="slidenum">
              <a:rPr lang="en-US" smtClean="0"/>
              <a:pPr/>
              <a:t>37</a:t>
            </a:fld>
            <a:endParaRPr lang="en-US"/>
          </a:p>
        </p:txBody>
      </p:sp>
    </p:spTree>
    <p:extLst>
      <p:ext uri="{BB962C8B-B14F-4D97-AF65-F5344CB8AC3E}">
        <p14:creationId xmlns:p14="http://schemas.microsoft.com/office/powerpoint/2010/main" val="4281479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8F11AB-066B-CF97-D4D5-7B3F22ABA30A}"/>
              </a:ext>
            </a:extLst>
          </p:cNvPr>
          <p:cNvSpPr>
            <a:spLocks noGrp="1"/>
          </p:cNvSpPr>
          <p:nvPr>
            <p:ph type="sldNum" sz="quarter" idx="4"/>
          </p:nvPr>
        </p:nvSpPr>
        <p:spPr/>
        <p:txBody>
          <a:bodyPr/>
          <a:lstStyle/>
          <a:p>
            <a:fld id="{58DCA3CF-F0FB-9844-9606-7F294DED69AB}" type="slidenum">
              <a:rPr lang="en-US" smtClean="0"/>
              <a:pPr/>
              <a:t>38</a:t>
            </a:fld>
            <a:endParaRPr lang="en-US"/>
          </a:p>
        </p:txBody>
      </p:sp>
      <p:sp>
        <p:nvSpPr>
          <p:cNvPr id="7" name="Title 6">
            <a:extLst>
              <a:ext uri="{FF2B5EF4-FFF2-40B4-BE49-F238E27FC236}">
                <a16:creationId xmlns:a16="http://schemas.microsoft.com/office/drawing/2014/main" id="{014F6EC6-EC24-E894-A6DC-414064221562}"/>
              </a:ext>
            </a:extLst>
          </p:cNvPr>
          <p:cNvSpPr>
            <a:spLocks noGrp="1"/>
          </p:cNvSpPr>
          <p:nvPr>
            <p:ph type="title"/>
          </p:nvPr>
        </p:nvSpPr>
        <p:spPr/>
        <p:txBody>
          <a:bodyPr/>
          <a:lstStyle/>
          <a:p>
            <a:r>
              <a:rPr lang="en-US" dirty="0">
                <a:solidFill>
                  <a:schemeClr val="bg1"/>
                </a:solidFill>
              </a:rPr>
              <a:t>Treatment </a:t>
            </a:r>
            <a:r>
              <a:rPr lang="en-US" dirty="0"/>
              <a:t>Vision and Context</a:t>
            </a:r>
          </a:p>
        </p:txBody>
      </p:sp>
      <p:sp>
        <p:nvSpPr>
          <p:cNvPr id="8" name="Content Placeholder 7">
            <a:extLst>
              <a:ext uri="{FF2B5EF4-FFF2-40B4-BE49-F238E27FC236}">
                <a16:creationId xmlns:a16="http://schemas.microsoft.com/office/drawing/2014/main" id="{29B68A7E-6DFB-8156-145E-EF3603C3B0C4}"/>
              </a:ext>
            </a:extLst>
          </p:cNvPr>
          <p:cNvSpPr>
            <a:spLocks noGrp="1"/>
          </p:cNvSpPr>
          <p:nvPr>
            <p:ph sz="half" idx="1"/>
          </p:nvPr>
        </p:nvSpPr>
        <p:spPr>
          <a:xfrm>
            <a:off x="260994" y="1253613"/>
            <a:ext cx="7583595" cy="4923351"/>
          </a:xfrm>
        </p:spPr>
        <p:txBody>
          <a:bodyPr/>
          <a:lstStyle/>
          <a:p>
            <a:pPr>
              <a:spcBef>
                <a:spcPts val="1200"/>
              </a:spcBef>
            </a:pPr>
            <a:r>
              <a:rPr lang="en-US" sz="1900" dirty="0"/>
              <a:t>Certain HIPAA Covered Entity health care providers are currently excluded from participating in TEFCA Exchange using the T-TRTMNT XP Code.</a:t>
            </a:r>
          </a:p>
          <a:p>
            <a:pPr>
              <a:spcBef>
                <a:spcPts val="1200"/>
              </a:spcBef>
            </a:pPr>
            <a:r>
              <a:rPr lang="en-US" sz="1900" dirty="0"/>
              <a:t>ASTP/ONC and the RCE are working with the QHIN Caucus and the Participant/Subparticipant Caucus to develop a consistent, unified validation and participation approach for HIPAA Covered Entity health care providers.</a:t>
            </a:r>
          </a:p>
          <a:p>
            <a:pPr>
              <a:spcBef>
                <a:spcPts val="1200"/>
              </a:spcBef>
            </a:pPr>
            <a:r>
              <a:rPr lang="en-US" sz="1900" dirty="0"/>
              <a:t>This effort is focused on enabling use of the T-TRTMNT XP Code with a required response for Treatment-related queries, as defined under HIPAA.</a:t>
            </a:r>
          </a:p>
          <a:p>
            <a:pPr>
              <a:spcBef>
                <a:spcPts val="1200"/>
              </a:spcBef>
            </a:pPr>
            <a:r>
              <a:rPr lang="en-US" sz="1900" dirty="0"/>
              <a:t>The work is informed by discussions from the Treatment Workstream, including Caucus members and external expert volunteers.</a:t>
            </a:r>
          </a:p>
          <a:p>
            <a:pPr>
              <a:spcBef>
                <a:spcPts val="1200"/>
              </a:spcBef>
            </a:pPr>
            <a:r>
              <a:rPr lang="en-US" sz="1900" dirty="0"/>
              <a:t>Use of the T-TRTMNT XP Code by non-HIPAA Covered Entity health care providers is not under consideration at this time.</a:t>
            </a:r>
          </a:p>
        </p:txBody>
      </p:sp>
      <p:sp>
        <p:nvSpPr>
          <p:cNvPr id="10" name="Rectangle: Rounded Corners 9">
            <a:extLst>
              <a:ext uri="{FF2B5EF4-FFF2-40B4-BE49-F238E27FC236}">
                <a16:creationId xmlns:a16="http://schemas.microsoft.com/office/drawing/2014/main" id="{E552C43C-5AF2-FC97-6CFD-238B078FA927}"/>
              </a:ext>
            </a:extLst>
          </p:cNvPr>
          <p:cNvSpPr/>
          <p:nvPr/>
        </p:nvSpPr>
        <p:spPr>
          <a:xfrm>
            <a:off x="8242226" y="2009272"/>
            <a:ext cx="3479627" cy="345306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000">
                <a:solidFill>
                  <a:schemeClr val="bg1"/>
                </a:solidFill>
              </a:rPr>
              <a:t>All HIPAA Covered Entity Health Care Providers are equally accountable under the law and should have an equal opportunity to participate in TEFCA Exchange using the </a:t>
            </a:r>
          </a:p>
          <a:p>
            <a:r>
              <a:rPr lang="en-US" sz="2000">
                <a:solidFill>
                  <a:schemeClr val="bg1"/>
                </a:solidFill>
              </a:rPr>
              <a:t>T-TRTMNT XP Code.</a:t>
            </a:r>
          </a:p>
        </p:txBody>
      </p:sp>
    </p:spTree>
    <p:extLst>
      <p:ext uri="{BB962C8B-B14F-4D97-AF65-F5344CB8AC3E}">
        <p14:creationId xmlns:p14="http://schemas.microsoft.com/office/powerpoint/2010/main" val="3750814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9B48A9-1679-EC2E-7D03-E8C1EC5CBE2F}"/>
              </a:ext>
            </a:extLst>
          </p:cNvPr>
          <p:cNvSpPr>
            <a:spLocks noGrp="1"/>
          </p:cNvSpPr>
          <p:nvPr>
            <p:ph type="sldNum" sz="quarter" idx="4"/>
          </p:nvPr>
        </p:nvSpPr>
        <p:spPr/>
        <p:txBody>
          <a:bodyPr/>
          <a:lstStyle/>
          <a:p>
            <a:fld id="{58DCA3CF-F0FB-9844-9606-7F294DED69AB}" type="slidenum">
              <a:rPr lang="en-US" smtClean="0"/>
              <a:pPr/>
              <a:t>39</a:t>
            </a:fld>
            <a:endParaRPr lang="en-US"/>
          </a:p>
        </p:txBody>
      </p:sp>
      <p:sp>
        <p:nvSpPr>
          <p:cNvPr id="3" name="Title 2">
            <a:extLst>
              <a:ext uri="{FF2B5EF4-FFF2-40B4-BE49-F238E27FC236}">
                <a16:creationId xmlns:a16="http://schemas.microsoft.com/office/drawing/2014/main" id="{C8C33EBF-58A5-2F67-9E58-0A91554ED5E6}"/>
              </a:ext>
            </a:extLst>
          </p:cNvPr>
          <p:cNvSpPr>
            <a:spLocks noGrp="1"/>
          </p:cNvSpPr>
          <p:nvPr>
            <p:ph type="title"/>
          </p:nvPr>
        </p:nvSpPr>
        <p:spPr/>
        <p:txBody>
          <a:bodyPr>
            <a:normAutofit fontScale="90000"/>
          </a:bodyPr>
          <a:lstStyle/>
          <a:p>
            <a:r>
              <a:rPr lang="en-US"/>
              <a:t>Under Consideration:</a:t>
            </a:r>
            <a:br>
              <a:rPr lang="en-US"/>
            </a:br>
            <a:r>
              <a:rPr lang="en-US"/>
              <a:t>Treatment Exchange Purpose Changes</a:t>
            </a:r>
          </a:p>
        </p:txBody>
      </p:sp>
      <p:graphicFrame>
        <p:nvGraphicFramePr>
          <p:cNvPr id="6" name="Table 5">
            <a:extLst>
              <a:ext uri="{FF2B5EF4-FFF2-40B4-BE49-F238E27FC236}">
                <a16:creationId xmlns:a16="http://schemas.microsoft.com/office/drawing/2014/main" id="{098D65A4-46A2-4353-4360-5E34C4E88856}"/>
              </a:ext>
            </a:extLst>
          </p:cNvPr>
          <p:cNvGraphicFramePr>
            <a:graphicFrameLocks noGrp="1"/>
          </p:cNvGraphicFramePr>
          <p:nvPr>
            <p:extLst>
              <p:ext uri="{D42A27DB-BD31-4B8C-83A1-F6EECF244321}">
                <p14:modId xmlns:p14="http://schemas.microsoft.com/office/powerpoint/2010/main" val="3748956802"/>
              </p:ext>
            </p:extLst>
          </p:nvPr>
        </p:nvGraphicFramePr>
        <p:xfrm>
          <a:off x="648857" y="1467851"/>
          <a:ext cx="10894286" cy="4776538"/>
        </p:xfrm>
        <a:graphic>
          <a:graphicData uri="http://schemas.openxmlformats.org/drawingml/2006/table">
            <a:tbl>
              <a:tblPr firstRow="1" firstCol="1" bandRow="1"/>
              <a:tblGrid>
                <a:gridCol w="1384163">
                  <a:extLst>
                    <a:ext uri="{9D8B030D-6E8A-4147-A177-3AD203B41FA5}">
                      <a16:colId xmlns:a16="http://schemas.microsoft.com/office/drawing/2014/main" val="2664858394"/>
                    </a:ext>
                  </a:extLst>
                </a:gridCol>
                <a:gridCol w="1275002">
                  <a:extLst>
                    <a:ext uri="{9D8B030D-6E8A-4147-A177-3AD203B41FA5}">
                      <a16:colId xmlns:a16="http://schemas.microsoft.com/office/drawing/2014/main" val="2789799446"/>
                    </a:ext>
                  </a:extLst>
                </a:gridCol>
                <a:gridCol w="2515074">
                  <a:extLst>
                    <a:ext uri="{9D8B030D-6E8A-4147-A177-3AD203B41FA5}">
                      <a16:colId xmlns:a16="http://schemas.microsoft.com/office/drawing/2014/main" val="3236263437"/>
                    </a:ext>
                  </a:extLst>
                </a:gridCol>
                <a:gridCol w="2222522">
                  <a:extLst>
                    <a:ext uri="{9D8B030D-6E8A-4147-A177-3AD203B41FA5}">
                      <a16:colId xmlns:a16="http://schemas.microsoft.com/office/drawing/2014/main" val="1698484331"/>
                    </a:ext>
                  </a:extLst>
                </a:gridCol>
                <a:gridCol w="3497525">
                  <a:extLst>
                    <a:ext uri="{9D8B030D-6E8A-4147-A177-3AD203B41FA5}">
                      <a16:colId xmlns:a16="http://schemas.microsoft.com/office/drawing/2014/main" val="223616239"/>
                    </a:ext>
                  </a:extLst>
                </a:gridCol>
              </a:tblGrid>
              <a:tr h="755473">
                <a:tc>
                  <a:txBody>
                    <a:bodyPr/>
                    <a:lstStyle/>
                    <a:p>
                      <a:pPr marL="0" marR="0">
                        <a:lnSpc>
                          <a:spcPct val="115000"/>
                        </a:lnSpc>
                        <a:spcAft>
                          <a:spcPts val="800"/>
                        </a:spcAft>
                        <a:buNone/>
                      </a:pPr>
                      <a:r>
                        <a:rPr lang="en-US" sz="1400" b="1" kern="100">
                          <a:solidFill>
                            <a:srgbClr val="000000"/>
                          </a:solidFill>
                          <a:effectLst/>
                          <a:latin typeface="+mj-lt"/>
                          <a:ea typeface="Aptos" panose="020B0004020202020204" pitchFamily="34" charset="0"/>
                          <a:cs typeface="Arial" panose="020B0604020202020204" pitchFamily="34" charset="0"/>
                        </a:rPr>
                        <a:t>Treatment XP Name</a:t>
                      </a:r>
                      <a:endParaRPr lang="en-US" sz="1600" kern="100">
                        <a:effectLst/>
                        <a:latin typeface="+mj-lt"/>
                        <a:ea typeface="Aptos" panose="020B0004020202020204" pitchFamily="34" charset="0"/>
                        <a:cs typeface="Arial" panose="020B0604020202020204" pitchFamily="34" charset="0"/>
                      </a:endParaRPr>
                    </a:p>
                  </a:txBody>
                  <a:tcPr marL="60657" marR="60657" marT="119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1BEA9"/>
                    </a:solidFill>
                  </a:tcPr>
                </a:tc>
                <a:tc>
                  <a:txBody>
                    <a:bodyPr/>
                    <a:lstStyle/>
                    <a:p>
                      <a:pPr marL="0" marR="0">
                        <a:lnSpc>
                          <a:spcPct val="115000"/>
                        </a:lnSpc>
                        <a:spcAft>
                          <a:spcPts val="800"/>
                        </a:spcAft>
                        <a:buNone/>
                      </a:pPr>
                      <a:r>
                        <a:rPr lang="en-US" sz="1400" b="1" kern="100">
                          <a:solidFill>
                            <a:srgbClr val="000000"/>
                          </a:solidFill>
                          <a:effectLst/>
                          <a:latin typeface="+mj-lt"/>
                          <a:ea typeface="Aptos" panose="020B0004020202020204" pitchFamily="34" charset="0"/>
                          <a:cs typeface="Arial" panose="020B0604020202020204" pitchFamily="34" charset="0"/>
                        </a:rPr>
                        <a:t>Treatment XP Code</a:t>
                      </a:r>
                      <a:endParaRPr lang="en-US" sz="1600" kern="100">
                        <a:effectLst/>
                        <a:latin typeface="+mj-lt"/>
                        <a:ea typeface="Aptos" panose="020B0004020202020204" pitchFamily="34" charset="0"/>
                        <a:cs typeface="Arial" panose="020B0604020202020204" pitchFamily="34" charset="0"/>
                      </a:endParaRPr>
                    </a:p>
                  </a:txBody>
                  <a:tcPr marL="60657" marR="60657" marT="119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1BEA9"/>
                    </a:solidFill>
                  </a:tcPr>
                </a:tc>
                <a:tc>
                  <a:txBody>
                    <a:bodyPr/>
                    <a:lstStyle/>
                    <a:p>
                      <a:pPr marL="0" marR="0">
                        <a:lnSpc>
                          <a:spcPct val="115000"/>
                        </a:lnSpc>
                        <a:spcAft>
                          <a:spcPts val="800"/>
                        </a:spcAft>
                        <a:buNone/>
                      </a:pPr>
                      <a:r>
                        <a:rPr lang="en-US" sz="1400" b="1" kern="100">
                          <a:solidFill>
                            <a:srgbClr val="000000"/>
                          </a:solidFill>
                          <a:effectLst/>
                          <a:latin typeface="+mj-lt"/>
                          <a:ea typeface="Aptos" panose="020B0004020202020204" pitchFamily="34" charset="0"/>
                          <a:cs typeface="Arial" panose="020B0604020202020204" pitchFamily="34" charset="0"/>
                        </a:rPr>
                        <a:t>Who can initiate a query using the XP Code?</a:t>
                      </a:r>
                      <a:endParaRPr lang="en-US" sz="1600" kern="100">
                        <a:effectLst/>
                        <a:latin typeface="+mj-lt"/>
                        <a:ea typeface="Aptos" panose="020B0004020202020204" pitchFamily="34" charset="0"/>
                        <a:cs typeface="Arial" panose="020B0604020202020204" pitchFamily="34" charset="0"/>
                      </a:endParaRPr>
                    </a:p>
                  </a:txBody>
                  <a:tcPr marL="60657" marR="60657" marT="119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1BEA9"/>
                    </a:solidFill>
                  </a:tcPr>
                </a:tc>
                <a:tc>
                  <a:txBody>
                    <a:bodyPr/>
                    <a:lstStyle/>
                    <a:p>
                      <a:pPr marL="0" marR="0">
                        <a:lnSpc>
                          <a:spcPct val="115000"/>
                        </a:lnSpc>
                        <a:spcAft>
                          <a:spcPts val="800"/>
                        </a:spcAft>
                        <a:buNone/>
                      </a:pPr>
                      <a:r>
                        <a:rPr lang="en-US" sz="1400" b="1" kern="100">
                          <a:solidFill>
                            <a:srgbClr val="000000"/>
                          </a:solidFill>
                          <a:effectLst/>
                          <a:latin typeface="+mj-lt"/>
                          <a:ea typeface="Aptos" panose="020B0004020202020204" pitchFamily="34" charset="0"/>
                          <a:cs typeface="Arial" panose="020B0604020202020204" pitchFamily="34" charset="0"/>
                        </a:rPr>
                        <a:t>For what purposes can the XP Code be used?</a:t>
                      </a:r>
                      <a:endParaRPr lang="en-US" sz="1600" kern="100">
                        <a:effectLst/>
                        <a:latin typeface="+mj-lt"/>
                        <a:ea typeface="Aptos" panose="020B0004020202020204" pitchFamily="34" charset="0"/>
                        <a:cs typeface="Arial" panose="020B0604020202020204" pitchFamily="34" charset="0"/>
                      </a:endParaRPr>
                    </a:p>
                  </a:txBody>
                  <a:tcPr marL="60657" marR="60657" marT="119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1BEA9"/>
                    </a:solidFill>
                  </a:tcPr>
                </a:tc>
                <a:tc>
                  <a:txBody>
                    <a:bodyPr/>
                    <a:lstStyle/>
                    <a:p>
                      <a:pPr marL="0" marR="0">
                        <a:lnSpc>
                          <a:spcPct val="115000"/>
                        </a:lnSpc>
                        <a:spcAft>
                          <a:spcPts val="800"/>
                        </a:spcAft>
                        <a:buNone/>
                      </a:pPr>
                      <a:r>
                        <a:rPr lang="en-US" sz="1400" b="1" kern="100">
                          <a:solidFill>
                            <a:srgbClr val="000000"/>
                          </a:solidFill>
                          <a:effectLst/>
                          <a:latin typeface="+mj-lt"/>
                          <a:ea typeface="Aptos" panose="020B0004020202020204" pitchFamily="34" charset="0"/>
                          <a:cs typeface="Arial" panose="020B0604020202020204" pitchFamily="34" charset="0"/>
                        </a:rPr>
                        <a:t>Who must respond to the XP Code? </a:t>
                      </a:r>
                      <a:endParaRPr lang="en-US" sz="1600" kern="100">
                        <a:effectLst/>
                        <a:latin typeface="+mj-lt"/>
                        <a:ea typeface="Aptos" panose="020B0004020202020204" pitchFamily="34" charset="0"/>
                        <a:cs typeface="Arial" panose="020B0604020202020204" pitchFamily="34" charset="0"/>
                      </a:endParaRPr>
                    </a:p>
                  </a:txBody>
                  <a:tcPr marL="60657" marR="60657" marT="119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1BEA9"/>
                    </a:solidFill>
                  </a:tcPr>
                </a:tc>
                <a:extLst>
                  <a:ext uri="{0D108BD9-81ED-4DB2-BD59-A6C34878D82A}">
                    <a16:rowId xmlns:a16="http://schemas.microsoft.com/office/drawing/2014/main" val="1215720004"/>
                  </a:ext>
                </a:extLst>
              </a:tr>
              <a:tr h="1011102">
                <a:tc>
                  <a:txBody>
                    <a:bodyPr/>
                    <a:lstStyle/>
                    <a:p>
                      <a:pPr marL="0" marR="0">
                        <a:lnSpc>
                          <a:spcPct val="115000"/>
                        </a:lnSpc>
                        <a:spcAft>
                          <a:spcPts val="800"/>
                        </a:spcAft>
                        <a:buNone/>
                      </a:pPr>
                      <a:r>
                        <a:rPr lang="en-US" sz="1400" b="1" kern="100">
                          <a:solidFill>
                            <a:srgbClr val="000000"/>
                          </a:solidFill>
                          <a:effectLst/>
                          <a:latin typeface="+mj-lt"/>
                          <a:ea typeface="Aptos" panose="020B0004020202020204" pitchFamily="34" charset="0"/>
                          <a:cs typeface="Arial" panose="020B0604020202020204" pitchFamily="34" charset="0"/>
                        </a:rPr>
                        <a:t>Treatment</a:t>
                      </a:r>
                      <a:endParaRPr lang="en-US" sz="1600" kern="100">
                        <a:effectLst/>
                        <a:latin typeface="+mj-lt"/>
                        <a:ea typeface="Aptos" panose="020B0004020202020204" pitchFamily="34" charset="0"/>
                        <a:cs typeface="Arial" panose="020B0604020202020204" pitchFamily="34" charset="0"/>
                      </a:endParaRPr>
                    </a:p>
                  </a:txBody>
                  <a:tcPr marL="60657" marR="60657" marT="119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BEA9"/>
                    </a:solidFill>
                  </a:tcPr>
                </a:tc>
                <a:tc>
                  <a:txBody>
                    <a:bodyPr/>
                    <a:lstStyle/>
                    <a:p>
                      <a:pPr marL="0" marR="0">
                        <a:lnSpc>
                          <a:spcPct val="115000"/>
                        </a:lnSpc>
                        <a:spcAft>
                          <a:spcPts val="800"/>
                        </a:spcAft>
                        <a:buNone/>
                      </a:pPr>
                      <a:r>
                        <a:rPr lang="en-US" sz="1400" kern="100">
                          <a:solidFill>
                            <a:srgbClr val="000000"/>
                          </a:solidFill>
                          <a:effectLst/>
                          <a:latin typeface="+mj-lt"/>
                          <a:ea typeface="Aptos" panose="020B0004020202020204" pitchFamily="34" charset="0"/>
                          <a:cs typeface="Arial" panose="020B0604020202020204" pitchFamily="34" charset="0"/>
                        </a:rPr>
                        <a:t>T-TREAT</a:t>
                      </a:r>
                      <a:endParaRPr lang="en-US" sz="1600" kern="100">
                        <a:effectLst/>
                        <a:latin typeface="+mj-lt"/>
                        <a:ea typeface="Aptos" panose="020B0004020202020204" pitchFamily="34" charset="0"/>
                        <a:cs typeface="Arial" panose="020B0604020202020204" pitchFamily="34" charset="0"/>
                      </a:endParaRPr>
                    </a:p>
                  </a:txBody>
                  <a:tcPr marL="60657" marR="60657" marT="119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8E2"/>
                    </a:solidFill>
                  </a:tcPr>
                </a:tc>
                <a:tc>
                  <a:txBody>
                    <a:bodyPr/>
                    <a:lstStyle/>
                    <a:p>
                      <a:pPr marL="0" marR="0">
                        <a:lnSpc>
                          <a:spcPct val="115000"/>
                        </a:lnSpc>
                        <a:spcAft>
                          <a:spcPts val="800"/>
                        </a:spcAft>
                        <a:buNone/>
                      </a:pPr>
                      <a:r>
                        <a:rPr lang="en-US" sz="1400" kern="100">
                          <a:solidFill>
                            <a:srgbClr val="000000"/>
                          </a:solidFill>
                          <a:effectLst/>
                          <a:latin typeface="+mj-lt"/>
                          <a:ea typeface="Aptos" panose="020B0004020202020204" pitchFamily="34" charset="0"/>
                          <a:cs typeface="Arial" panose="020B0604020202020204" pitchFamily="34" charset="0"/>
                        </a:rPr>
                        <a:t>All Initiating Nodes that are associated with (a) Health Care Providers and (b) their Delegates</a:t>
                      </a:r>
                      <a:endParaRPr lang="en-US" sz="1600" kern="100">
                        <a:effectLst/>
                        <a:latin typeface="+mj-lt"/>
                        <a:ea typeface="Aptos" panose="020B0004020202020204" pitchFamily="34" charset="0"/>
                        <a:cs typeface="Arial" panose="020B0604020202020204" pitchFamily="34" charset="0"/>
                      </a:endParaRPr>
                    </a:p>
                  </a:txBody>
                  <a:tcPr marL="60657" marR="60657" marT="119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8E2"/>
                    </a:solidFill>
                  </a:tcPr>
                </a:tc>
                <a:tc>
                  <a:txBody>
                    <a:bodyPr/>
                    <a:lstStyle/>
                    <a:p>
                      <a:pPr marL="0" marR="0">
                        <a:lnSpc>
                          <a:spcPct val="115000"/>
                        </a:lnSpc>
                        <a:spcAft>
                          <a:spcPts val="800"/>
                        </a:spcAft>
                        <a:buNone/>
                      </a:pPr>
                      <a:r>
                        <a:rPr lang="en-US" sz="1400" kern="100">
                          <a:solidFill>
                            <a:srgbClr val="000000"/>
                          </a:solidFill>
                          <a:effectLst/>
                          <a:latin typeface="+mj-lt"/>
                          <a:ea typeface="Aptos" panose="020B0004020202020204" pitchFamily="34" charset="0"/>
                          <a:cs typeface="Arial" panose="020B0604020202020204" pitchFamily="34" charset="0"/>
                        </a:rPr>
                        <a:t>In connection with Treatment as defined by 45 CFR § 164.501 </a:t>
                      </a:r>
                      <a:endParaRPr lang="en-US" sz="1600" kern="100">
                        <a:effectLst/>
                        <a:latin typeface="+mj-lt"/>
                        <a:ea typeface="Aptos" panose="020B0004020202020204" pitchFamily="34" charset="0"/>
                        <a:cs typeface="Arial" panose="020B0604020202020204" pitchFamily="34" charset="0"/>
                      </a:endParaRPr>
                    </a:p>
                  </a:txBody>
                  <a:tcPr marL="60657" marR="60657" marT="119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8E2"/>
                    </a:solidFill>
                  </a:tcPr>
                </a:tc>
                <a:tc>
                  <a:txBody>
                    <a:bodyPr/>
                    <a:lstStyle/>
                    <a:p>
                      <a:pPr marL="0" marR="0">
                        <a:lnSpc>
                          <a:spcPct val="115000"/>
                        </a:lnSpc>
                        <a:spcAft>
                          <a:spcPts val="800"/>
                        </a:spcAft>
                        <a:buNone/>
                      </a:pPr>
                      <a:r>
                        <a:rPr lang="en-US" sz="1400" kern="100">
                          <a:solidFill>
                            <a:srgbClr val="000000"/>
                          </a:solidFill>
                          <a:effectLst/>
                          <a:latin typeface="+mj-lt"/>
                          <a:ea typeface="Aptos" panose="020B0004020202020204" pitchFamily="34" charset="0"/>
                          <a:cs typeface="Arial" panose="020B0604020202020204" pitchFamily="34" charset="0"/>
                        </a:rPr>
                        <a:t>All Responding Nodes SHOULD Respond</a:t>
                      </a:r>
                      <a:endParaRPr lang="en-US" sz="1600" kern="100">
                        <a:effectLst/>
                        <a:latin typeface="+mj-lt"/>
                        <a:ea typeface="Aptos" panose="020B0004020202020204" pitchFamily="34" charset="0"/>
                        <a:cs typeface="Arial" panose="020B0604020202020204" pitchFamily="34" charset="0"/>
                      </a:endParaRPr>
                    </a:p>
                  </a:txBody>
                  <a:tcPr marL="60657" marR="60657" marT="119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8E2"/>
                    </a:solidFill>
                  </a:tcPr>
                </a:tc>
                <a:extLst>
                  <a:ext uri="{0D108BD9-81ED-4DB2-BD59-A6C34878D82A}">
                    <a16:rowId xmlns:a16="http://schemas.microsoft.com/office/drawing/2014/main" val="3412710623"/>
                  </a:ext>
                </a:extLst>
              </a:tr>
              <a:tr h="3009963">
                <a:tc>
                  <a:txBody>
                    <a:bodyPr/>
                    <a:lstStyle/>
                    <a:p>
                      <a:pPr marL="0" marR="0">
                        <a:lnSpc>
                          <a:spcPct val="115000"/>
                        </a:lnSpc>
                        <a:spcAft>
                          <a:spcPts val="800"/>
                        </a:spcAft>
                        <a:buNone/>
                      </a:pPr>
                      <a:r>
                        <a:rPr lang="en-US" sz="1400" b="1" kern="100">
                          <a:solidFill>
                            <a:srgbClr val="000000"/>
                          </a:solidFill>
                          <a:effectLst/>
                          <a:latin typeface="+mj-lt"/>
                          <a:ea typeface="Aptos" panose="020B0004020202020204" pitchFamily="34" charset="0"/>
                          <a:cs typeface="Aptos" panose="020B0004020202020204" pitchFamily="34" charset="0"/>
                        </a:rPr>
                        <a:t>TEFCA Required Response for Treatment</a:t>
                      </a:r>
                      <a:endParaRPr lang="en-US" sz="1600" kern="100">
                        <a:effectLst/>
                        <a:latin typeface="+mj-lt"/>
                        <a:ea typeface="Aptos" panose="020B0004020202020204" pitchFamily="34" charset="0"/>
                        <a:cs typeface="Arial" panose="020B0604020202020204" pitchFamily="34" charset="0"/>
                      </a:endParaRPr>
                    </a:p>
                  </a:txBody>
                  <a:tcPr marL="60657" marR="60657" marT="119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BEA9"/>
                    </a:solidFill>
                  </a:tcPr>
                </a:tc>
                <a:tc>
                  <a:txBody>
                    <a:bodyPr/>
                    <a:lstStyle/>
                    <a:p>
                      <a:pPr marL="0" marR="0">
                        <a:lnSpc>
                          <a:spcPct val="115000"/>
                        </a:lnSpc>
                        <a:spcAft>
                          <a:spcPts val="800"/>
                        </a:spcAft>
                        <a:buNone/>
                      </a:pPr>
                      <a:r>
                        <a:rPr lang="en-US" sz="1400" kern="100">
                          <a:solidFill>
                            <a:srgbClr val="000000"/>
                          </a:solidFill>
                          <a:effectLst/>
                          <a:latin typeface="+mj-lt"/>
                          <a:ea typeface="Aptos" panose="020B0004020202020204" pitchFamily="34" charset="0"/>
                          <a:cs typeface="Arial" panose="020B0604020202020204" pitchFamily="34" charset="0"/>
                        </a:rPr>
                        <a:t>T-TRTMNT</a:t>
                      </a:r>
                      <a:endParaRPr lang="en-US" sz="1600" kern="100">
                        <a:effectLst/>
                        <a:latin typeface="+mj-lt"/>
                        <a:ea typeface="Aptos" panose="020B0004020202020204" pitchFamily="34" charset="0"/>
                        <a:cs typeface="Arial" panose="020B0604020202020204" pitchFamily="34" charset="0"/>
                      </a:endParaRPr>
                    </a:p>
                  </a:txBody>
                  <a:tcPr marL="60657" marR="60657" marT="119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8E2"/>
                    </a:solidFill>
                  </a:tcPr>
                </a:tc>
                <a:tc>
                  <a:txBody>
                    <a:bodyPr/>
                    <a:lstStyle/>
                    <a:p>
                      <a:pPr marL="0" marR="0">
                        <a:lnSpc>
                          <a:spcPct val="115000"/>
                        </a:lnSpc>
                        <a:spcAft>
                          <a:spcPts val="800"/>
                        </a:spcAft>
                        <a:buNone/>
                      </a:pPr>
                      <a:r>
                        <a:rPr lang="en-US" sz="1400" kern="100">
                          <a:solidFill>
                            <a:srgbClr val="000000"/>
                          </a:solidFill>
                          <a:effectLst/>
                          <a:latin typeface="+mj-lt"/>
                          <a:ea typeface="Aptos" panose="020B0004020202020204" pitchFamily="34" charset="0"/>
                          <a:cs typeface="Arial" panose="020B0604020202020204" pitchFamily="34" charset="0"/>
                        </a:rPr>
                        <a:t>Initiating Nodes that are associated with (a) Health Care Providers that have been validated as HIPAA Covered Entities and (b) their Delegates</a:t>
                      </a:r>
                      <a:endParaRPr lang="en-US" sz="1600" kern="100">
                        <a:effectLst/>
                        <a:latin typeface="+mj-lt"/>
                        <a:ea typeface="Aptos" panose="020B0004020202020204" pitchFamily="34" charset="0"/>
                        <a:cs typeface="Arial" panose="020B0604020202020204" pitchFamily="34" charset="0"/>
                      </a:endParaRPr>
                    </a:p>
                  </a:txBody>
                  <a:tcPr marL="60657" marR="60657" marT="119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2D5"/>
                    </a:solidFill>
                  </a:tcPr>
                </a:tc>
                <a:tc>
                  <a:txBody>
                    <a:bodyPr/>
                    <a:lstStyle/>
                    <a:p>
                      <a:pPr marL="0" marR="0">
                        <a:lnSpc>
                          <a:spcPct val="115000"/>
                        </a:lnSpc>
                        <a:spcAft>
                          <a:spcPts val="800"/>
                        </a:spcAft>
                        <a:buNone/>
                      </a:pPr>
                      <a:r>
                        <a:rPr lang="en-US" sz="1400" kern="100">
                          <a:solidFill>
                            <a:srgbClr val="000000"/>
                          </a:solidFill>
                          <a:effectLst/>
                          <a:latin typeface="+mj-lt"/>
                          <a:ea typeface="Aptos" panose="020B0004020202020204" pitchFamily="34" charset="0"/>
                          <a:cs typeface="Arial" panose="020B0604020202020204" pitchFamily="34" charset="0"/>
                        </a:rPr>
                        <a:t>In connection with Treatment as defined by 45 CFR § 164.501 </a:t>
                      </a:r>
                      <a:endParaRPr lang="en-US" sz="1600" kern="100">
                        <a:effectLst/>
                        <a:latin typeface="+mj-lt"/>
                        <a:ea typeface="Aptos" panose="020B0004020202020204" pitchFamily="34" charset="0"/>
                        <a:cs typeface="Arial" panose="020B0604020202020204" pitchFamily="34" charset="0"/>
                      </a:endParaRPr>
                    </a:p>
                    <a:p>
                      <a:pPr marL="0" marR="0">
                        <a:lnSpc>
                          <a:spcPct val="115000"/>
                        </a:lnSpc>
                        <a:spcAft>
                          <a:spcPts val="800"/>
                        </a:spcAft>
                        <a:buNone/>
                      </a:pPr>
                      <a:r>
                        <a:rPr lang="en-US" sz="1400" kern="100">
                          <a:effectLst/>
                          <a:latin typeface="+mj-lt"/>
                          <a:ea typeface="Aptos" panose="020B0004020202020204" pitchFamily="34" charset="0"/>
                          <a:cs typeface="Arial" panose="020B0604020202020204" pitchFamily="34" charset="0"/>
                        </a:rPr>
                        <a:t> </a:t>
                      </a:r>
                      <a:endParaRPr lang="en-US" sz="1600" kern="100">
                        <a:effectLst/>
                        <a:latin typeface="+mj-lt"/>
                        <a:ea typeface="Aptos" panose="020B0004020202020204" pitchFamily="34" charset="0"/>
                        <a:cs typeface="Arial" panose="020B0604020202020204" pitchFamily="34" charset="0"/>
                      </a:endParaRPr>
                    </a:p>
                    <a:p>
                      <a:pPr marL="0" marR="0">
                        <a:lnSpc>
                          <a:spcPct val="115000"/>
                        </a:lnSpc>
                        <a:spcAft>
                          <a:spcPts val="800"/>
                        </a:spcAft>
                        <a:buNone/>
                      </a:pPr>
                      <a:r>
                        <a:rPr lang="en-US" sz="1400" kern="100">
                          <a:solidFill>
                            <a:srgbClr val="000000"/>
                          </a:solidFill>
                          <a:effectLst/>
                          <a:latin typeface="+mj-lt"/>
                          <a:ea typeface="Aptos" panose="020B0004020202020204" pitchFamily="34" charset="0"/>
                          <a:cs typeface="Arial" panose="020B0604020202020204" pitchFamily="34" charset="0"/>
                        </a:rPr>
                        <a:t>The RCE/ASTP will develop examples regarding various uses of the T-TRTMNT XP Code</a:t>
                      </a:r>
                      <a:endParaRPr lang="en-US" sz="1600" kern="100">
                        <a:effectLst/>
                        <a:latin typeface="+mj-lt"/>
                        <a:ea typeface="Aptos" panose="020B0004020202020204" pitchFamily="34" charset="0"/>
                        <a:cs typeface="Arial" panose="020B0604020202020204" pitchFamily="34" charset="0"/>
                      </a:endParaRPr>
                    </a:p>
                  </a:txBody>
                  <a:tcPr marL="60657" marR="60657" marT="119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2D5"/>
                    </a:solidFill>
                  </a:tcPr>
                </a:tc>
                <a:tc>
                  <a:txBody>
                    <a:bodyPr/>
                    <a:lstStyle/>
                    <a:p>
                      <a:pPr marL="0" marR="0">
                        <a:lnSpc>
                          <a:spcPct val="115000"/>
                        </a:lnSpc>
                        <a:spcBef>
                          <a:spcPts val="300"/>
                        </a:spcBef>
                        <a:spcAft>
                          <a:spcPts val="800"/>
                        </a:spcAft>
                        <a:buNone/>
                      </a:pPr>
                      <a:r>
                        <a:rPr lang="en-US" sz="1400" kern="100">
                          <a:solidFill>
                            <a:srgbClr val="000000"/>
                          </a:solidFill>
                          <a:effectLst/>
                          <a:latin typeface="+mj-lt"/>
                          <a:ea typeface="Aptos" panose="020B0004020202020204" pitchFamily="34" charset="0"/>
                          <a:cs typeface="Arial" panose="020B0604020202020204" pitchFamily="34" charset="0"/>
                        </a:rPr>
                        <a:t>a) All Responding Nodes that are operated by or associated with a Health Care Provider or its Delegate MUST respond</a:t>
                      </a:r>
                      <a:endParaRPr lang="en-US" sz="1600" kern="100">
                        <a:effectLst/>
                        <a:latin typeface="+mj-lt"/>
                        <a:ea typeface="Aptos" panose="020B0004020202020204" pitchFamily="34" charset="0"/>
                        <a:cs typeface="Arial" panose="020B0604020202020204" pitchFamily="34" charset="0"/>
                      </a:endParaRPr>
                    </a:p>
                    <a:p>
                      <a:pPr marL="0" marR="0">
                        <a:lnSpc>
                          <a:spcPct val="115000"/>
                        </a:lnSpc>
                        <a:spcAft>
                          <a:spcPts val="800"/>
                        </a:spcAft>
                        <a:buNone/>
                      </a:pPr>
                      <a:r>
                        <a:rPr lang="en-US" sz="1400" kern="100">
                          <a:solidFill>
                            <a:srgbClr val="000000"/>
                          </a:solidFill>
                          <a:effectLst/>
                          <a:latin typeface="+mj-lt"/>
                          <a:ea typeface="Aptos" panose="020B0004020202020204" pitchFamily="34" charset="0"/>
                          <a:cs typeface="Arial" panose="020B0604020202020204" pitchFamily="34" charset="0"/>
                        </a:rPr>
                        <a:t>b) All Responding Nodes that are operated by or associated with an IAS Provider MUST Respond when the IAS Provider has the capability to Disclose and the Individual has chosen for the IAS Provider to Disclose in response to a query for T-TRTMNT</a:t>
                      </a:r>
                      <a:endParaRPr lang="en-US" sz="1600" kern="100">
                        <a:effectLst/>
                        <a:latin typeface="+mj-lt"/>
                        <a:ea typeface="Aptos" panose="020B0004020202020204" pitchFamily="34" charset="0"/>
                        <a:cs typeface="Arial" panose="020B0604020202020204" pitchFamily="34" charset="0"/>
                      </a:endParaRPr>
                    </a:p>
                  </a:txBody>
                  <a:tcPr marL="60657" marR="60657" marT="119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8E2"/>
                    </a:solidFill>
                  </a:tcPr>
                </a:tc>
                <a:extLst>
                  <a:ext uri="{0D108BD9-81ED-4DB2-BD59-A6C34878D82A}">
                    <a16:rowId xmlns:a16="http://schemas.microsoft.com/office/drawing/2014/main" val="3056447576"/>
                  </a:ext>
                </a:extLst>
              </a:tr>
            </a:tbl>
          </a:graphicData>
        </a:graphic>
      </p:graphicFrame>
      <p:sp>
        <p:nvSpPr>
          <p:cNvPr id="8" name="TextBox 7">
            <a:extLst>
              <a:ext uri="{FF2B5EF4-FFF2-40B4-BE49-F238E27FC236}">
                <a16:creationId xmlns:a16="http://schemas.microsoft.com/office/drawing/2014/main" id="{617079F9-E58B-54C7-8477-2988515D1432}"/>
              </a:ext>
            </a:extLst>
          </p:cNvPr>
          <p:cNvSpPr txBox="1"/>
          <p:nvPr/>
        </p:nvSpPr>
        <p:spPr>
          <a:xfrm>
            <a:off x="429435" y="969013"/>
            <a:ext cx="10894285" cy="395173"/>
          </a:xfrm>
          <a:prstGeom prst="rect">
            <a:avLst/>
          </a:prstGeom>
          <a:noFill/>
        </p:spPr>
        <p:txBody>
          <a:bodyPr wrap="square">
            <a:spAutoFit/>
          </a:bodyPr>
          <a:lstStyle/>
          <a:p>
            <a:pPr marL="0" marR="0">
              <a:lnSpc>
                <a:spcPct val="115000"/>
              </a:lnSpc>
              <a:spcAft>
                <a:spcPts val="300"/>
              </a:spcAft>
              <a:buNone/>
            </a:pPr>
            <a:r>
              <a:rPr lang="en-US" i="1" kern="100" dirty="0">
                <a:effectLst/>
                <a:latin typeface="Aptos" panose="020B0004020202020204" pitchFamily="34" charset="0"/>
                <a:ea typeface="Aptos" panose="020B0004020202020204" pitchFamily="34" charset="0"/>
                <a:cs typeface="Arial" panose="020B0604020202020204" pitchFamily="34" charset="0"/>
              </a:rPr>
              <a:t>Changes under consideration apply to the pink cells. </a:t>
            </a:r>
            <a:endParaRPr lang="en-US" sz="2000" strike="sngStrike"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045842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DA3950-7A58-1A6A-7150-7E5B5CE50E6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DCA3CF-F0FB-9844-9606-7F294DED69AB}" type="slidenum">
              <a:rPr kumimoji="0" lang="en-US" sz="1083"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8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Title 11">
            <a:extLst>
              <a:ext uri="{FF2B5EF4-FFF2-40B4-BE49-F238E27FC236}">
                <a16:creationId xmlns:a16="http://schemas.microsoft.com/office/drawing/2014/main" id="{919D7C59-4BA4-19C6-36A1-9509D44EA891}"/>
              </a:ext>
            </a:extLst>
          </p:cNvPr>
          <p:cNvSpPr>
            <a:spLocks noGrp="1"/>
          </p:cNvSpPr>
          <p:nvPr>
            <p:ph type="title"/>
          </p:nvPr>
        </p:nvSpPr>
        <p:spPr/>
        <p:txBody>
          <a:bodyPr>
            <a:normAutofit/>
          </a:bodyPr>
          <a:lstStyle/>
          <a:p>
            <a:r>
              <a:rPr lang="en-US" sz="3200">
                <a:solidFill>
                  <a:schemeClr val="bg1"/>
                </a:solidFill>
              </a:rPr>
              <a:t>3 New Designated QHINS in 2025</a:t>
            </a:r>
            <a:endParaRPr lang="en-US">
              <a:solidFill>
                <a:schemeClr val="bg1"/>
              </a:solidFill>
            </a:endParaRPr>
          </a:p>
        </p:txBody>
      </p:sp>
      <p:pic>
        <p:nvPicPr>
          <p:cNvPr id="9" name="Picture 2" descr="eHealth Exchange">
            <a:extLst>
              <a:ext uri="{FF2B5EF4-FFF2-40B4-BE49-F238E27FC236}">
                <a16:creationId xmlns:a16="http://schemas.microsoft.com/office/drawing/2014/main" id="{1D058CE9-C837-3A6F-A97F-A652200CCF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155917" y="1300112"/>
            <a:ext cx="2941836" cy="63372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KONZA National Network Among First to Receive Approval for Qualified Health  Information Network Application">
            <a:extLst>
              <a:ext uri="{FF2B5EF4-FFF2-40B4-BE49-F238E27FC236}">
                <a16:creationId xmlns:a16="http://schemas.microsoft.com/office/drawing/2014/main" id="{C0B51469-DF82-347B-8044-5928D0F8E1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893" y="3669834"/>
            <a:ext cx="1946349" cy="7785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8E930634-7EA7-EFE6-EEE4-282A7D8A05F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815336" y="2318973"/>
            <a:ext cx="2182673" cy="82807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bout CommonWell - CommonWell Health Alliance">
            <a:extLst>
              <a:ext uri="{FF2B5EF4-FFF2-40B4-BE49-F238E27FC236}">
                <a16:creationId xmlns:a16="http://schemas.microsoft.com/office/drawing/2014/main" id="{9D1502F8-1768-BF7C-5A41-6B5EBCAF08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956" y="1411873"/>
            <a:ext cx="2648224" cy="56142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OneTouch EMR Implements Kno2 to Improve Communication between Ambulatory  Care Settings and Other Providers">
            <a:extLst>
              <a:ext uri="{FF2B5EF4-FFF2-40B4-BE49-F238E27FC236}">
                <a16:creationId xmlns:a16="http://schemas.microsoft.com/office/drawing/2014/main" id="{A0A4F52E-AB54-5359-A7F9-C80B3940AB6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87798" y="2407835"/>
            <a:ext cx="1676412" cy="87836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ealth Gorilla | Health Data Network, Infrastructure, &amp; APIs">
            <a:extLst>
              <a:ext uri="{FF2B5EF4-FFF2-40B4-BE49-F238E27FC236}">
                <a16:creationId xmlns:a16="http://schemas.microsoft.com/office/drawing/2014/main" id="{38A032C3-A098-6D8C-45BF-774A2DFA3BE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13846" y="2502010"/>
            <a:ext cx="2359780" cy="6722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8E92D7B-C1A2-0281-865A-1B147AA2C82A}"/>
              </a:ext>
            </a:extLst>
          </p:cNvPr>
          <p:cNvPicPr>
            <a:picLocks noChangeAspect="1"/>
          </p:cNvPicPr>
          <p:nvPr/>
        </p:nvPicPr>
        <p:blipFill>
          <a:blip r:embed="rId9"/>
          <a:stretch>
            <a:fillRect/>
          </a:stretch>
        </p:blipFill>
        <p:spPr>
          <a:xfrm>
            <a:off x="4760212" y="1411873"/>
            <a:ext cx="2279552" cy="651301"/>
          </a:xfrm>
          <a:prstGeom prst="rect">
            <a:avLst/>
          </a:prstGeom>
        </p:spPr>
      </p:pic>
      <p:pic>
        <p:nvPicPr>
          <p:cNvPr id="5" name="Picture 4">
            <a:extLst>
              <a:ext uri="{FF2B5EF4-FFF2-40B4-BE49-F238E27FC236}">
                <a16:creationId xmlns:a16="http://schemas.microsoft.com/office/drawing/2014/main" id="{1A79A9DE-1191-C148-790C-8B6219590330}"/>
              </a:ext>
            </a:extLst>
          </p:cNvPr>
          <p:cNvPicPr>
            <a:picLocks noChangeAspect="1"/>
          </p:cNvPicPr>
          <p:nvPr/>
        </p:nvPicPr>
        <p:blipFill>
          <a:blip r:embed="rId10"/>
          <a:stretch>
            <a:fillRect/>
          </a:stretch>
        </p:blipFill>
        <p:spPr>
          <a:xfrm>
            <a:off x="730345" y="4813355"/>
            <a:ext cx="2451443" cy="996811"/>
          </a:xfrm>
          <a:prstGeom prst="rect">
            <a:avLst/>
          </a:prstGeom>
        </p:spPr>
      </p:pic>
      <p:pic>
        <p:nvPicPr>
          <p:cNvPr id="14" name="Picture 4" descr="Netsmart">
            <a:extLst>
              <a:ext uri="{FF2B5EF4-FFF2-40B4-BE49-F238E27FC236}">
                <a16:creationId xmlns:a16="http://schemas.microsoft.com/office/drawing/2014/main" id="{7F851E22-9573-916F-5704-7A9E4CDB1FD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27019" y="3948798"/>
            <a:ext cx="2599631" cy="4156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C6125EF9-2A60-B4F0-C447-28D02F46942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94520" y="3516841"/>
            <a:ext cx="1905101" cy="120780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FC31117-6BFB-C76E-65E8-9E5F6AF9189A}"/>
              </a:ext>
            </a:extLst>
          </p:cNvPr>
          <p:cNvSpPr txBox="1"/>
          <p:nvPr/>
        </p:nvSpPr>
        <p:spPr>
          <a:xfrm>
            <a:off x="2268793" y="6149538"/>
            <a:ext cx="8428267" cy="369332"/>
          </a:xfrm>
          <a:prstGeom prst="rect">
            <a:avLst/>
          </a:prstGeom>
          <a:noFill/>
        </p:spPr>
        <p:txBody>
          <a:bodyPr wrap="square">
            <a:spAutoFit/>
          </a:bodyPr>
          <a:lstStyle/>
          <a:p>
            <a:pPr algn="ctr">
              <a:defRPr/>
            </a:pPr>
            <a:r>
              <a:rPr lang="en-US"/>
              <a:t>Learn more: </a:t>
            </a:r>
            <a:r>
              <a:rPr kumimoji="0" lang="en-US" sz="1800" b="0" i="0" u="none" strike="noStrike" kern="1200" cap="none" spc="0" normalizeH="0" baseline="0" noProof="0">
                <a:ln>
                  <a:noFill/>
                </a:ln>
                <a:solidFill>
                  <a:srgbClr val="36444A"/>
                </a:solidFill>
                <a:effectLst/>
                <a:uLnTx/>
                <a:uFillTx/>
                <a:latin typeface="Arial" panose="020B0604020202020204"/>
                <a:ea typeface="+mn-ea"/>
                <a:cs typeface="+mn-cs"/>
                <a:hlinkClick r:id="rId13"/>
              </a:rPr>
              <a:t>https://rce.sequoiaproject.org/designated-qhins/</a:t>
            </a:r>
            <a:endParaRPr kumimoji="0" lang="en-US" sz="1800" b="0" i="0" u="none" strike="noStrike" kern="1200" cap="none" spc="0" normalizeH="0" baseline="0" noProof="0">
              <a:ln>
                <a:noFill/>
              </a:ln>
              <a:solidFill>
                <a:srgbClr val="36444A"/>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5ED8AB0F-1312-8793-7D1A-5C803E066488}"/>
              </a:ext>
            </a:extLst>
          </p:cNvPr>
          <p:cNvPicPr>
            <a:picLocks noChangeAspect="1"/>
          </p:cNvPicPr>
          <p:nvPr/>
        </p:nvPicPr>
        <p:blipFill>
          <a:blip r:embed="rId14"/>
          <a:stretch>
            <a:fillRect/>
          </a:stretch>
        </p:blipFill>
        <p:spPr>
          <a:xfrm>
            <a:off x="4459687" y="5038411"/>
            <a:ext cx="2868097" cy="736948"/>
          </a:xfrm>
          <a:prstGeom prst="rect">
            <a:avLst/>
          </a:prstGeom>
        </p:spPr>
      </p:pic>
      <p:sp>
        <p:nvSpPr>
          <p:cNvPr id="11" name="Rectangle: Rounded Corners 10">
            <a:extLst>
              <a:ext uri="{FF2B5EF4-FFF2-40B4-BE49-F238E27FC236}">
                <a16:creationId xmlns:a16="http://schemas.microsoft.com/office/drawing/2014/main" id="{E6498A08-8421-91F5-0841-B1600BAF07A7}"/>
              </a:ext>
            </a:extLst>
          </p:cNvPr>
          <p:cNvSpPr/>
          <p:nvPr/>
        </p:nvSpPr>
        <p:spPr>
          <a:xfrm rot="20819444">
            <a:off x="7874581" y="3680634"/>
            <a:ext cx="904875" cy="304800"/>
          </a:xfrm>
          <a:prstGeom prst="roundRect">
            <a:avLst/>
          </a:prstGeom>
          <a:solidFill>
            <a:schemeClr val="bg2">
              <a:lumMod val="20000"/>
              <a:lumOff val="80000"/>
            </a:schemeClr>
          </a:solidFill>
          <a:ln>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solidFill>
                  <a:schemeClr val="accent6"/>
                </a:solidFill>
                <a:latin typeface="Aptos Black" panose="020B0004020202020204" pitchFamily="34" charset="0"/>
              </a:rPr>
              <a:t>2025</a:t>
            </a:r>
          </a:p>
        </p:txBody>
      </p:sp>
      <p:sp>
        <p:nvSpPr>
          <p:cNvPr id="13" name="Rectangle: Rounded Corners 12">
            <a:extLst>
              <a:ext uri="{FF2B5EF4-FFF2-40B4-BE49-F238E27FC236}">
                <a16:creationId xmlns:a16="http://schemas.microsoft.com/office/drawing/2014/main" id="{781CCA72-A969-D744-0657-DC77723F8C23}"/>
              </a:ext>
            </a:extLst>
          </p:cNvPr>
          <p:cNvSpPr/>
          <p:nvPr/>
        </p:nvSpPr>
        <p:spPr>
          <a:xfrm rot="20819444">
            <a:off x="4120324" y="4886011"/>
            <a:ext cx="904875" cy="304800"/>
          </a:xfrm>
          <a:prstGeom prst="roundRect">
            <a:avLst/>
          </a:prstGeom>
          <a:solidFill>
            <a:schemeClr val="bg2">
              <a:lumMod val="20000"/>
              <a:lumOff val="80000"/>
            </a:schemeClr>
          </a:solidFill>
          <a:ln>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solidFill>
                  <a:schemeClr val="accent6"/>
                </a:solidFill>
                <a:latin typeface="Aptos Black" panose="020B0004020202020204" pitchFamily="34" charset="0"/>
              </a:rPr>
              <a:t>2025</a:t>
            </a:r>
          </a:p>
        </p:txBody>
      </p:sp>
      <p:sp>
        <p:nvSpPr>
          <p:cNvPr id="16" name="Rectangle: Rounded Corners 15">
            <a:extLst>
              <a:ext uri="{FF2B5EF4-FFF2-40B4-BE49-F238E27FC236}">
                <a16:creationId xmlns:a16="http://schemas.microsoft.com/office/drawing/2014/main" id="{6E235174-71E5-CAEE-658A-BA577CA9EBE7}"/>
              </a:ext>
            </a:extLst>
          </p:cNvPr>
          <p:cNvSpPr/>
          <p:nvPr/>
        </p:nvSpPr>
        <p:spPr>
          <a:xfrm rot="20819444">
            <a:off x="530455" y="4854419"/>
            <a:ext cx="904875" cy="304800"/>
          </a:xfrm>
          <a:prstGeom prst="roundRect">
            <a:avLst/>
          </a:prstGeom>
          <a:solidFill>
            <a:schemeClr val="bg2">
              <a:lumMod val="20000"/>
              <a:lumOff val="80000"/>
            </a:schemeClr>
          </a:solidFill>
          <a:ln>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solidFill>
                  <a:schemeClr val="accent6"/>
                </a:solidFill>
                <a:latin typeface="Aptos Black" panose="020B0004020202020204" pitchFamily="34" charset="0"/>
              </a:rPr>
              <a:t>2025</a:t>
            </a:r>
          </a:p>
        </p:txBody>
      </p:sp>
    </p:spTree>
    <p:extLst>
      <p:ext uri="{BB962C8B-B14F-4D97-AF65-F5344CB8AC3E}">
        <p14:creationId xmlns:p14="http://schemas.microsoft.com/office/powerpoint/2010/main" val="30880583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74A8F252-8505-8557-571C-CDE985F46F48}"/>
              </a:ext>
            </a:extLst>
          </p:cNvPr>
          <p:cNvSpPr/>
          <p:nvPr/>
        </p:nvSpPr>
        <p:spPr>
          <a:xfrm>
            <a:off x="103602" y="1045806"/>
            <a:ext cx="11984796" cy="380292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6E1AFA9-6649-A414-165C-FD88883836DF}"/>
              </a:ext>
            </a:extLst>
          </p:cNvPr>
          <p:cNvSpPr>
            <a:spLocks noGrp="1"/>
          </p:cNvSpPr>
          <p:nvPr>
            <p:ph type="sldNum" sz="quarter" idx="4"/>
          </p:nvPr>
        </p:nvSpPr>
        <p:spPr/>
        <p:txBody>
          <a:bodyPr/>
          <a:lstStyle/>
          <a:p>
            <a:fld id="{58DCA3CF-F0FB-9844-9606-7F294DED69AB}" type="slidenum">
              <a:rPr lang="en-US" smtClean="0"/>
              <a:pPr/>
              <a:t>40</a:t>
            </a:fld>
            <a:endParaRPr lang="en-US"/>
          </a:p>
        </p:txBody>
      </p:sp>
      <p:sp>
        <p:nvSpPr>
          <p:cNvPr id="3" name="Title 2">
            <a:extLst>
              <a:ext uri="{FF2B5EF4-FFF2-40B4-BE49-F238E27FC236}">
                <a16:creationId xmlns:a16="http://schemas.microsoft.com/office/drawing/2014/main" id="{183C2D07-D1D0-DFCD-E0B9-39C670312494}"/>
              </a:ext>
            </a:extLst>
          </p:cNvPr>
          <p:cNvSpPr>
            <a:spLocks noGrp="1"/>
          </p:cNvSpPr>
          <p:nvPr>
            <p:ph type="title"/>
          </p:nvPr>
        </p:nvSpPr>
        <p:spPr/>
        <p:txBody>
          <a:bodyPr>
            <a:normAutofit fontScale="90000"/>
          </a:bodyPr>
          <a:lstStyle/>
          <a:p>
            <a:r>
              <a:rPr lang="en-US"/>
              <a:t>Under Consideration:</a:t>
            </a:r>
            <a:br>
              <a:rPr lang="en-US"/>
            </a:br>
            <a:r>
              <a:rPr lang="en-US"/>
              <a:t>Onboarding and Validation &amp; RCE Directory Transparency</a:t>
            </a:r>
          </a:p>
        </p:txBody>
      </p:sp>
      <p:sp>
        <p:nvSpPr>
          <p:cNvPr id="11" name="Rectangle 8">
            <a:extLst>
              <a:ext uri="{FF2B5EF4-FFF2-40B4-BE49-F238E27FC236}">
                <a16:creationId xmlns:a16="http://schemas.microsoft.com/office/drawing/2014/main" id="{4FAD2C98-B68C-87CE-2333-E092D7AEB54F}"/>
              </a:ext>
            </a:extLst>
          </p:cNvPr>
          <p:cNvSpPr>
            <a:spLocks noChangeArrowheads="1"/>
          </p:cNvSpPr>
          <p:nvPr/>
        </p:nvSpPr>
        <p:spPr bwMode="auto">
          <a:xfrm>
            <a:off x="260993" y="1226264"/>
            <a:ext cx="110634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1" u="none" strike="noStrike" cap="none" normalizeH="0" baseline="0">
                <a:ln>
                  <a:noFill/>
                </a:ln>
                <a:solidFill>
                  <a:schemeClr val="tx1"/>
                </a:solidFill>
                <a:effectLst/>
                <a:latin typeface="+mj-lt"/>
                <a:ea typeface="Aptos" panose="020B0004020202020204" pitchFamily="34" charset="0"/>
                <a:cs typeface="Arial" panose="020B0604020202020204" pitchFamily="34" charset="0"/>
              </a:rPr>
              <a:t>Onboarding and Validation</a:t>
            </a:r>
            <a:r>
              <a:rPr kumimoji="0" lang="en-US" altLang="en-US" sz="1600" b="0" i="1" u="none" strike="noStrike" cap="none" normalizeH="0" baseline="0">
                <a:ln>
                  <a:noFill/>
                </a:ln>
                <a:solidFill>
                  <a:schemeClr val="tx1"/>
                </a:solidFill>
                <a:effectLst/>
                <a:latin typeface="+mj-lt"/>
                <a:ea typeface="Aptos" panose="020B00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mj-lt"/>
                <a:ea typeface="Aptos" panose="020B0004020202020204" pitchFamily="34" charset="0"/>
                <a:cs typeface="Arial" panose="020B0604020202020204" pitchFamily="34" charset="0"/>
              </a:rPr>
              <a:t>Changes under consideration include replacing the current vetting process with the following:</a:t>
            </a:r>
          </a:p>
        </p:txBody>
      </p:sp>
      <p:sp>
        <p:nvSpPr>
          <p:cNvPr id="13" name="TextBox 12">
            <a:extLst>
              <a:ext uri="{FF2B5EF4-FFF2-40B4-BE49-F238E27FC236}">
                <a16:creationId xmlns:a16="http://schemas.microsoft.com/office/drawing/2014/main" id="{DC19AB48-498D-63A4-EF4C-10AA9E517C0F}"/>
              </a:ext>
            </a:extLst>
          </p:cNvPr>
          <p:cNvSpPr txBox="1"/>
          <p:nvPr/>
        </p:nvSpPr>
        <p:spPr>
          <a:xfrm>
            <a:off x="564292" y="1892327"/>
            <a:ext cx="10456816" cy="2785378"/>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1600" b="1" i="0" u="none" strike="noStrike" cap="none" normalizeH="0" baseline="0">
                <a:ln>
                  <a:noFill/>
                </a:ln>
                <a:solidFill>
                  <a:schemeClr val="accent6">
                    <a:lumMod val="75000"/>
                  </a:schemeClr>
                </a:solidFill>
                <a:effectLst/>
                <a:latin typeface="+mj-lt"/>
                <a:ea typeface="Aptos" panose="020B0004020202020204" pitchFamily="34" charset="0"/>
                <a:cs typeface="Arial" panose="020B0604020202020204" pitchFamily="34" charset="0"/>
              </a:rPr>
              <a:t>Know Your Participant (KYP)</a:t>
            </a:r>
            <a:r>
              <a:rPr kumimoji="0" lang="en-US" altLang="en-US" sz="1600" b="0" i="0" u="none" strike="noStrike" cap="none" normalizeH="0" baseline="0">
                <a:ln>
                  <a:noFill/>
                </a:ln>
                <a:solidFill>
                  <a:schemeClr val="accent6">
                    <a:lumMod val="75000"/>
                  </a:schemeClr>
                </a:solidFill>
                <a:effectLst/>
                <a:latin typeface="+mj-lt"/>
                <a:ea typeface="Aptos" panose="020B0004020202020204" pitchFamily="34" charset="0"/>
                <a:cs typeface="Arial" panose="020B0604020202020204" pitchFamily="34" charset="0"/>
              </a:rPr>
              <a:t>: </a:t>
            </a:r>
            <a:r>
              <a:rPr kumimoji="0" lang="en-US" altLang="en-US" sz="1600" b="0" i="0" u="none" strike="noStrike" cap="none" normalizeH="0" baseline="0">
                <a:ln>
                  <a:noFill/>
                </a:ln>
                <a:solidFill>
                  <a:schemeClr val="tx1"/>
                </a:solidFill>
                <a:effectLst/>
                <a:latin typeface="+mj-lt"/>
                <a:ea typeface="Aptos" panose="020B0004020202020204" pitchFamily="34" charset="0"/>
                <a:cs typeface="Arial" panose="020B0604020202020204" pitchFamily="34" charset="0"/>
              </a:rPr>
              <a:t>During Onboarding, QHINs will collect 1) the information in the Standard KYP List from each prospective Participant and Subparticipant (P/S), and 2) the information in the T-TRTMNT KYP List from HIPAA Covered Entity Health Care Providers intending to use T-TRTMNT. </a:t>
            </a:r>
            <a:endParaRPr kumimoji="0" lang="en-US" altLang="en-US" sz="1600" b="0" i="0" u="none" strike="noStrike" cap="none" normalizeH="0" baseline="0">
              <a:ln>
                <a:noFill/>
              </a:ln>
              <a:solidFill>
                <a:schemeClr val="tx1"/>
              </a:solidFill>
              <a:effectLst/>
              <a:latin typeface="+mj-lt"/>
            </a:endParaRPr>
          </a:p>
          <a:p>
            <a:pPr marL="742950" lvl="1" indent="-285750" eaLnBrk="0" fontAlgn="base" hangingPunct="0">
              <a:spcBef>
                <a:spcPts val="600"/>
              </a:spcBef>
              <a:spcAft>
                <a:spcPct val="0"/>
              </a:spcAft>
              <a:buFont typeface="Arial" panose="020B0604020202020204" pitchFamily="34" charset="0"/>
              <a:buChar char="•"/>
            </a:pPr>
            <a:r>
              <a:rPr kumimoji="0" lang="en-US" altLang="en-US" sz="1600" b="0" i="0" u="none" strike="noStrike" cap="none" normalizeH="0" baseline="0">
                <a:ln>
                  <a:noFill/>
                </a:ln>
                <a:solidFill>
                  <a:schemeClr val="tx1"/>
                </a:solidFill>
                <a:effectLst/>
                <a:latin typeface="+mj-lt"/>
                <a:ea typeface="Aptos" panose="020B0004020202020204" pitchFamily="34" charset="0"/>
                <a:cs typeface="Arial" panose="020B0604020202020204" pitchFamily="34" charset="0"/>
              </a:rPr>
              <a:t>QHINs will be responsible for maintaining up-to-date KYP Lists for their entire network.</a:t>
            </a:r>
            <a:endParaRPr kumimoji="0" lang="en-US" altLang="en-US" sz="1600" b="0" i="0" u="none" strike="noStrike" cap="none" normalizeH="0" baseline="0">
              <a:ln>
                <a:noFill/>
              </a:ln>
              <a:solidFill>
                <a:schemeClr val="tx1"/>
              </a:solidFill>
              <a:effectLst/>
              <a:latin typeface="+mj-lt"/>
            </a:endParaRPr>
          </a:p>
          <a:p>
            <a:pPr marL="742950" lvl="1" indent="-285750" eaLnBrk="0" fontAlgn="base" hangingPunct="0">
              <a:spcBef>
                <a:spcPts val="600"/>
              </a:spcBef>
              <a:spcAft>
                <a:spcPct val="0"/>
              </a:spcAft>
              <a:buFont typeface="Arial" panose="020B0604020202020204" pitchFamily="34" charset="0"/>
              <a:buChar char="•"/>
            </a:pPr>
            <a:r>
              <a:rPr kumimoji="0" lang="en-US" altLang="en-US" sz="1600" b="0" i="0" u="none" strike="noStrike" cap="none" normalizeH="0" baseline="0">
                <a:ln>
                  <a:noFill/>
                </a:ln>
                <a:solidFill>
                  <a:schemeClr val="tx1"/>
                </a:solidFill>
                <a:effectLst/>
                <a:latin typeface="+mj-lt"/>
                <a:ea typeface="Aptos" panose="020B0004020202020204" pitchFamily="34" charset="0"/>
                <a:cs typeface="Arial" panose="020B0604020202020204" pitchFamily="34" charset="0"/>
              </a:rPr>
              <a:t>RCE will perform ongoing audits of KYPs.</a:t>
            </a:r>
            <a:endParaRPr kumimoji="0" lang="en-US" altLang="en-US" sz="1600" b="0" i="0" u="none" strike="noStrike" cap="none" normalizeH="0" baseline="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tabLst/>
            </a:pPr>
            <a:endParaRPr kumimoji="0" lang="en-US" altLang="en-US" sz="1600" b="1" i="0" u="none" strike="noStrike" cap="none" normalizeH="0" baseline="0">
              <a:ln>
                <a:noFill/>
              </a:ln>
              <a:solidFill>
                <a:schemeClr val="tx1"/>
              </a:solidFill>
              <a:effectLst/>
              <a:latin typeface="+mj-lt"/>
              <a:ea typeface="Aptos" panose="020B0004020202020204" pitchFamily="34"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600" b="1" i="0" u="none" strike="noStrike" cap="none" normalizeH="0" baseline="0">
                <a:ln>
                  <a:noFill/>
                </a:ln>
                <a:solidFill>
                  <a:schemeClr val="accent6">
                    <a:lumMod val="75000"/>
                  </a:schemeClr>
                </a:solidFill>
                <a:effectLst/>
                <a:latin typeface="+mj-lt"/>
                <a:ea typeface="Aptos" panose="020B0004020202020204" pitchFamily="34" charset="0"/>
                <a:cs typeface="Arial" panose="020B0604020202020204" pitchFamily="34" charset="0"/>
              </a:rPr>
              <a:t>T-TRTMNT Validation Criteria</a:t>
            </a:r>
            <a:r>
              <a:rPr kumimoji="0" lang="en-US" altLang="en-US" sz="1600" b="0" i="0" u="none" strike="noStrike" cap="none" normalizeH="0" baseline="0">
                <a:ln>
                  <a:noFill/>
                </a:ln>
                <a:solidFill>
                  <a:schemeClr val="accent6">
                    <a:lumMod val="75000"/>
                  </a:schemeClr>
                </a:solidFill>
                <a:effectLst/>
                <a:latin typeface="+mj-lt"/>
                <a:ea typeface="Aptos" panose="020B0004020202020204" pitchFamily="34" charset="0"/>
                <a:cs typeface="Arial" panose="020B0604020202020204" pitchFamily="34" charset="0"/>
              </a:rPr>
              <a:t>: </a:t>
            </a:r>
            <a:r>
              <a:rPr kumimoji="0" lang="en-US" altLang="en-US" sz="1600" b="0" i="0" u="none" strike="noStrike" cap="none" normalizeH="0" baseline="0">
                <a:ln>
                  <a:noFill/>
                </a:ln>
                <a:solidFill>
                  <a:schemeClr val="tx1"/>
                </a:solidFill>
                <a:effectLst/>
                <a:latin typeface="+mj-lt"/>
                <a:ea typeface="Aptos" panose="020B0004020202020204" pitchFamily="34" charset="0"/>
                <a:cs typeface="Arial" panose="020B0604020202020204" pitchFamily="34" charset="0"/>
              </a:rPr>
              <a:t>Objective evidence to validate HIPAA Covered Entity Health Care Providers.</a:t>
            </a:r>
            <a:endParaRPr kumimoji="0" lang="en-US" altLang="en-US" sz="1600" b="0" i="0" u="none" strike="noStrike" cap="none" normalizeH="0" baseline="0">
              <a:ln>
                <a:noFill/>
              </a:ln>
              <a:solidFill>
                <a:schemeClr val="tx1"/>
              </a:solidFill>
              <a:effectLst/>
              <a:latin typeface="+mj-lt"/>
            </a:endParaRPr>
          </a:p>
          <a:p>
            <a:pPr marL="742950" lvl="1" indent="-285750" eaLnBrk="0" fontAlgn="base" hangingPunct="0">
              <a:spcBef>
                <a:spcPts val="600"/>
              </a:spcBef>
              <a:spcAft>
                <a:spcPct val="0"/>
              </a:spcAft>
              <a:buFont typeface="Arial" panose="020B0604020202020204" pitchFamily="34" charset="0"/>
              <a:buChar char="•"/>
            </a:pPr>
            <a:r>
              <a:rPr kumimoji="0" lang="en-US" altLang="en-US" sz="1600" b="0" i="0" u="none" strike="noStrike" cap="none" normalizeH="0" baseline="0">
                <a:ln>
                  <a:noFill/>
                </a:ln>
                <a:solidFill>
                  <a:schemeClr val="tx1"/>
                </a:solidFill>
                <a:effectLst/>
                <a:latin typeface="+mj-lt"/>
                <a:ea typeface="Aptos" panose="020B0004020202020204" pitchFamily="34" charset="0"/>
                <a:cs typeface="Arial" panose="020B0604020202020204" pitchFamily="34" charset="0"/>
              </a:rPr>
              <a:t>Submission to its QHIN of an X12 837 or NCPDP Version D.0 showing reimbursement to the HIPAA Covered Entity Health Care Provider from a health plan dated within 30 days of the date on which the HIPAA Covered Entity Health Care Provider is added into the RCE Directory.</a:t>
            </a:r>
          </a:p>
        </p:txBody>
      </p:sp>
      <p:sp>
        <p:nvSpPr>
          <p:cNvPr id="15" name="Rectangle: Rounded Corners 14">
            <a:extLst>
              <a:ext uri="{FF2B5EF4-FFF2-40B4-BE49-F238E27FC236}">
                <a16:creationId xmlns:a16="http://schemas.microsoft.com/office/drawing/2014/main" id="{B83CABD9-AB39-1CC8-0081-6B71867EBB16}"/>
              </a:ext>
            </a:extLst>
          </p:cNvPr>
          <p:cNvSpPr/>
          <p:nvPr/>
        </p:nvSpPr>
        <p:spPr>
          <a:xfrm>
            <a:off x="260993" y="5164430"/>
            <a:ext cx="11638239" cy="113098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8">
            <a:extLst>
              <a:ext uri="{FF2B5EF4-FFF2-40B4-BE49-F238E27FC236}">
                <a16:creationId xmlns:a16="http://schemas.microsoft.com/office/drawing/2014/main" id="{2ACF2D73-4B2C-48CE-0B42-01EB325963E7}"/>
              </a:ext>
            </a:extLst>
          </p:cNvPr>
          <p:cNvSpPr>
            <a:spLocks noChangeArrowheads="1"/>
          </p:cNvSpPr>
          <p:nvPr/>
        </p:nvSpPr>
        <p:spPr bwMode="auto">
          <a:xfrm>
            <a:off x="548404" y="5283646"/>
            <a:ext cx="1106341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1" u="none" strike="noStrike" cap="none" normalizeH="0" baseline="0">
                <a:ln>
                  <a:noFill/>
                </a:ln>
                <a:solidFill>
                  <a:schemeClr val="tx1"/>
                </a:solidFill>
                <a:effectLst/>
                <a:latin typeface="+mj-lt"/>
                <a:ea typeface="Aptos" panose="020B0004020202020204" pitchFamily="34" charset="0"/>
                <a:cs typeface="Arial" panose="020B0604020202020204" pitchFamily="34" charset="0"/>
              </a:rPr>
              <a:t>RCE Directory Transparency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u="none" strike="noStrike" cap="none" normalizeH="0" baseline="0">
                <a:ln>
                  <a:noFill/>
                </a:ln>
                <a:solidFill>
                  <a:schemeClr val="tx1"/>
                </a:solidFill>
                <a:effectLst/>
                <a:latin typeface="+mj-lt"/>
                <a:ea typeface="Aptos" panose="020B0004020202020204" pitchFamily="34" charset="0"/>
                <a:cs typeface="Arial" panose="020B0604020202020204" pitchFamily="34" charset="0"/>
              </a:rPr>
              <a:t>Certain KYP elements would be included in the Participant/Subparticipant Directory Entry.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u="none" strike="noStrike" cap="none" normalizeH="0" baseline="0">
                <a:ln>
                  <a:noFill/>
                </a:ln>
                <a:solidFill>
                  <a:schemeClr val="tx1"/>
                </a:solidFill>
                <a:effectLst/>
                <a:latin typeface="+mj-lt"/>
                <a:ea typeface="Aptos" panose="020B0004020202020204" pitchFamily="34" charset="0"/>
                <a:cs typeface="Arial" panose="020B0604020202020204" pitchFamily="34" charset="0"/>
              </a:rPr>
              <a:t>Certain KYP elements would be included on the public-facing TEFCA map.</a:t>
            </a:r>
          </a:p>
        </p:txBody>
      </p:sp>
    </p:spTree>
    <p:extLst>
      <p:ext uri="{BB962C8B-B14F-4D97-AF65-F5344CB8AC3E}">
        <p14:creationId xmlns:p14="http://schemas.microsoft.com/office/powerpoint/2010/main" val="912102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EEF8D-AE2C-1D78-0468-50BA65477C4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E28056-0B09-7097-F18C-25C816499EF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DCA3CF-F0FB-9844-9606-7F294DED69AB}" type="slidenum">
              <a:rPr kumimoji="0" lang="en-US" sz="1083"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08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166E05D0-0457-8131-3B39-AA3466DD1E11}"/>
              </a:ext>
            </a:extLst>
          </p:cNvPr>
          <p:cNvSpPr>
            <a:spLocks noGrp="1"/>
          </p:cNvSpPr>
          <p:nvPr>
            <p:ph type="title"/>
          </p:nvPr>
        </p:nvSpPr>
        <p:spPr/>
        <p:txBody>
          <a:bodyPr/>
          <a:lstStyle/>
          <a:p>
            <a:r>
              <a:rPr lang="en-US"/>
              <a:t>Under Consideration: Know Your Participant (KYP) List</a:t>
            </a:r>
          </a:p>
        </p:txBody>
      </p:sp>
      <p:sp>
        <p:nvSpPr>
          <p:cNvPr id="5" name="TextBox 2">
            <a:extLst>
              <a:ext uri="{FF2B5EF4-FFF2-40B4-BE49-F238E27FC236}">
                <a16:creationId xmlns:a16="http://schemas.microsoft.com/office/drawing/2014/main" id="{7D1D6A43-CB2E-72EC-19D3-0F93B86283BD}"/>
              </a:ext>
            </a:extLst>
          </p:cNvPr>
          <p:cNvSpPr txBox="1"/>
          <p:nvPr/>
        </p:nvSpPr>
        <p:spPr>
          <a:xfrm>
            <a:off x="651710" y="984802"/>
            <a:ext cx="10888579" cy="5415998"/>
          </a:xfrm>
          <a:prstGeom prst="rect">
            <a:avLst/>
          </a:prstGeom>
          <a:solidFill>
            <a:srgbClr val="D2E8E2"/>
          </a:solidFill>
          <a:effectLst>
            <a:outerShdw blurRad="50800" dist="38100" dir="2700000" algn="tl" rotWithShape="0">
              <a:prstClr val="black">
                <a:alpha val="40000"/>
              </a:prstClr>
            </a:outerShdw>
          </a:effectLst>
        </p:spPr>
        <p:txBody>
          <a:bodyPr wrap="square" lIns="91440" tIns="45720" rIns="91440" bIns="45720" rtlCol="0" anchor="t">
            <a:noAutofit/>
          </a:bodyPr>
          <a:lstStyle/>
          <a:p>
            <a:pPr marL="0" marR="0" algn="ctr">
              <a:lnSpc>
                <a:spcPct val="115000"/>
              </a:lnSpc>
              <a:spcBef>
                <a:spcPts val="600"/>
              </a:spcBef>
              <a:spcAft>
                <a:spcPts val="600"/>
              </a:spcAft>
              <a:buNone/>
            </a:pPr>
            <a:r>
              <a:rPr lang="en-US" sz="1400" b="1" kern="1200" dirty="0">
                <a:solidFill>
                  <a:srgbClr val="000000"/>
                </a:solidFill>
                <a:effectLst/>
                <a:latin typeface="Aptos" panose="020B0004020202020204" pitchFamily="34" charset="0"/>
                <a:ea typeface="+mn-ea"/>
                <a:cs typeface="Arial" panose="020B0604020202020204" pitchFamily="34" charset="0"/>
              </a:rPr>
              <a:t>Standard Know Your Participant (KYP) List | All Participants/</a:t>
            </a:r>
            <a:r>
              <a:rPr lang="en-US" sz="1400" b="1" kern="1200" dirty="0" err="1">
                <a:solidFill>
                  <a:srgbClr val="000000"/>
                </a:solidFill>
                <a:effectLst/>
                <a:latin typeface="Aptos" panose="020B0004020202020204" pitchFamily="34" charset="0"/>
                <a:ea typeface="+mn-ea"/>
                <a:cs typeface="Arial" panose="020B0604020202020204" pitchFamily="34" charset="0"/>
              </a:rPr>
              <a:t>Subparticipants</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fontAlgn="base">
              <a:lnSpc>
                <a:spcPct val="115000"/>
              </a:lnSpc>
              <a:buFont typeface="Symbol" panose="05050102010706020507" pitchFamily="18" charset="2"/>
              <a:buChar char=""/>
              <a:tabLst>
                <a:tab pos="114300" algn="l"/>
              </a:tabLst>
            </a:pPr>
            <a:r>
              <a:rPr lang="en-US" sz="1400" kern="1200" dirty="0">
                <a:solidFill>
                  <a:srgbClr val="36444A"/>
                </a:solidFill>
                <a:effectLst/>
                <a:latin typeface="Aptos" panose="020B0004020202020204" pitchFamily="34" charset="0"/>
                <a:ea typeface="+mn-ea"/>
                <a:cs typeface="Arial" panose="020B0604020202020204" pitchFamily="34" charset="0"/>
              </a:rPr>
              <a:t>Legal name</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fontAlgn="base">
              <a:lnSpc>
                <a:spcPct val="115000"/>
              </a:lnSpc>
              <a:buFont typeface="Symbol" panose="05050102010706020507" pitchFamily="18" charset="2"/>
              <a:buChar char=""/>
              <a:tabLst>
                <a:tab pos="114300" algn="l"/>
              </a:tabLst>
            </a:pPr>
            <a:r>
              <a:rPr lang="en-US" sz="1400" kern="1200" dirty="0">
                <a:solidFill>
                  <a:srgbClr val="36444A"/>
                </a:solidFill>
                <a:effectLst/>
                <a:latin typeface="Aptos" panose="020B0004020202020204" pitchFamily="34" charset="0"/>
                <a:ea typeface="+mn-ea"/>
                <a:cs typeface="Arial" panose="020B0604020202020204" pitchFamily="34" charset="0"/>
              </a:rPr>
              <a:t>State of incorporation/organization</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fontAlgn="base">
              <a:lnSpc>
                <a:spcPct val="115000"/>
              </a:lnSpc>
              <a:buFont typeface="Symbol" panose="05050102010706020507" pitchFamily="18" charset="2"/>
              <a:buChar char=""/>
              <a:tabLst>
                <a:tab pos="114300" algn="l"/>
              </a:tabLst>
            </a:pPr>
            <a:r>
              <a:rPr lang="en-US" sz="1400" kern="1200" dirty="0">
                <a:solidFill>
                  <a:srgbClr val="36444A"/>
                </a:solidFill>
                <a:effectLst/>
                <a:latin typeface="Aptos" panose="020B0004020202020204" pitchFamily="34" charset="0"/>
                <a:ea typeface="+mn-ea"/>
                <a:cs typeface="Arial" panose="020B0604020202020204" pitchFamily="34" charset="0"/>
              </a:rPr>
              <a:t>Website (verify that the descriptions of the services provided are consistent with the definitions of the desired XP Code that the Participant/Subparticipant will be asserting)</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L="342900" indent="-342900" fontAlgn="base">
              <a:lnSpc>
                <a:spcPct val="115000"/>
              </a:lnSpc>
              <a:buFont typeface="Symbol" panose="05050102010706020507" pitchFamily="18" charset="2"/>
              <a:buChar char=""/>
              <a:tabLst>
                <a:tab pos="114300" algn="l"/>
              </a:tabLst>
            </a:pPr>
            <a:r>
              <a:rPr lang="en-US" sz="1400" kern="1200" dirty="0">
                <a:solidFill>
                  <a:srgbClr val="36444A"/>
                </a:solidFill>
                <a:effectLst/>
                <a:latin typeface="Aptos"/>
                <a:cs typeface="Arial"/>
              </a:rPr>
              <a:t>Verification that address, legal entity name, etc. is consistent with customer provided identification number to be included in the Directory (e.g., NPI, CLIA, NAIC, etc.)</a:t>
            </a:r>
            <a:endParaRPr lang="en-US" sz="2400" kern="100" dirty="0">
              <a:solidFill>
                <a:srgbClr val="36444A"/>
              </a:solidFill>
              <a:latin typeface="Aptos"/>
              <a:cs typeface="Arial"/>
            </a:endParaRPr>
          </a:p>
          <a:p>
            <a:pPr marL="342900" indent="-342900">
              <a:lnSpc>
                <a:spcPct val="114999"/>
              </a:lnSpc>
              <a:buFont typeface="Symbol" panose="05050102010706020507" pitchFamily="18" charset="2"/>
              <a:buChar char=""/>
              <a:tabLst>
                <a:tab pos="114300" algn="l"/>
              </a:tabLst>
            </a:pPr>
            <a:r>
              <a:rPr lang="en-US" sz="1400" kern="1200" dirty="0">
                <a:solidFill>
                  <a:srgbClr val="36444A"/>
                </a:solidFill>
                <a:effectLst/>
                <a:latin typeface="Aptos"/>
                <a:cs typeface="Arial"/>
              </a:rPr>
              <a:t>Confirmation that the QHIN has (</a:t>
            </a:r>
            <a:r>
              <a:rPr lang="en-US" sz="1400" kern="1200" dirty="0" err="1">
                <a:solidFill>
                  <a:srgbClr val="36444A"/>
                </a:solidFill>
                <a:effectLst/>
                <a:latin typeface="Aptos"/>
                <a:cs typeface="Arial"/>
              </a:rPr>
              <a:t>i</a:t>
            </a:r>
            <a:r>
              <a:rPr lang="en-US" sz="1400" kern="1200" dirty="0">
                <a:solidFill>
                  <a:srgbClr val="36444A"/>
                </a:solidFill>
                <a:effectLst/>
                <a:latin typeface="Aptos"/>
                <a:cs typeface="Arial"/>
              </a:rPr>
              <a:t>) determined whether the Participant/Subparticipant already has a TEFCAID; and (ii) if the Participant/Subparticipant already has a TEFCAID, confirmation that the Participant/</a:t>
            </a:r>
            <a:r>
              <a:rPr lang="en-US" sz="1400" kern="1200" dirty="0" err="1">
                <a:solidFill>
                  <a:srgbClr val="36444A"/>
                </a:solidFill>
                <a:effectLst/>
                <a:latin typeface="Aptos"/>
                <a:cs typeface="Arial"/>
              </a:rPr>
              <a:t>Subparticipant’s</a:t>
            </a:r>
            <a:r>
              <a:rPr lang="en-US" sz="1400" kern="1200" dirty="0">
                <a:solidFill>
                  <a:srgbClr val="36444A"/>
                </a:solidFill>
                <a:effectLst/>
                <a:latin typeface="Aptos"/>
                <a:cs typeface="Arial"/>
              </a:rPr>
              <a:t> existing Node(s) are not the same as the Node the Applicant will be entering into the RCE Directory Service</a:t>
            </a:r>
            <a:endParaRPr lang="en-US" sz="2400" kern="100" dirty="0">
              <a:effectLst/>
              <a:latin typeface="Aptos"/>
              <a:ea typeface="Aptos" panose="020B0004020202020204" pitchFamily="34" charset="0"/>
              <a:cs typeface="Arial"/>
            </a:endParaRPr>
          </a:p>
          <a:p>
            <a:pPr marL="342900" marR="0" lvl="0" indent="-342900" fontAlgn="base">
              <a:lnSpc>
                <a:spcPct val="115000"/>
              </a:lnSpc>
              <a:buFont typeface="Symbol" panose="05050102010706020507" pitchFamily="18" charset="2"/>
              <a:buChar char=""/>
              <a:tabLst>
                <a:tab pos="114300" algn="l"/>
              </a:tabLst>
            </a:pPr>
            <a:r>
              <a:rPr lang="en-US" sz="1400" kern="1200" dirty="0">
                <a:solidFill>
                  <a:srgbClr val="36444A"/>
                </a:solidFill>
                <a:effectLst/>
                <a:latin typeface="Aptos" panose="020B0004020202020204" pitchFamily="34" charset="0"/>
                <a:ea typeface="+mn-ea"/>
                <a:cs typeface="Arial" panose="020B0604020202020204" pitchFamily="34" charset="0"/>
              </a:rPr>
              <a:t>Determination of whether the Participant/Subparticipant has been previously connected to TEFCA and if so, the circumstances under which they terminated such participation</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fontAlgn="base">
              <a:lnSpc>
                <a:spcPct val="115000"/>
              </a:lnSpc>
              <a:buFont typeface="Symbol" panose="05050102010706020507" pitchFamily="18" charset="2"/>
              <a:buChar char=""/>
              <a:tabLst>
                <a:tab pos="114300" algn="l"/>
              </a:tabLst>
            </a:pPr>
            <a:r>
              <a:rPr lang="en-US" sz="1400" kern="1200" dirty="0">
                <a:solidFill>
                  <a:srgbClr val="36444A"/>
                </a:solidFill>
                <a:effectLst/>
                <a:latin typeface="Aptos" panose="020B0004020202020204" pitchFamily="34" charset="0"/>
                <a:ea typeface="+mn-ea"/>
                <a:cs typeface="Arial" panose="020B0604020202020204" pitchFamily="34" charset="0"/>
              </a:rPr>
              <a:t>List of all individuals or entities that own, directly or indirectly, 5% or more of the Participant/Subparticipant </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fontAlgn="base">
              <a:lnSpc>
                <a:spcPct val="115000"/>
              </a:lnSpc>
              <a:buFont typeface="Symbol" panose="05050102010706020507" pitchFamily="18" charset="2"/>
              <a:buChar char=""/>
              <a:tabLst>
                <a:tab pos="114300" algn="l"/>
              </a:tabLst>
            </a:pPr>
            <a:r>
              <a:rPr lang="en-US" sz="1400" kern="1200" dirty="0">
                <a:solidFill>
                  <a:srgbClr val="36444A"/>
                </a:solidFill>
                <a:effectLst/>
                <a:latin typeface="Aptos" panose="020B0004020202020204" pitchFamily="34" charset="0"/>
                <a:ea typeface="+mn-ea"/>
                <a:cs typeface="Arial" panose="020B0604020202020204" pitchFamily="34" charset="0"/>
              </a:rPr>
              <a:t>Organizational chart</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fontAlgn="base">
              <a:lnSpc>
                <a:spcPct val="115000"/>
              </a:lnSpc>
              <a:buFont typeface="Symbol" panose="05050102010706020507" pitchFamily="18" charset="2"/>
              <a:buChar char=""/>
              <a:tabLst>
                <a:tab pos="114300" algn="l"/>
              </a:tabLst>
            </a:pPr>
            <a:r>
              <a:rPr lang="en-US" sz="1400" kern="1200" dirty="0">
                <a:solidFill>
                  <a:srgbClr val="36444A"/>
                </a:solidFill>
                <a:effectLst/>
                <a:latin typeface="Aptos" panose="020B0004020202020204" pitchFamily="34" charset="0"/>
                <a:ea typeface="+mn-ea"/>
                <a:cs typeface="Arial" panose="020B0604020202020204" pitchFamily="34" charset="0"/>
              </a:rPr>
              <a:t>Determination that n</a:t>
            </a:r>
            <a:r>
              <a:rPr lang="en-US" sz="1400" kern="100" dirty="0">
                <a:solidFill>
                  <a:srgbClr val="36444A"/>
                </a:solidFill>
                <a:effectLst/>
                <a:latin typeface="Aptos" panose="020B0004020202020204" pitchFamily="34" charset="0"/>
                <a:ea typeface="Aptos" panose="020B0004020202020204" pitchFamily="34" charset="0"/>
                <a:cs typeface="Arial" panose="020B0604020202020204" pitchFamily="34" charset="0"/>
              </a:rPr>
              <a:t>either the entity nor its owners are listed on the HHS OIG List of Excluded Individuals and Entities (LEIE)</a:t>
            </a:r>
            <a:r>
              <a:rPr lang="en-US" sz="1400" kern="100" dirty="0">
                <a:solidFill>
                  <a:srgbClr val="7F7F7F"/>
                </a:solidFill>
                <a:effectLst/>
                <a:latin typeface="Aptos" panose="020B0004020202020204" pitchFamily="34" charset="0"/>
                <a:ea typeface="Aptos" panose="020B0004020202020204" pitchFamily="34" charset="0"/>
                <a:cs typeface="Arial" panose="020B0604020202020204" pitchFamily="34" charset="0"/>
              </a:rPr>
              <a:t> </a:t>
            </a:r>
            <a:endParaRPr lang="en-US" sz="2400" kern="100" dirty="0">
              <a:solidFill>
                <a:srgbClr val="7F7F7F"/>
              </a:solidFill>
              <a:latin typeface="Aptos" panose="020B0004020202020204" pitchFamily="34" charset="0"/>
              <a:ea typeface="Aptos" panose="020B0004020202020204" pitchFamily="34" charset="0"/>
              <a:cs typeface="Arial" panose="020B0604020202020204" pitchFamily="34" charset="0"/>
            </a:endParaRPr>
          </a:p>
          <a:p>
            <a:pPr marR="0" lvl="0" fontAlgn="base">
              <a:lnSpc>
                <a:spcPct val="115000"/>
              </a:lnSpc>
              <a:tabLst>
                <a:tab pos="114300" algn="l"/>
              </a:tabLst>
            </a:pPr>
            <a:endParaRPr lang="en-US" sz="2000" kern="100" dirty="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15000"/>
              </a:lnSpc>
              <a:spcBef>
                <a:spcPts val="600"/>
              </a:spcBef>
              <a:spcAft>
                <a:spcPts val="600"/>
              </a:spcAft>
              <a:buNone/>
            </a:pPr>
            <a:r>
              <a:rPr lang="en-US" sz="1400" b="1" kern="1200" dirty="0">
                <a:solidFill>
                  <a:srgbClr val="000000"/>
                </a:solidFill>
                <a:effectLst/>
                <a:latin typeface="Aptos" panose="020B0004020202020204" pitchFamily="34" charset="0"/>
                <a:ea typeface="+mn-ea"/>
                <a:cs typeface="Arial" panose="020B0604020202020204" pitchFamily="34" charset="0"/>
              </a:rPr>
              <a:t>T-TRTMNT KYP List | Covered Entity Health Care Providers</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fontAlgn="base">
              <a:lnSpc>
                <a:spcPct val="115000"/>
              </a:lnSpc>
              <a:buFont typeface="Symbol" panose="05050102010706020507" pitchFamily="18" charset="2"/>
              <a:buChar char=""/>
              <a:tabLst>
                <a:tab pos="342900" algn="l"/>
              </a:tabLst>
            </a:pPr>
            <a:r>
              <a:rPr lang="en-US" sz="1400" kern="1200" dirty="0">
                <a:solidFill>
                  <a:srgbClr val="36444A"/>
                </a:solidFill>
                <a:effectLst/>
                <a:latin typeface="Aptos" panose="020B0004020202020204" pitchFamily="34" charset="0"/>
                <a:ea typeface="+mn-ea"/>
                <a:cs typeface="Arial" panose="020B0604020202020204" pitchFamily="34" charset="0"/>
              </a:rPr>
              <a:t>Completion of the T-TRTMNT Validation Criteria</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fontAlgn="base">
              <a:lnSpc>
                <a:spcPct val="115000"/>
              </a:lnSpc>
              <a:buFont typeface="Symbol" panose="05050102010706020507" pitchFamily="18" charset="2"/>
              <a:buChar char=""/>
            </a:pPr>
            <a:r>
              <a:rPr lang="en-US" sz="1400" kern="1200" dirty="0">
                <a:solidFill>
                  <a:srgbClr val="36444A"/>
                </a:solidFill>
                <a:effectLst/>
                <a:latin typeface="Aptos" panose="020B0004020202020204" pitchFamily="34" charset="0"/>
                <a:ea typeface="+mn-ea"/>
                <a:cs typeface="Arial" panose="020B0604020202020204" pitchFamily="34" charset="0"/>
              </a:rPr>
              <a:t>Confirmation that the Participant/</a:t>
            </a:r>
            <a:r>
              <a:rPr lang="en-US" sz="1400" kern="1200" dirty="0" err="1">
                <a:solidFill>
                  <a:srgbClr val="36444A"/>
                </a:solidFill>
                <a:effectLst/>
                <a:latin typeface="Aptos" panose="020B0004020202020204" pitchFamily="34" charset="0"/>
                <a:ea typeface="+mn-ea"/>
                <a:cs typeface="Arial" panose="020B0604020202020204" pitchFamily="34" charset="0"/>
              </a:rPr>
              <a:t>Subparticipant’s</a:t>
            </a:r>
            <a:r>
              <a:rPr lang="en-US" sz="1400" kern="1200" dirty="0">
                <a:solidFill>
                  <a:srgbClr val="36444A"/>
                </a:solidFill>
                <a:effectLst/>
                <a:latin typeface="Aptos" panose="020B0004020202020204" pitchFamily="34" charset="0"/>
                <a:ea typeface="+mn-ea"/>
                <a:cs typeface="Arial" panose="020B0604020202020204" pitchFamily="34" charset="0"/>
              </a:rPr>
              <a:t> response data complies with applicable SOP requirements</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fontAlgn="base">
              <a:lnSpc>
                <a:spcPct val="115000"/>
              </a:lnSpc>
              <a:spcAft>
                <a:spcPts val="800"/>
              </a:spcAft>
              <a:buFont typeface="Symbol" panose="05050102010706020507" pitchFamily="18" charset="2"/>
              <a:buChar char=""/>
            </a:pPr>
            <a:r>
              <a:rPr lang="en-US" sz="1400" kern="1200" dirty="0">
                <a:solidFill>
                  <a:srgbClr val="36444A"/>
                </a:solidFill>
                <a:effectLst/>
                <a:latin typeface="Aptos" panose="020B0004020202020204" pitchFamily="34" charset="0"/>
                <a:ea typeface="+mn-ea"/>
                <a:cs typeface="Arial" panose="020B0604020202020204" pitchFamily="34" charset="0"/>
              </a:rPr>
              <a:t>A description of the Principal’s workflow(s) that triggers T-TRTMNT Query(</a:t>
            </a:r>
            <a:r>
              <a:rPr lang="en-US" sz="1400" kern="1200" dirty="0" err="1">
                <a:solidFill>
                  <a:srgbClr val="36444A"/>
                </a:solidFill>
                <a:effectLst/>
                <a:latin typeface="Aptos" panose="020B0004020202020204" pitchFamily="34" charset="0"/>
                <a:ea typeface="+mn-ea"/>
                <a:cs typeface="Arial" panose="020B0604020202020204" pitchFamily="34" charset="0"/>
              </a:rPr>
              <a:t>ies</a:t>
            </a:r>
            <a:r>
              <a:rPr lang="en-US" sz="1400" kern="1200" dirty="0">
                <a:solidFill>
                  <a:srgbClr val="36444A"/>
                </a:solidFill>
                <a:effectLst/>
                <a:latin typeface="Aptos" panose="020B0004020202020204" pitchFamily="34" charset="0"/>
                <a:ea typeface="+mn-ea"/>
                <a:cs typeface="Arial" panose="020B0604020202020204" pitchFamily="34" charset="0"/>
              </a:rPr>
              <a:t>), if the Principal’s Initiating Node is not an EHR </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5522057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1A315-D0BD-023C-F89B-36B07CDE2303}"/>
              </a:ext>
            </a:extLst>
          </p:cNvPr>
          <p:cNvSpPr>
            <a:spLocks noGrp="1"/>
          </p:cNvSpPr>
          <p:nvPr>
            <p:ph type="title"/>
          </p:nvPr>
        </p:nvSpPr>
        <p:spPr>
          <a:xfrm>
            <a:off x="1828795" y="2407800"/>
            <a:ext cx="8534409" cy="2042399"/>
          </a:xfrm>
        </p:spPr>
        <p:txBody>
          <a:bodyPr/>
          <a:lstStyle/>
          <a:p>
            <a:r>
              <a:rPr lang="en-US"/>
              <a:t>Individual Access Services (IAS)</a:t>
            </a:r>
          </a:p>
        </p:txBody>
      </p:sp>
      <p:sp>
        <p:nvSpPr>
          <p:cNvPr id="3" name="Slide Number Placeholder 2">
            <a:extLst>
              <a:ext uri="{FF2B5EF4-FFF2-40B4-BE49-F238E27FC236}">
                <a16:creationId xmlns:a16="http://schemas.microsoft.com/office/drawing/2014/main" id="{4628B832-B129-5E2D-316D-99FCF820C80E}"/>
              </a:ext>
            </a:extLst>
          </p:cNvPr>
          <p:cNvSpPr>
            <a:spLocks noGrp="1"/>
          </p:cNvSpPr>
          <p:nvPr>
            <p:ph type="sldNum" sz="quarter" idx="4"/>
          </p:nvPr>
        </p:nvSpPr>
        <p:spPr/>
        <p:txBody>
          <a:bodyPr/>
          <a:lstStyle/>
          <a:p>
            <a:fld id="{58DCA3CF-F0FB-9844-9606-7F294DED69AB}" type="slidenum">
              <a:rPr lang="en-US" smtClean="0"/>
              <a:pPr/>
              <a:t>42</a:t>
            </a:fld>
            <a:endParaRPr lang="en-US"/>
          </a:p>
        </p:txBody>
      </p:sp>
    </p:spTree>
    <p:extLst>
      <p:ext uri="{BB962C8B-B14F-4D97-AF65-F5344CB8AC3E}">
        <p14:creationId xmlns:p14="http://schemas.microsoft.com/office/powerpoint/2010/main" val="2443401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C55418F-1535-F4DB-223D-40B102151230}"/>
              </a:ext>
            </a:extLst>
          </p:cNvPr>
          <p:cNvSpPr>
            <a:spLocks noGrp="1"/>
          </p:cNvSpPr>
          <p:nvPr>
            <p:ph type="sldNum" sz="quarter" idx="4"/>
          </p:nvPr>
        </p:nvSpPr>
        <p:spPr/>
        <p:txBody>
          <a:bodyPr/>
          <a:lstStyle/>
          <a:p>
            <a:fld id="{58DCA3CF-F0FB-9844-9606-7F294DED69AB}" type="slidenum">
              <a:rPr lang="en-US" smtClean="0"/>
              <a:pPr/>
              <a:t>43</a:t>
            </a:fld>
            <a:endParaRPr lang="en-US"/>
          </a:p>
        </p:txBody>
      </p:sp>
      <p:sp>
        <p:nvSpPr>
          <p:cNvPr id="4" name="Title 3">
            <a:extLst>
              <a:ext uri="{FF2B5EF4-FFF2-40B4-BE49-F238E27FC236}">
                <a16:creationId xmlns:a16="http://schemas.microsoft.com/office/drawing/2014/main" id="{A3FA03A3-AF7C-E25C-5F76-DF6DE48F5798}"/>
              </a:ext>
            </a:extLst>
          </p:cNvPr>
          <p:cNvSpPr>
            <a:spLocks noGrp="1"/>
          </p:cNvSpPr>
          <p:nvPr>
            <p:ph type="title"/>
          </p:nvPr>
        </p:nvSpPr>
        <p:spPr/>
        <p:txBody>
          <a:bodyPr/>
          <a:lstStyle/>
          <a:p>
            <a:r>
              <a:rPr lang="en-US" dirty="0">
                <a:solidFill>
                  <a:schemeClr val="bg1"/>
                </a:solidFill>
              </a:rPr>
              <a:t>IAS Vision and Context</a:t>
            </a:r>
          </a:p>
        </p:txBody>
      </p:sp>
      <p:sp>
        <p:nvSpPr>
          <p:cNvPr id="5" name="Content Placeholder 4">
            <a:extLst>
              <a:ext uri="{FF2B5EF4-FFF2-40B4-BE49-F238E27FC236}">
                <a16:creationId xmlns:a16="http://schemas.microsoft.com/office/drawing/2014/main" id="{EA72F075-F36D-6E1E-3178-D601BD6197D9}"/>
              </a:ext>
            </a:extLst>
          </p:cNvPr>
          <p:cNvSpPr>
            <a:spLocks noGrp="1"/>
          </p:cNvSpPr>
          <p:nvPr>
            <p:ph sz="half" idx="1"/>
          </p:nvPr>
        </p:nvSpPr>
        <p:spPr/>
        <p:txBody>
          <a:bodyPr/>
          <a:lstStyle/>
          <a:p>
            <a:pPr>
              <a:spcBef>
                <a:spcPts val="1200"/>
              </a:spcBef>
            </a:pPr>
            <a:r>
              <a:rPr lang="en-US"/>
              <a:t>The TEFCA Individual Access Services (IAS) Exchange Purpose (XP) is intended to enable Individuals to use network scale to locate and obtain copies of their health information.</a:t>
            </a:r>
          </a:p>
          <a:p>
            <a:pPr>
              <a:spcBef>
                <a:spcPts val="1200"/>
              </a:spcBef>
            </a:pPr>
            <a:r>
              <a:rPr lang="en-US"/>
              <a:t>Although the IAS XP is designated as a “required response,” responsiveness, particularly for demographics-based queries, has been suboptimal. Challenges stem from technical variation and policy ambiguities.</a:t>
            </a:r>
          </a:p>
          <a:p>
            <a:pPr>
              <a:spcBef>
                <a:spcPts val="1200"/>
              </a:spcBef>
            </a:pPr>
            <a:r>
              <a:rPr lang="en-US"/>
              <a:t>ASTP/ONC and the RCE are working with the QHIN Caucus and the Participant/Subparticipant Caucus to develop an approach to address these issues and improve the reliability of responses to IAS queries.</a:t>
            </a:r>
          </a:p>
          <a:p>
            <a:pPr>
              <a:spcBef>
                <a:spcPts val="1200"/>
              </a:spcBef>
            </a:pPr>
            <a:r>
              <a:rPr lang="en-US"/>
              <a:t>This work is informed by discussions from the IAS Workstream, including Caucus members and external expert volunteers.</a:t>
            </a:r>
          </a:p>
        </p:txBody>
      </p:sp>
    </p:spTree>
    <p:extLst>
      <p:ext uri="{BB962C8B-B14F-4D97-AF65-F5344CB8AC3E}">
        <p14:creationId xmlns:p14="http://schemas.microsoft.com/office/powerpoint/2010/main" val="21072327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A23B98-91FB-1AA7-F2C9-48620E88F7BF}"/>
              </a:ext>
            </a:extLst>
          </p:cNvPr>
          <p:cNvSpPr>
            <a:spLocks noGrp="1"/>
          </p:cNvSpPr>
          <p:nvPr>
            <p:ph type="sldNum" sz="quarter" idx="4"/>
          </p:nvPr>
        </p:nvSpPr>
        <p:spPr/>
        <p:txBody>
          <a:bodyPr/>
          <a:lstStyle/>
          <a:p>
            <a:fld id="{58DCA3CF-F0FB-9844-9606-7F294DED69AB}" type="slidenum">
              <a:rPr lang="en-US" smtClean="0"/>
              <a:pPr/>
              <a:t>44</a:t>
            </a:fld>
            <a:endParaRPr lang="en-US"/>
          </a:p>
        </p:txBody>
      </p:sp>
      <p:sp>
        <p:nvSpPr>
          <p:cNvPr id="3" name="Title 2">
            <a:extLst>
              <a:ext uri="{FF2B5EF4-FFF2-40B4-BE49-F238E27FC236}">
                <a16:creationId xmlns:a16="http://schemas.microsoft.com/office/drawing/2014/main" id="{177BCC4C-5D46-C891-8E7F-F2EF40D07102}"/>
              </a:ext>
            </a:extLst>
          </p:cNvPr>
          <p:cNvSpPr>
            <a:spLocks noGrp="1"/>
          </p:cNvSpPr>
          <p:nvPr>
            <p:ph type="title"/>
          </p:nvPr>
        </p:nvSpPr>
        <p:spPr/>
        <p:txBody>
          <a:bodyPr/>
          <a:lstStyle/>
          <a:p>
            <a:r>
              <a:rPr lang="en-US" dirty="0">
                <a:solidFill>
                  <a:schemeClr val="bg1"/>
                </a:solidFill>
              </a:rPr>
              <a:t>IAS Summary </a:t>
            </a:r>
            <a:r>
              <a:rPr lang="en-US" dirty="0"/>
              <a:t>of Changes Under Consideration</a:t>
            </a:r>
          </a:p>
        </p:txBody>
      </p:sp>
      <p:graphicFrame>
        <p:nvGraphicFramePr>
          <p:cNvPr id="5" name="Table 4">
            <a:extLst>
              <a:ext uri="{FF2B5EF4-FFF2-40B4-BE49-F238E27FC236}">
                <a16:creationId xmlns:a16="http://schemas.microsoft.com/office/drawing/2014/main" id="{D7C44F4D-5BBD-B63F-60CF-E9E1EFC8BF41}"/>
              </a:ext>
            </a:extLst>
          </p:cNvPr>
          <p:cNvGraphicFramePr>
            <a:graphicFrameLocks noGrp="1"/>
          </p:cNvGraphicFramePr>
          <p:nvPr>
            <p:extLst>
              <p:ext uri="{D42A27DB-BD31-4B8C-83A1-F6EECF244321}">
                <p14:modId xmlns:p14="http://schemas.microsoft.com/office/powerpoint/2010/main" val="3230621503"/>
              </p:ext>
            </p:extLst>
          </p:nvPr>
        </p:nvGraphicFramePr>
        <p:xfrm>
          <a:off x="260994" y="980958"/>
          <a:ext cx="11638238" cy="5456059"/>
        </p:xfrm>
        <a:graphic>
          <a:graphicData uri="http://schemas.openxmlformats.org/drawingml/2006/table">
            <a:tbl>
              <a:tblPr firstRow="1" bandRow="1"/>
              <a:tblGrid>
                <a:gridCol w="3100372">
                  <a:extLst>
                    <a:ext uri="{9D8B030D-6E8A-4147-A177-3AD203B41FA5}">
                      <a16:colId xmlns:a16="http://schemas.microsoft.com/office/drawing/2014/main" val="876572352"/>
                    </a:ext>
                  </a:extLst>
                </a:gridCol>
                <a:gridCol w="8537866">
                  <a:extLst>
                    <a:ext uri="{9D8B030D-6E8A-4147-A177-3AD203B41FA5}">
                      <a16:colId xmlns:a16="http://schemas.microsoft.com/office/drawing/2014/main" val="865683407"/>
                    </a:ext>
                  </a:extLst>
                </a:gridCol>
              </a:tblGrid>
              <a:tr h="341796">
                <a:tc>
                  <a:txBody>
                    <a:bodyPr/>
                    <a:lstStyle/>
                    <a:p>
                      <a:pPr marL="0" marR="0" algn="ctr">
                        <a:lnSpc>
                          <a:spcPct val="115000"/>
                        </a:lnSpc>
                        <a:spcAft>
                          <a:spcPts val="800"/>
                        </a:spcAft>
                        <a:buNone/>
                      </a:pPr>
                      <a:r>
                        <a:rPr lang="en-US" sz="1300" b="1" kern="1200">
                          <a:solidFill>
                            <a:srgbClr val="FFFFFF"/>
                          </a:solidFill>
                          <a:effectLst/>
                          <a:latin typeface="Aptos" panose="020B0004020202020204" pitchFamily="34" charset="0"/>
                          <a:ea typeface="Times New Roman" panose="02020603050405020304" pitchFamily="18" charset="0"/>
                          <a:cs typeface="Arial" panose="020B0604020202020204" pitchFamily="34" charset="0"/>
                        </a:rPr>
                        <a:t>Topic</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102006" marR="102006" marT="51003" marB="510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6B0A5"/>
                    </a:solidFill>
                  </a:tcPr>
                </a:tc>
                <a:tc>
                  <a:txBody>
                    <a:bodyPr/>
                    <a:lstStyle/>
                    <a:p>
                      <a:pPr marL="0" marR="0" algn="ctr">
                        <a:lnSpc>
                          <a:spcPct val="115000"/>
                        </a:lnSpc>
                        <a:spcAft>
                          <a:spcPts val="800"/>
                        </a:spcAft>
                        <a:buNone/>
                      </a:pPr>
                      <a:r>
                        <a:rPr lang="en-US" sz="1300" b="1" kern="1200">
                          <a:solidFill>
                            <a:srgbClr val="FFFFFF"/>
                          </a:solidFill>
                          <a:effectLst/>
                          <a:latin typeface="Aptos" panose="020B0004020202020204" pitchFamily="34" charset="0"/>
                          <a:ea typeface="Times New Roman" panose="02020603050405020304" pitchFamily="18" charset="0"/>
                          <a:cs typeface="Arial" panose="020B0604020202020204" pitchFamily="34" charset="0"/>
                        </a:rPr>
                        <a:t>Summary Description of Change(s)</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102006" marR="102006" marT="51003" marB="510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6B0A5"/>
                    </a:solidFill>
                  </a:tcPr>
                </a:tc>
                <a:extLst>
                  <a:ext uri="{0D108BD9-81ED-4DB2-BD59-A6C34878D82A}">
                    <a16:rowId xmlns:a16="http://schemas.microsoft.com/office/drawing/2014/main" val="1286902986"/>
                  </a:ext>
                </a:extLst>
              </a:tr>
              <a:tr h="553567">
                <a:tc>
                  <a:txBody>
                    <a:bodyPr/>
                    <a:lstStyle/>
                    <a:p>
                      <a:pPr marL="0" marR="0">
                        <a:lnSpc>
                          <a:spcPct val="115000"/>
                        </a:lnSpc>
                        <a:spcAft>
                          <a:spcPts val="800"/>
                        </a:spcAft>
                        <a:buNone/>
                      </a:pPr>
                      <a:r>
                        <a:rPr lang="en-US"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Credential Service Providers (CSP) Verified Demographics</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102006" marR="102006" marT="51003" marB="510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E4E1"/>
                    </a:solidFill>
                  </a:tcPr>
                </a:tc>
                <a:tc>
                  <a:txBody>
                    <a:bodyPr/>
                    <a:lstStyle/>
                    <a:p>
                      <a:pPr marL="0" marR="0">
                        <a:lnSpc>
                          <a:spcPct val="115000"/>
                        </a:lnSpc>
                        <a:spcAft>
                          <a:spcPts val="800"/>
                        </a:spcAft>
                        <a:buNone/>
                      </a:pPr>
                      <a:r>
                        <a:rPr lang="en-US"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Require CSPs that seek to support TEFCA IAS to increase the amount of demographics data that they must have the capability to IAL2 verify.</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102006" marR="102006" marT="51003" marB="510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E4E1"/>
                    </a:solidFill>
                  </a:tcPr>
                </a:tc>
                <a:extLst>
                  <a:ext uri="{0D108BD9-81ED-4DB2-BD59-A6C34878D82A}">
                    <a16:rowId xmlns:a16="http://schemas.microsoft.com/office/drawing/2014/main" val="4237245156"/>
                  </a:ext>
                </a:extLst>
              </a:tr>
              <a:tr h="713988">
                <a:tc>
                  <a:txBody>
                    <a:bodyPr/>
                    <a:lstStyle/>
                    <a:p>
                      <a:pPr marL="0" marR="0">
                        <a:lnSpc>
                          <a:spcPct val="115000"/>
                        </a:lnSpc>
                        <a:spcAft>
                          <a:spcPts val="800"/>
                        </a:spcAft>
                        <a:buNone/>
                      </a:pPr>
                      <a:r>
                        <a:rPr lang="en-US"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Valid IAS Query Requirements</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102006" marR="102006" marT="51003" marB="510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2F0"/>
                    </a:solidFill>
                  </a:tcPr>
                </a:tc>
                <a:tc>
                  <a:txBody>
                    <a:bodyPr/>
                    <a:lstStyle/>
                    <a:p>
                      <a:pPr marL="0" marR="0">
                        <a:lnSpc>
                          <a:spcPct val="115000"/>
                        </a:lnSpc>
                        <a:spcAft>
                          <a:spcPts val="800"/>
                        </a:spcAft>
                        <a:buNone/>
                      </a:pPr>
                      <a:r>
                        <a:rPr lang="en-US"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Increase the required IAL2 data elements that must be included within an IAS query for it to be considered valid. An IAL2 verified phone number, or email address would need to be included in a valid IAS query.</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102006" marR="102006" marT="51003" marB="510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2F0"/>
                    </a:solidFill>
                  </a:tcPr>
                </a:tc>
                <a:extLst>
                  <a:ext uri="{0D108BD9-81ED-4DB2-BD59-A6C34878D82A}">
                    <a16:rowId xmlns:a16="http://schemas.microsoft.com/office/drawing/2014/main" val="3237794052"/>
                  </a:ext>
                </a:extLst>
              </a:tr>
              <a:tr h="919603">
                <a:tc>
                  <a:txBody>
                    <a:bodyPr/>
                    <a:lstStyle/>
                    <a:p>
                      <a:pPr marL="0" marR="0">
                        <a:lnSpc>
                          <a:spcPct val="115000"/>
                        </a:lnSpc>
                        <a:spcAft>
                          <a:spcPts val="800"/>
                        </a:spcAft>
                        <a:buNone/>
                      </a:pPr>
                      <a:r>
                        <a:rPr lang="en-US"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Self-Asserted Demographics</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102006" marR="102006" marT="51003" marB="510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E4E1"/>
                    </a:solidFill>
                  </a:tcPr>
                </a:tc>
                <a:tc>
                  <a:txBody>
                    <a:bodyPr/>
                    <a:lstStyle/>
                    <a:p>
                      <a:pPr marL="0" marR="0">
                        <a:lnSpc>
                          <a:spcPct val="115000"/>
                        </a:lnSpc>
                        <a:spcAft>
                          <a:spcPts val="800"/>
                        </a:spcAft>
                        <a:buNone/>
                      </a:pPr>
                      <a:r>
                        <a:rPr lang="en-US"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Allow Individuals to self-assert demographics and for IAS Providers to include self-asserted demographics (e.g., nickname, maiden name, past address) in queries along with IAL2 verified data so that responders can use them to further sharpen patient matching.</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102006" marR="102006" marT="51003" marB="510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E4E1"/>
                    </a:solidFill>
                  </a:tcPr>
                </a:tc>
                <a:extLst>
                  <a:ext uri="{0D108BD9-81ED-4DB2-BD59-A6C34878D82A}">
                    <a16:rowId xmlns:a16="http://schemas.microsoft.com/office/drawing/2014/main" val="1521999066"/>
                  </a:ext>
                </a:extLst>
              </a:tr>
              <a:tr h="553567">
                <a:tc>
                  <a:txBody>
                    <a:bodyPr/>
                    <a:lstStyle/>
                    <a:p>
                      <a:pPr marL="0" marR="0">
                        <a:lnSpc>
                          <a:spcPct val="115000"/>
                        </a:lnSpc>
                        <a:spcAft>
                          <a:spcPts val="800"/>
                        </a:spcAft>
                        <a:buNone/>
                      </a:pPr>
                      <a:r>
                        <a:rPr lang="en-US"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Risk Mitigation</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102006" marR="102006" marT="51003" marB="510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2F0"/>
                    </a:solidFill>
                  </a:tcPr>
                </a:tc>
                <a:tc>
                  <a:txBody>
                    <a:bodyPr/>
                    <a:lstStyle/>
                    <a:p>
                      <a:pPr marL="0" marR="0">
                        <a:lnSpc>
                          <a:spcPct val="115000"/>
                        </a:lnSpc>
                        <a:spcAft>
                          <a:spcPts val="800"/>
                        </a:spcAft>
                        <a:buNone/>
                      </a:pPr>
                      <a:r>
                        <a:rPr lang="en-US"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Include risk mitigations to support a Covered Entity’s HIPAA Breach Notification Rule analysis of “low probability of compromise.”</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102006" marR="102006" marT="51003" marB="510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2F0"/>
                    </a:solidFill>
                  </a:tcPr>
                </a:tc>
                <a:extLst>
                  <a:ext uri="{0D108BD9-81ED-4DB2-BD59-A6C34878D82A}">
                    <a16:rowId xmlns:a16="http://schemas.microsoft.com/office/drawing/2014/main" val="307052880"/>
                  </a:ext>
                </a:extLst>
              </a:tr>
              <a:tr h="553567">
                <a:tc>
                  <a:txBody>
                    <a:bodyPr/>
                    <a:lstStyle/>
                    <a:p>
                      <a:pPr marL="0" marR="0">
                        <a:lnSpc>
                          <a:spcPct val="115000"/>
                        </a:lnSpc>
                        <a:spcAft>
                          <a:spcPts val="800"/>
                        </a:spcAft>
                        <a:buNone/>
                      </a:pPr>
                      <a:r>
                        <a:rPr lang="en-US"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Matching Response Logic</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102006" marR="102006" marT="51003" marB="510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E4E1"/>
                    </a:solidFill>
                  </a:tcPr>
                </a:tc>
                <a:tc>
                  <a:txBody>
                    <a:bodyPr/>
                    <a:lstStyle/>
                    <a:p>
                      <a:pPr marL="0" marR="0">
                        <a:lnSpc>
                          <a:spcPct val="115000"/>
                        </a:lnSpc>
                        <a:spcAft>
                          <a:spcPts val="800"/>
                        </a:spcAft>
                        <a:buNone/>
                      </a:pPr>
                      <a:r>
                        <a:rPr lang="en-US"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Establish required response logic largely based on IAL2 verified data that would require a response to a demographics-based query when met.</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102006" marR="102006" marT="51003" marB="510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E4E1"/>
                    </a:solidFill>
                  </a:tcPr>
                </a:tc>
                <a:extLst>
                  <a:ext uri="{0D108BD9-81ED-4DB2-BD59-A6C34878D82A}">
                    <a16:rowId xmlns:a16="http://schemas.microsoft.com/office/drawing/2014/main" val="655195747"/>
                  </a:ext>
                </a:extLst>
              </a:tr>
              <a:tr h="1157996">
                <a:tc>
                  <a:txBody>
                    <a:bodyPr/>
                    <a:lstStyle/>
                    <a:p>
                      <a:pPr marL="0" marR="0">
                        <a:lnSpc>
                          <a:spcPct val="115000"/>
                        </a:lnSpc>
                        <a:spcAft>
                          <a:spcPts val="800"/>
                        </a:spcAft>
                        <a:buNone/>
                      </a:pPr>
                      <a:r>
                        <a:rPr lang="en-US"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Response Requirements</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102006" marR="102006" marT="51003" marB="510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2F0"/>
                    </a:solidFill>
                  </a:tcPr>
                </a:tc>
                <a:tc>
                  <a:txBody>
                    <a:bodyPr/>
                    <a:lstStyle/>
                    <a:p>
                      <a:pPr marL="0" marR="0">
                        <a:lnSpc>
                          <a:spcPct val="115000"/>
                        </a:lnSpc>
                        <a:spcAft>
                          <a:spcPts val="800"/>
                        </a:spcAft>
                        <a:buNone/>
                      </a:pPr>
                      <a:r>
                        <a:rPr lang="en-US"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Clarify that two different response responsibilities exist in parallel:</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1 - Responders must respond when a demographics-based match is achieved; and</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2 - FHIR endpoints are also returned when available.</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102006" marR="102006" marT="51003" marB="510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2F0"/>
                    </a:solidFill>
                  </a:tcPr>
                </a:tc>
                <a:extLst>
                  <a:ext uri="{0D108BD9-81ED-4DB2-BD59-A6C34878D82A}">
                    <a16:rowId xmlns:a16="http://schemas.microsoft.com/office/drawing/2014/main" val="3017272694"/>
                  </a:ext>
                </a:extLst>
              </a:tr>
              <a:tr h="553567">
                <a:tc>
                  <a:txBody>
                    <a:bodyPr/>
                    <a:lstStyle/>
                    <a:p>
                      <a:pPr marL="0" marR="0">
                        <a:lnSpc>
                          <a:spcPct val="115000"/>
                        </a:lnSpc>
                        <a:spcAft>
                          <a:spcPts val="800"/>
                        </a:spcAft>
                        <a:buNone/>
                      </a:pPr>
                      <a:r>
                        <a:rPr lang="en-US"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Technical Conformance Issues</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102006" marR="102006" marT="51003" marB="510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E4E1"/>
                    </a:solidFill>
                  </a:tcPr>
                </a:tc>
                <a:tc>
                  <a:txBody>
                    <a:bodyPr/>
                    <a:lstStyle/>
                    <a:p>
                      <a:pPr marL="0" marR="0">
                        <a:lnSpc>
                          <a:spcPct val="115000"/>
                        </a:lnSpc>
                        <a:spcAft>
                          <a:spcPts val="800"/>
                        </a:spcAft>
                        <a:buNone/>
                      </a:pPr>
                      <a:r>
                        <a:rPr lang="en-US"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Incorporate implementation guidance and feedback received from QHINs, IAS Providers, and network participants.</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102006" marR="102006" marT="51003" marB="510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E4E1"/>
                    </a:solidFill>
                  </a:tcPr>
                </a:tc>
                <a:extLst>
                  <a:ext uri="{0D108BD9-81ED-4DB2-BD59-A6C34878D82A}">
                    <a16:rowId xmlns:a16="http://schemas.microsoft.com/office/drawing/2014/main" val="577541383"/>
                  </a:ext>
                </a:extLst>
              </a:tr>
            </a:tbl>
          </a:graphicData>
        </a:graphic>
      </p:graphicFrame>
    </p:spTree>
    <p:extLst>
      <p:ext uri="{BB962C8B-B14F-4D97-AF65-F5344CB8AC3E}">
        <p14:creationId xmlns:p14="http://schemas.microsoft.com/office/powerpoint/2010/main" val="8476613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A0EB53-0959-6FC7-A0E0-EBE56B968B78}"/>
              </a:ext>
            </a:extLst>
          </p:cNvPr>
          <p:cNvSpPr>
            <a:spLocks noGrp="1"/>
          </p:cNvSpPr>
          <p:nvPr>
            <p:ph type="sldNum" sz="quarter" idx="4"/>
          </p:nvPr>
        </p:nvSpPr>
        <p:spPr/>
        <p:txBody>
          <a:bodyPr/>
          <a:lstStyle/>
          <a:p>
            <a:fld id="{58DCA3CF-F0FB-9844-9606-7F294DED69AB}" type="slidenum">
              <a:rPr lang="en-US" smtClean="0"/>
              <a:pPr/>
              <a:t>45</a:t>
            </a:fld>
            <a:endParaRPr lang="en-US"/>
          </a:p>
        </p:txBody>
      </p:sp>
      <p:sp>
        <p:nvSpPr>
          <p:cNvPr id="3" name="Title 2">
            <a:extLst>
              <a:ext uri="{FF2B5EF4-FFF2-40B4-BE49-F238E27FC236}">
                <a16:creationId xmlns:a16="http://schemas.microsoft.com/office/drawing/2014/main" id="{B8BD6E09-CC37-A8FA-E087-CDB14D5FD686}"/>
              </a:ext>
            </a:extLst>
          </p:cNvPr>
          <p:cNvSpPr>
            <a:spLocks noGrp="1"/>
          </p:cNvSpPr>
          <p:nvPr>
            <p:ph type="title"/>
          </p:nvPr>
        </p:nvSpPr>
        <p:spPr/>
        <p:txBody>
          <a:bodyPr/>
          <a:lstStyle/>
          <a:p>
            <a:r>
              <a:rPr lang="en-US" dirty="0">
                <a:solidFill>
                  <a:schemeClr val="bg1"/>
                </a:solidFill>
              </a:rPr>
              <a:t>IAS </a:t>
            </a:r>
            <a:r>
              <a:rPr lang="en-US" dirty="0"/>
              <a:t>Changes Under Consideration – Additional Details</a:t>
            </a:r>
          </a:p>
        </p:txBody>
      </p:sp>
      <p:sp>
        <p:nvSpPr>
          <p:cNvPr id="7" name="Content Placeholder 6">
            <a:extLst>
              <a:ext uri="{FF2B5EF4-FFF2-40B4-BE49-F238E27FC236}">
                <a16:creationId xmlns:a16="http://schemas.microsoft.com/office/drawing/2014/main" id="{89928B85-CE7A-450E-087A-8CA4903750A3}"/>
              </a:ext>
            </a:extLst>
          </p:cNvPr>
          <p:cNvSpPr>
            <a:spLocks noGrp="1"/>
          </p:cNvSpPr>
          <p:nvPr>
            <p:ph sz="half" idx="1"/>
          </p:nvPr>
        </p:nvSpPr>
        <p:spPr/>
        <p:txBody>
          <a:bodyPr/>
          <a:lstStyle/>
          <a:p>
            <a:pPr marL="0" indent="0">
              <a:buNone/>
            </a:pPr>
            <a:r>
              <a:rPr lang="en-US" sz="1800" b="1">
                <a:solidFill>
                  <a:schemeClr val="accent6">
                    <a:lumMod val="75000"/>
                  </a:schemeClr>
                </a:solidFill>
              </a:rPr>
              <a:t>Credential Service Provider (CSP) Responsibilities</a:t>
            </a:r>
          </a:p>
          <a:p>
            <a:pPr>
              <a:spcBef>
                <a:spcPts val="600"/>
              </a:spcBef>
            </a:pPr>
            <a:r>
              <a:rPr lang="en-US" sz="1800"/>
              <a:t>Increase the minimum set of data elements a CSP is required to have the capability to IAL2 verify by adding the following: </a:t>
            </a:r>
          </a:p>
          <a:p>
            <a:pPr lvl="1">
              <a:spcBef>
                <a:spcPts val="600"/>
              </a:spcBef>
            </a:pPr>
            <a:r>
              <a:rPr lang="en-US" sz="1800"/>
              <a:t>Middle Name/Middle Initial, Suffix, Email, Mobile Phone Number, State ID/Driver’s License, and SSN (or last four digits).</a:t>
            </a:r>
          </a:p>
          <a:p>
            <a:pPr>
              <a:spcBef>
                <a:spcPts val="600"/>
              </a:spcBef>
            </a:pPr>
            <a:r>
              <a:rPr lang="en-US" sz="1800"/>
              <a:t>Encourage CSPs to be able to validate all other demographics that can be provided </a:t>
            </a:r>
          </a:p>
          <a:p>
            <a:pPr lvl="1">
              <a:spcBef>
                <a:spcPts val="600"/>
              </a:spcBef>
            </a:pPr>
            <a:r>
              <a:rPr lang="en-US" sz="1800"/>
              <a:t>For example, Verified Historical Address.</a:t>
            </a:r>
          </a:p>
          <a:p>
            <a:pPr marL="0" indent="0">
              <a:buNone/>
            </a:pPr>
            <a:endParaRPr lang="en-US" sz="1800" b="1"/>
          </a:p>
          <a:p>
            <a:pPr marL="0" indent="0">
              <a:buNone/>
            </a:pPr>
            <a:r>
              <a:rPr lang="en-US" sz="1800" b="1">
                <a:solidFill>
                  <a:schemeClr val="accent6">
                    <a:lumMod val="75000"/>
                  </a:schemeClr>
                </a:solidFill>
              </a:rPr>
              <a:t>IAS Provider Responsibilities </a:t>
            </a:r>
          </a:p>
          <a:p>
            <a:pPr>
              <a:spcBef>
                <a:spcPts val="600"/>
              </a:spcBef>
            </a:pPr>
            <a:r>
              <a:rPr lang="en-US" sz="1800"/>
              <a:t>Queries initiated by an IAS Provider must include any self-asserted demographic information not verified by the CSP that the IAS Provider may have collected from the Individual for the purposes of matching demographics.</a:t>
            </a:r>
          </a:p>
          <a:p>
            <a:pPr>
              <a:spcBef>
                <a:spcPts val="600"/>
              </a:spcBef>
            </a:pPr>
            <a:r>
              <a:rPr lang="en-US" sz="1800"/>
              <a:t>When performing an IAS query, the IAS Provider must include all available IAL2 verified demographics in the query, not just the minimum set, and this MUST match the verified data provided by the CSP as part of the IAL2 Claims Token</a:t>
            </a:r>
          </a:p>
          <a:p>
            <a:endParaRPr lang="en-US" sz="1800"/>
          </a:p>
        </p:txBody>
      </p:sp>
    </p:spTree>
    <p:extLst>
      <p:ext uri="{BB962C8B-B14F-4D97-AF65-F5344CB8AC3E}">
        <p14:creationId xmlns:p14="http://schemas.microsoft.com/office/powerpoint/2010/main" val="22844747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58F65D-C46F-53CF-6B49-71858124B436}"/>
              </a:ext>
            </a:extLst>
          </p:cNvPr>
          <p:cNvSpPr>
            <a:spLocks noGrp="1"/>
          </p:cNvSpPr>
          <p:nvPr>
            <p:ph type="sldNum" sz="quarter" idx="4"/>
          </p:nvPr>
        </p:nvSpPr>
        <p:spPr/>
        <p:txBody>
          <a:bodyPr/>
          <a:lstStyle/>
          <a:p>
            <a:fld id="{58DCA3CF-F0FB-9844-9606-7F294DED69AB}" type="slidenum">
              <a:rPr lang="en-US" smtClean="0"/>
              <a:pPr/>
              <a:t>46</a:t>
            </a:fld>
            <a:endParaRPr lang="en-US"/>
          </a:p>
        </p:txBody>
      </p:sp>
      <p:sp>
        <p:nvSpPr>
          <p:cNvPr id="3" name="Title 2">
            <a:extLst>
              <a:ext uri="{FF2B5EF4-FFF2-40B4-BE49-F238E27FC236}">
                <a16:creationId xmlns:a16="http://schemas.microsoft.com/office/drawing/2014/main" id="{F3044FFE-C7AF-0F45-7E1D-3B648C5F418B}"/>
              </a:ext>
            </a:extLst>
          </p:cNvPr>
          <p:cNvSpPr>
            <a:spLocks noGrp="1"/>
          </p:cNvSpPr>
          <p:nvPr>
            <p:ph type="title"/>
          </p:nvPr>
        </p:nvSpPr>
        <p:spPr/>
        <p:txBody>
          <a:bodyPr/>
          <a:lstStyle/>
          <a:p>
            <a:r>
              <a:rPr lang="en-US" dirty="0"/>
              <a:t>IAS Provider Breach Mitigation Responsibilities</a:t>
            </a:r>
          </a:p>
        </p:txBody>
      </p:sp>
      <p:sp>
        <p:nvSpPr>
          <p:cNvPr id="5" name="TextBox 2">
            <a:extLst>
              <a:ext uri="{FF2B5EF4-FFF2-40B4-BE49-F238E27FC236}">
                <a16:creationId xmlns:a16="http://schemas.microsoft.com/office/drawing/2014/main" id="{566CD4D3-C26A-47BF-90F1-61C5212F63EB}"/>
              </a:ext>
            </a:extLst>
          </p:cNvPr>
          <p:cNvSpPr txBox="1"/>
          <p:nvPr/>
        </p:nvSpPr>
        <p:spPr>
          <a:xfrm>
            <a:off x="5968825" y="1152321"/>
            <a:ext cx="5962182" cy="5110814"/>
          </a:xfrm>
          <a:prstGeom prst="rect">
            <a:avLst/>
          </a:prstGeom>
          <a:solidFill>
            <a:srgbClr val="D2E8E2"/>
          </a:solidFill>
          <a:ln w="12700">
            <a:noFill/>
          </a:ln>
          <a:effectLst>
            <a:outerShdw blurRad="50800" dist="38100" dir="2700000" algn="tl" rotWithShape="0">
              <a:prstClr val="black">
                <a:alpha val="40000"/>
              </a:prstClr>
            </a:outerShdw>
          </a:effectLst>
        </p:spPr>
        <p:txBody>
          <a:bodyPr wrap="square" rtlCol="0">
            <a:noAutofit/>
          </a:bodyPr>
          <a:lstStyle/>
          <a:p>
            <a:pPr marL="0" marR="0">
              <a:lnSpc>
                <a:spcPct val="115000"/>
              </a:lnSpc>
              <a:spcAft>
                <a:spcPts val="300"/>
              </a:spcAft>
              <a:buNone/>
            </a:pPr>
            <a:r>
              <a:rPr lang="en-US" sz="1600" b="1" kern="1200">
                <a:solidFill>
                  <a:srgbClr val="000000"/>
                </a:solidFill>
                <a:effectLst/>
                <a:latin typeface="Aptos" panose="020B0004020202020204" pitchFamily="34" charset="0"/>
                <a:ea typeface="+mn-ea"/>
                <a:cs typeface="Arial" panose="020B0604020202020204" pitchFamily="34" charset="0"/>
              </a:rPr>
              <a:t>Demographics Double Check:</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600" kern="100">
                <a:effectLst/>
                <a:latin typeface="Aptos" panose="020B0004020202020204" pitchFamily="34" charset="0"/>
                <a:ea typeface="Aptos" panose="020B0004020202020204" pitchFamily="34" charset="0"/>
                <a:cs typeface="Times New Roman" panose="02020603050405020304" pitchFamily="18" charset="0"/>
              </a:rPr>
              <a:t>If the Demographics Double-Check does not determine a match, the IAS Provider:</a:t>
            </a:r>
          </a:p>
          <a:p>
            <a:pPr marL="342900" marR="0" lvl="0" indent="-342900">
              <a:lnSpc>
                <a:spcPct val="115000"/>
              </a:lnSpc>
              <a:spcAft>
                <a:spcPts val="800"/>
              </a:spcAft>
              <a:buFont typeface="Arial" panose="020B0604020202020204" pitchFamily="34" charset="0"/>
              <a:buChar char="•"/>
              <a:tabLst>
                <a:tab pos="114300" algn="l"/>
              </a:tabLst>
            </a:pPr>
            <a:r>
              <a:rPr lang="en-US" sz="1600" kern="100">
                <a:effectLst/>
                <a:latin typeface="Aptos" panose="020B0004020202020204" pitchFamily="34" charset="0"/>
                <a:ea typeface="Aptos" panose="020B0004020202020204" pitchFamily="34" charset="0"/>
                <a:cs typeface="Times New Roman" panose="02020603050405020304" pitchFamily="18" charset="0"/>
              </a:rPr>
              <a:t>MUST reject the demographics response from the responding node, and </a:t>
            </a:r>
          </a:p>
          <a:p>
            <a:pPr marL="342900" marR="0" lvl="0" indent="-342900">
              <a:lnSpc>
                <a:spcPct val="115000"/>
              </a:lnSpc>
              <a:spcAft>
                <a:spcPts val="800"/>
              </a:spcAft>
              <a:buFont typeface="Arial" panose="020B0604020202020204" pitchFamily="34" charset="0"/>
              <a:buChar char="•"/>
              <a:tabLst>
                <a:tab pos="114300" algn="l"/>
              </a:tabLst>
            </a:pPr>
            <a:r>
              <a:rPr lang="en-US" sz="1600" kern="100">
                <a:effectLst/>
                <a:latin typeface="Aptos" panose="020B0004020202020204" pitchFamily="34" charset="0"/>
                <a:ea typeface="Aptos" panose="020B0004020202020204" pitchFamily="34" charset="0"/>
                <a:cs typeface="Times New Roman" panose="02020603050405020304" pitchFamily="18" charset="0"/>
              </a:rPr>
              <a:t>MUST NOT retain the patient identifier from the Individual’s request, and</a:t>
            </a:r>
          </a:p>
          <a:p>
            <a:pPr marL="342900" marR="0" lvl="0" indent="-342900">
              <a:lnSpc>
                <a:spcPct val="115000"/>
              </a:lnSpc>
              <a:spcAft>
                <a:spcPts val="800"/>
              </a:spcAft>
              <a:buFont typeface="Arial" panose="020B0604020202020204" pitchFamily="34" charset="0"/>
              <a:buChar char="•"/>
              <a:tabLst>
                <a:tab pos="114300" algn="l"/>
              </a:tabLst>
            </a:pPr>
            <a:r>
              <a:rPr lang="en-US" sz="1600" kern="100">
                <a:effectLst/>
                <a:latin typeface="Aptos" panose="020B0004020202020204" pitchFamily="34" charset="0"/>
                <a:ea typeface="Aptos" panose="020B0004020202020204" pitchFamily="34" charset="0"/>
                <a:cs typeface="Times New Roman" panose="02020603050405020304" pitchFamily="18" charset="0"/>
              </a:rPr>
              <a:t>MUST NOT continue to initiate a Query from that Responding Node, and</a:t>
            </a:r>
          </a:p>
          <a:p>
            <a:pPr marL="342900" marR="0" lvl="0" indent="-342900">
              <a:lnSpc>
                <a:spcPct val="115000"/>
              </a:lnSpc>
              <a:spcAft>
                <a:spcPts val="600"/>
              </a:spcAft>
              <a:buFont typeface="Arial" panose="020B0604020202020204" pitchFamily="34" charset="0"/>
              <a:buChar char="•"/>
              <a:tabLst>
                <a:tab pos="114300" algn="l"/>
              </a:tabLst>
            </a:pPr>
            <a:r>
              <a:rPr lang="en-US" sz="1600" kern="100">
                <a:effectLst/>
                <a:latin typeface="Aptos" panose="020B0004020202020204" pitchFamily="34" charset="0"/>
                <a:ea typeface="Aptos" panose="020B0004020202020204" pitchFamily="34" charset="0"/>
                <a:cs typeface="Times New Roman" panose="02020603050405020304" pitchFamily="18" charset="0"/>
              </a:rPr>
              <a:t>MAY provide the Individual with a patient portal credentials-based OAuth login for that Responding Node, if a FHIR endpoint was also provided by the Responding node, and</a:t>
            </a:r>
          </a:p>
          <a:p>
            <a:pPr marL="342900" marR="0" lvl="0" indent="-342900">
              <a:lnSpc>
                <a:spcPct val="115000"/>
              </a:lnSpc>
              <a:spcAft>
                <a:spcPts val="300"/>
              </a:spcAft>
              <a:buFont typeface="Arial" panose="020B0604020202020204" pitchFamily="34" charset="0"/>
              <a:buChar char="•"/>
              <a:tabLst>
                <a:tab pos="114300" algn="l"/>
              </a:tabLst>
            </a:pPr>
            <a:r>
              <a:rPr lang="en-US" sz="1600" kern="100">
                <a:effectLst/>
                <a:latin typeface="Aptos" panose="020B0004020202020204" pitchFamily="34" charset="0"/>
                <a:ea typeface="Aptos" panose="020B0004020202020204" pitchFamily="34" charset="0"/>
                <a:cs typeface="Times New Roman" panose="02020603050405020304" pitchFamily="18" charset="0"/>
              </a:rPr>
              <a:t>MUST notify the QHIN/P/S that operates or is associated with the Responding Node that returned the mismatched demographics that IAS Provider believes a potential false positive match occurred.</a:t>
            </a:r>
          </a:p>
          <a:p>
            <a:pPr marL="0" marR="0" algn="ctr">
              <a:lnSpc>
                <a:spcPct val="115000"/>
              </a:lnSpc>
              <a:spcAft>
                <a:spcPts val="300"/>
              </a:spcAft>
              <a:buNone/>
            </a:pPr>
            <a:r>
              <a:rPr lang="en-US" sz="1600" b="1" kern="1200">
                <a:solidFill>
                  <a:srgbClr val="000000"/>
                </a:solidFill>
                <a:effectLst/>
                <a:latin typeface="Aptos" panose="020B0004020202020204" pitchFamily="34" charset="0"/>
                <a:ea typeface="+mn-ea"/>
                <a:cs typeface="Arial" panose="020B0604020202020204" pitchFamily="34" charset="0"/>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ECC7CD4E-7198-2DF5-4CE3-97E65AE43D89}"/>
              </a:ext>
            </a:extLst>
          </p:cNvPr>
          <p:cNvSpPr txBox="1"/>
          <p:nvPr/>
        </p:nvSpPr>
        <p:spPr>
          <a:xfrm>
            <a:off x="260992" y="1184822"/>
            <a:ext cx="4955987" cy="5078313"/>
          </a:xfrm>
          <a:prstGeom prst="rect">
            <a:avLst/>
          </a:prstGeom>
          <a:noFill/>
        </p:spPr>
        <p:txBody>
          <a:bodyPr wrap="square">
            <a:spAutoFit/>
          </a:bodyPr>
          <a:lstStyle/>
          <a:p>
            <a:r>
              <a:rPr lang="en-US" sz="1600" b="1">
                <a:solidFill>
                  <a:schemeClr val="accent6">
                    <a:lumMod val="75000"/>
                  </a:schemeClr>
                </a:solidFill>
              </a:rPr>
              <a:t>IAS Provider Breach Mitigation Responsibilities</a:t>
            </a:r>
          </a:p>
          <a:p>
            <a:pPr marL="285750" indent="-285750">
              <a:spcBef>
                <a:spcPts val="600"/>
              </a:spcBef>
              <a:buFont typeface="Arial" panose="020B0604020202020204" pitchFamily="34" charset="0"/>
              <a:buChar char="•"/>
            </a:pPr>
            <a:r>
              <a:rPr lang="en-US" sz="1600"/>
              <a:t>Add “Demographics Double Check”</a:t>
            </a:r>
          </a:p>
          <a:p>
            <a:pPr marL="742950" lvl="1" indent="-285750">
              <a:spcBef>
                <a:spcPts val="600"/>
              </a:spcBef>
              <a:buFont typeface="Arial" panose="020B0604020202020204" pitchFamily="34" charset="0"/>
              <a:buChar char="•"/>
            </a:pPr>
            <a:r>
              <a:rPr lang="en-US" sz="1600"/>
              <a:t>An IAS Provider must perform a patient demographics match using its own algorithm with both IAL2 verified and self-asserted data held in the IAS Provider’s system against the demographics returned in the message metadata from the Responding Node.</a:t>
            </a:r>
          </a:p>
          <a:p>
            <a:pPr marL="742950" lvl="1" indent="-285750">
              <a:spcBef>
                <a:spcPts val="600"/>
              </a:spcBef>
              <a:buFont typeface="Arial" panose="020B0604020202020204" pitchFamily="34" charset="0"/>
              <a:buChar char="•"/>
            </a:pPr>
            <a:r>
              <a:rPr lang="en-US" sz="1600"/>
              <a:t>Checkpoint created for IAS Providers to prevent querying for clinical information when a potential false positive match has occurred and assisting Covered Entities in applying the four “low probability of compromise” factors of the HIPAA Breach Notification Rule.</a:t>
            </a:r>
          </a:p>
          <a:p>
            <a:pPr marL="285750" indent="-285750">
              <a:spcBef>
                <a:spcPts val="600"/>
              </a:spcBef>
              <a:buFont typeface="Arial" panose="020B0604020202020204" pitchFamily="34" charset="0"/>
              <a:buChar char="•"/>
            </a:pPr>
            <a:r>
              <a:rPr lang="en-US" sz="1600"/>
              <a:t>Add requirement for IAS Provider to be able to purge erroneous data following receipt of a mismatch notification from an Individual.</a:t>
            </a:r>
          </a:p>
        </p:txBody>
      </p:sp>
      <p:sp>
        <p:nvSpPr>
          <p:cNvPr id="12" name="Right Brace 11">
            <a:extLst>
              <a:ext uri="{FF2B5EF4-FFF2-40B4-BE49-F238E27FC236}">
                <a16:creationId xmlns:a16="http://schemas.microsoft.com/office/drawing/2014/main" id="{812B0849-1B2F-4BCA-903B-97310372D7CD}"/>
              </a:ext>
            </a:extLst>
          </p:cNvPr>
          <p:cNvSpPr/>
          <p:nvPr/>
        </p:nvSpPr>
        <p:spPr>
          <a:xfrm>
            <a:off x="5378116" y="1612232"/>
            <a:ext cx="429573" cy="3597442"/>
          </a:xfrm>
          <a:prstGeom prst="rightBrace">
            <a:avLst>
              <a:gd name="adj1" fmla="val 0"/>
              <a:gd name="adj2" fmla="val 50000"/>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616761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6A1FB4-170E-11F7-2DF9-962EB81CAEBD}"/>
              </a:ext>
            </a:extLst>
          </p:cNvPr>
          <p:cNvSpPr>
            <a:spLocks noGrp="1"/>
          </p:cNvSpPr>
          <p:nvPr>
            <p:ph type="sldNum" sz="quarter" idx="4"/>
          </p:nvPr>
        </p:nvSpPr>
        <p:spPr/>
        <p:txBody>
          <a:bodyPr/>
          <a:lstStyle/>
          <a:p>
            <a:fld id="{58DCA3CF-F0FB-9844-9606-7F294DED69AB}" type="slidenum">
              <a:rPr lang="en-US" smtClean="0"/>
              <a:pPr/>
              <a:t>47</a:t>
            </a:fld>
            <a:endParaRPr lang="en-US"/>
          </a:p>
        </p:txBody>
      </p:sp>
      <p:sp>
        <p:nvSpPr>
          <p:cNvPr id="3" name="Title 2">
            <a:extLst>
              <a:ext uri="{FF2B5EF4-FFF2-40B4-BE49-F238E27FC236}">
                <a16:creationId xmlns:a16="http://schemas.microsoft.com/office/drawing/2014/main" id="{C4B3DB07-BC1B-878C-9F7D-8D1F3DD8D8EB}"/>
              </a:ext>
            </a:extLst>
          </p:cNvPr>
          <p:cNvSpPr>
            <a:spLocks noGrp="1"/>
          </p:cNvSpPr>
          <p:nvPr>
            <p:ph type="title"/>
          </p:nvPr>
        </p:nvSpPr>
        <p:spPr/>
        <p:txBody>
          <a:bodyPr/>
          <a:lstStyle/>
          <a:p>
            <a:r>
              <a:rPr lang="en-US"/>
              <a:t>IAS and Patient Matching Response Logic</a:t>
            </a:r>
          </a:p>
        </p:txBody>
      </p:sp>
      <p:sp>
        <p:nvSpPr>
          <p:cNvPr id="6" name="TextBox 2">
            <a:extLst>
              <a:ext uri="{FF2B5EF4-FFF2-40B4-BE49-F238E27FC236}">
                <a16:creationId xmlns:a16="http://schemas.microsoft.com/office/drawing/2014/main" id="{B1B28287-F123-4AD0-973E-58CCA5B113F5}"/>
              </a:ext>
            </a:extLst>
          </p:cNvPr>
          <p:cNvSpPr txBox="1"/>
          <p:nvPr/>
        </p:nvSpPr>
        <p:spPr>
          <a:xfrm>
            <a:off x="699836" y="1331953"/>
            <a:ext cx="10984831" cy="4683837"/>
          </a:xfrm>
          <a:prstGeom prst="rect">
            <a:avLst/>
          </a:prstGeom>
          <a:solidFill>
            <a:srgbClr val="D2E8E2"/>
          </a:solidFill>
          <a:ln w="12700">
            <a:noFill/>
          </a:ln>
          <a:effectLst>
            <a:outerShdw blurRad="50800" dist="38100" dir="2700000" algn="tl" rotWithShape="0">
              <a:prstClr val="black">
                <a:alpha val="40000"/>
              </a:prstClr>
            </a:outerShdw>
          </a:effectLst>
        </p:spPr>
        <p:txBody>
          <a:bodyPr wrap="square" rtlCol="0">
            <a:noAutofit/>
          </a:bodyPr>
          <a:lstStyle/>
          <a:p>
            <a:pPr marL="0" marR="0" algn="ctr">
              <a:lnSpc>
                <a:spcPct val="115000"/>
              </a:lnSpc>
              <a:spcAft>
                <a:spcPts val="800"/>
              </a:spcAft>
              <a:buNone/>
            </a:pPr>
            <a:r>
              <a:rPr lang="en-US" sz="1600" b="1" kern="1200">
                <a:solidFill>
                  <a:srgbClr val="000000"/>
                </a:solidFill>
                <a:effectLst/>
                <a:latin typeface="Aptos" panose="020B0004020202020204" pitchFamily="34" charset="0"/>
                <a:ea typeface="+mn-ea"/>
                <a:cs typeface="Arial" panose="020B0604020202020204" pitchFamily="34" charset="0"/>
              </a:rPr>
              <a:t>Updated Patient Matching Response Logic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p>
            <a:pPr marL="0" marR="0" fontAlgn="base">
              <a:lnSpc>
                <a:spcPct val="115000"/>
              </a:lnSpc>
              <a:spcAft>
                <a:spcPts val="800"/>
              </a:spcAft>
              <a:buNone/>
              <a:tabLst>
                <a:tab pos="114300" algn="l"/>
              </a:tabLst>
            </a:pPr>
            <a:r>
              <a:rPr lang="en-US" sz="1600" kern="1200">
                <a:solidFill>
                  <a:srgbClr val="262626"/>
                </a:solidFill>
                <a:effectLst/>
                <a:latin typeface="Aptos" panose="020B0004020202020204" pitchFamily="34" charset="0"/>
                <a:ea typeface="+mn-ea"/>
                <a:cs typeface="Arial" panose="020B0604020202020204" pitchFamily="34" charset="0"/>
              </a:rPr>
              <a:t>While Responding Nodes still determine how to make a match on a data element by data element basis using their own computational approaches, TEFCA IAS would introduce more explicit required response logic rules: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p>
            <a:pPr marL="114300" marR="0" indent="-114300" fontAlgn="base">
              <a:lnSpc>
                <a:spcPct val="115000"/>
              </a:lnSpc>
              <a:buNone/>
              <a:tabLst>
                <a:tab pos="114300" algn="l"/>
              </a:tabLst>
            </a:pPr>
            <a:r>
              <a:rPr lang="en-US" sz="1600" u="sng" kern="1200">
                <a:solidFill>
                  <a:srgbClr val="262626"/>
                </a:solidFill>
                <a:effectLst/>
                <a:latin typeface="Aptos" panose="020B0004020202020204" pitchFamily="34" charset="0"/>
                <a:ea typeface="+mn-ea"/>
                <a:cs typeface="Arial" panose="020B0604020202020204" pitchFamily="34" charset="0"/>
              </a:rPr>
              <a:t>Seven or Greater IAL2 Response Rule</a:t>
            </a:r>
            <a:r>
              <a:rPr lang="en-US" sz="1600" kern="1200">
                <a:solidFill>
                  <a:srgbClr val="262626"/>
                </a:solidFill>
                <a:effectLst/>
                <a:latin typeface="Aptos" panose="020B0004020202020204" pitchFamily="34" charset="0"/>
                <a:ea typeface="+mn-ea"/>
                <a:cs typeface="Arial" panose="020B0604020202020204" pitchFamily="34" charset="0"/>
              </a:rPr>
              <a:t> – IF at least seven IAL2 verified demographics are matched, THEN a Response is required.</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p>
            <a:pPr marL="114300" marR="0" indent="-114300" fontAlgn="base">
              <a:lnSpc>
                <a:spcPct val="115000"/>
              </a:lnSpc>
              <a:buNone/>
              <a:tabLst>
                <a:tab pos="114300" algn="l"/>
              </a:tabLst>
            </a:pPr>
            <a:r>
              <a:rPr lang="en-US" sz="1600" u="sng" kern="1200">
                <a:solidFill>
                  <a:srgbClr val="262626"/>
                </a:solidFill>
                <a:effectLst/>
                <a:latin typeface="Aptos" panose="020B0004020202020204" pitchFamily="34" charset="0"/>
                <a:ea typeface="+mn-ea"/>
                <a:cs typeface="Arial" panose="020B0604020202020204" pitchFamily="34" charset="0"/>
              </a:rPr>
              <a:t>First Name Variation Response Rule</a:t>
            </a:r>
            <a:r>
              <a:rPr lang="en-US" sz="1600" kern="1200">
                <a:solidFill>
                  <a:srgbClr val="262626"/>
                </a:solidFill>
                <a:effectLst/>
                <a:latin typeface="Aptos" panose="020B0004020202020204" pitchFamily="34" charset="0"/>
                <a:ea typeface="+mn-ea"/>
                <a:cs typeface="Arial" panose="020B0604020202020204" pitchFamily="34" charset="0"/>
              </a:rPr>
              <a:t> – IF (</a:t>
            </a:r>
            <a:r>
              <a:rPr lang="en-US" sz="1600" kern="1200" err="1">
                <a:solidFill>
                  <a:srgbClr val="262626"/>
                </a:solidFill>
                <a:effectLst/>
                <a:latin typeface="Aptos" panose="020B0004020202020204" pitchFamily="34" charset="0"/>
                <a:ea typeface="+mn-ea"/>
                <a:cs typeface="Arial" panose="020B0604020202020204" pitchFamily="34" charset="0"/>
              </a:rPr>
              <a:t>i</a:t>
            </a:r>
            <a:r>
              <a:rPr lang="en-US" sz="1600" kern="1200">
                <a:solidFill>
                  <a:srgbClr val="262626"/>
                </a:solidFill>
                <a:effectLst/>
                <a:latin typeface="Aptos" panose="020B0004020202020204" pitchFamily="34" charset="0"/>
                <a:ea typeface="+mn-ea"/>
                <a:cs typeface="Arial" panose="020B0604020202020204" pitchFamily="34" charset="0"/>
              </a:rPr>
              <a:t>) only six verified demographics are matched except for first name AND (ii) the first name variation is matched through self-asserted data (i.e., self-asserted nickname sent matches first name in Responding Node), THEN a response is required,</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p>
            <a:pPr marL="114300" marR="0" indent="-114300" fontAlgn="base">
              <a:lnSpc>
                <a:spcPct val="115000"/>
              </a:lnSpc>
              <a:buNone/>
              <a:tabLst>
                <a:tab pos="114300" algn="l"/>
              </a:tabLst>
            </a:pPr>
            <a:r>
              <a:rPr lang="en-US" sz="1600" u="sng" kern="1200">
                <a:solidFill>
                  <a:srgbClr val="262626"/>
                </a:solidFill>
                <a:effectLst/>
                <a:latin typeface="Aptos" panose="020B0004020202020204" pitchFamily="34" charset="0"/>
                <a:ea typeface="+mn-ea"/>
                <a:cs typeface="Arial" panose="020B0604020202020204" pitchFamily="34" charset="0"/>
              </a:rPr>
              <a:t>Address Variation Response Rule</a:t>
            </a:r>
            <a:r>
              <a:rPr lang="en-US" sz="1600" kern="1200">
                <a:solidFill>
                  <a:srgbClr val="262626"/>
                </a:solidFill>
                <a:effectLst/>
                <a:latin typeface="Aptos" panose="020B0004020202020204" pitchFamily="34" charset="0"/>
                <a:ea typeface="+mn-ea"/>
                <a:cs typeface="Arial" panose="020B0604020202020204" pitchFamily="34" charset="0"/>
              </a:rPr>
              <a:t> – IF (</a:t>
            </a:r>
            <a:r>
              <a:rPr lang="en-US" sz="1600" kern="1200" err="1">
                <a:solidFill>
                  <a:srgbClr val="262626"/>
                </a:solidFill>
                <a:effectLst/>
                <a:latin typeface="Aptos" panose="020B0004020202020204" pitchFamily="34" charset="0"/>
                <a:ea typeface="+mn-ea"/>
                <a:cs typeface="Arial" panose="020B0604020202020204" pitchFamily="34" charset="0"/>
              </a:rPr>
              <a:t>i</a:t>
            </a:r>
            <a:r>
              <a:rPr lang="en-US" sz="1600" kern="1200">
                <a:solidFill>
                  <a:srgbClr val="262626"/>
                </a:solidFill>
                <a:effectLst/>
                <a:latin typeface="Aptos" panose="020B0004020202020204" pitchFamily="34" charset="0"/>
                <a:ea typeface="+mn-ea"/>
                <a:cs typeface="Arial" panose="020B0604020202020204" pitchFamily="34" charset="0"/>
              </a:rPr>
              <a:t>) only six verified demographics are matched except for street address AND (ii) the street address variation is matched through self-asserted data (i.e., self-asserted street address sent matches street address in Responding Node), THEN a response is required,</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p>
            <a:pPr marL="114300" marR="0" indent="-114300" fontAlgn="base">
              <a:lnSpc>
                <a:spcPct val="115000"/>
              </a:lnSpc>
              <a:buNone/>
              <a:tabLst>
                <a:tab pos="114300" algn="l"/>
              </a:tabLst>
            </a:pPr>
            <a:r>
              <a:rPr lang="en-US" sz="1600" u="sng" kern="1200">
                <a:solidFill>
                  <a:srgbClr val="262626"/>
                </a:solidFill>
                <a:effectLst/>
                <a:latin typeface="Aptos" panose="020B0004020202020204" pitchFamily="34" charset="0"/>
                <a:ea typeface="+mn-ea"/>
                <a:cs typeface="Arial" panose="020B0604020202020204" pitchFamily="34" charset="0"/>
              </a:rPr>
              <a:t>Verified and Self-Asserted Demographics Combination Response Rule</a:t>
            </a:r>
            <a:r>
              <a:rPr lang="en-US" sz="1600" kern="1200">
                <a:solidFill>
                  <a:srgbClr val="262626"/>
                </a:solidFill>
                <a:effectLst/>
                <a:latin typeface="Aptos" panose="020B0004020202020204" pitchFamily="34" charset="0"/>
                <a:ea typeface="+mn-ea"/>
                <a:cs typeface="Arial" panose="020B0604020202020204" pitchFamily="34" charset="0"/>
              </a:rPr>
              <a:t> – IF only six verified demographics are matched AND at least two self-asserted data are matched, THEN a Response is required (e.g., insurance # and last four of SSN),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p>
            <a:pPr marL="114300" marR="0" indent="-114300" fontAlgn="base">
              <a:lnSpc>
                <a:spcPct val="115000"/>
              </a:lnSpc>
              <a:spcAft>
                <a:spcPts val="800"/>
              </a:spcAft>
              <a:buNone/>
              <a:tabLst>
                <a:tab pos="114300" algn="l"/>
              </a:tabLst>
            </a:pPr>
            <a:r>
              <a:rPr lang="en-US" sz="1600" kern="1200">
                <a:solidFill>
                  <a:srgbClr val="262626"/>
                </a:solidFill>
                <a:effectLst/>
                <a:latin typeface="Aptos" panose="020B0004020202020204" pitchFamily="34" charset="0"/>
                <a:ea typeface="+mn-ea"/>
                <a:cs typeface="Arial" panose="020B0604020202020204" pitchFamily="34" charset="0"/>
              </a:rPr>
              <a:t>If the Responding Node's matching threshold rules are less restrictive, they may continue to respond using their less restrictive thresholds.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400" kern="10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2562709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9AAD-B06B-7F5B-28DB-10891167DDCB}"/>
              </a:ext>
            </a:extLst>
          </p:cNvPr>
          <p:cNvSpPr>
            <a:spLocks noGrp="1"/>
          </p:cNvSpPr>
          <p:nvPr>
            <p:ph type="title"/>
          </p:nvPr>
        </p:nvSpPr>
        <p:spPr/>
        <p:txBody>
          <a:bodyPr/>
          <a:lstStyle/>
          <a:p>
            <a:pPr algn="ctr"/>
            <a:r>
              <a:rPr lang="en-US" dirty="0">
                <a:solidFill>
                  <a:schemeClr val="bg1"/>
                </a:solidFill>
              </a:rPr>
              <a:t>Topics on the Horizon</a:t>
            </a:r>
            <a:endParaRPr lang="en-US" strike="sngStrike" dirty="0">
              <a:solidFill>
                <a:schemeClr val="bg1"/>
              </a:solidFill>
            </a:endParaRPr>
          </a:p>
        </p:txBody>
      </p:sp>
      <p:sp>
        <p:nvSpPr>
          <p:cNvPr id="3" name="Slide Number Placeholder 2">
            <a:extLst>
              <a:ext uri="{FF2B5EF4-FFF2-40B4-BE49-F238E27FC236}">
                <a16:creationId xmlns:a16="http://schemas.microsoft.com/office/drawing/2014/main" id="{40A04FBD-59A9-B7A5-8EA8-B0A4AE1413BC}"/>
              </a:ext>
            </a:extLst>
          </p:cNvPr>
          <p:cNvSpPr>
            <a:spLocks noGrp="1"/>
          </p:cNvSpPr>
          <p:nvPr>
            <p:ph type="sldNum" sz="quarter" idx="4"/>
          </p:nvPr>
        </p:nvSpPr>
        <p:spPr/>
        <p:txBody>
          <a:bodyPr/>
          <a:lstStyle/>
          <a:p>
            <a:fld id="{58DCA3CF-F0FB-9844-9606-7F294DED69AB}" type="slidenum">
              <a:rPr lang="en-US" smtClean="0"/>
              <a:pPr/>
              <a:t>48</a:t>
            </a:fld>
            <a:endParaRPr lang="en-US"/>
          </a:p>
        </p:txBody>
      </p:sp>
    </p:spTree>
    <p:extLst>
      <p:ext uri="{BB962C8B-B14F-4D97-AF65-F5344CB8AC3E}">
        <p14:creationId xmlns:p14="http://schemas.microsoft.com/office/powerpoint/2010/main" val="35089736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8F0090-B3A0-E711-5672-2EDEC5DEDC88}"/>
              </a:ext>
            </a:extLst>
          </p:cNvPr>
          <p:cNvSpPr>
            <a:spLocks noGrp="1"/>
          </p:cNvSpPr>
          <p:nvPr>
            <p:ph type="sldNum" sz="quarter" idx="4"/>
          </p:nvPr>
        </p:nvSpPr>
        <p:spPr/>
        <p:txBody>
          <a:bodyPr/>
          <a:lstStyle/>
          <a:p>
            <a:fld id="{58DCA3CF-F0FB-9844-9606-7F294DED69AB}" type="slidenum">
              <a:rPr lang="en-US" smtClean="0"/>
              <a:pPr/>
              <a:t>49</a:t>
            </a:fld>
            <a:endParaRPr lang="en-US"/>
          </a:p>
        </p:txBody>
      </p:sp>
      <p:sp>
        <p:nvSpPr>
          <p:cNvPr id="3" name="Title 2">
            <a:extLst>
              <a:ext uri="{FF2B5EF4-FFF2-40B4-BE49-F238E27FC236}">
                <a16:creationId xmlns:a16="http://schemas.microsoft.com/office/drawing/2014/main" id="{90BAD702-464B-9D0C-2EE1-A587B57B79B9}"/>
              </a:ext>
            </a:extLst>
          </p:cNvPr>
          <p:cNvSpPr>
            <a:spLocks noGrp="1"/>
          </p:cNvSpPr>
          <p:nvPr>
            <p:ph type="title"/>
          </p:nvPr>
        </p:nvSpPr>
        <p:spPr/>
        <p:txBody>
          <a:bodyPr/>
          <a:lstStyle/>
          <a:p>
            <a:r>
              <a:rPr lang="en-US" dirty="0">
                <a:solidFill>
                  <a:schemeClr val="bg1"/>
                </a:solidFill>
              </a:rPr>
              <a:t>Topics On the Horizon</a:t>
            </a:r>
            <a:endParaRPr lang="en-US" strike="sngStrike" dirty="0">
              <a:solidFill>
                <a:schemeClr val="bg1"/>
              </a:solidFill>
            </a:endParaRPr>
          </a:p>
        </p:txBody>
      </p:sp>
      <p:sp>
        <p:nvSpPr>
          <p:cNvPr id="4" name="Content Placeholder 3">
            <a:extLst>
              <a:ext uri="{FF2B5EF4-FFF2-40B4-BE49-F238E27FC236}">
                <a16:creationId xmlns:a16="http://schemas.microsoft.com/office/drawing/2014/main" id="{01BCEF31-D010-E14F-601A-606FF976B074}"/>
              </a:ext>
            </a:extLst>
          </p:cNvPr>
          <p:cNvSpPr>
            <a:spLocks noGrp="1"/>
          </p:cNvSpPr>
          <p:nvPr>
            <p:ph sz="half" idx="1"/>
          </p:nvPr>
        </p:nvSpPr>
        <p:spPr/>
        <p:txBody>
          <a:bodyPr/>
          <a:lstStyle/>
          <a:p>
            <a:pPr>
              <a:spcBef>
                <a:spcPts val="600"/>
              </a:spcBef>
            </a:pPr>
            <a:r>
              <a:rPr lang="en-US" dirty="0"/>
              <a:t>HIPAA Authorization Based Exchange</a:t>
            </a:r>
          </a:p>
          <a:p>
            <a:pPr>
              <a:spcBef>
                <a:spcPts val="600"/>
              </a:spcBef>
            </a:pPr>
            <a:r>
              <a:rPr lang="en-US" dirty="0"/>
              <a:t>Asynchronous transactions</a:t>
            </a:r>
          </a:p>
          <a:p>
            <a:pPr>
              <a:spcBef>
                <a:spcPts val="600"/>
              </a:spcBef>
            </a:pPr>
            <a:r>
              <a:rPr lang="en-US" dirty="0"/>
              <a:t>T-TRTMNT for Non-Covered Entity Providers</a:t>
            </a:r>
          </a:p>
          <a:p>
            <a:pPr>
              <a:spcBef>
                <a:spcPts val="600"/>
              </a:spcBef>
            </a:pPr>
            <a:r>
              <a:rPr lang="en-US" dirty="0"/>
              <a:t>Governance SOP Updates</a:t>
            </a:r>
          </a:p>
          <a:p>
            <a:pPr>
              <a:spcBef>
                <a:spcPts val="600"/>
              </a:spcBef>
            </a:pPr>
            <a:r>
              <a:rPr lang="en-US" dirty="0"/>
              <a:t>Delegation of Authority SOP Updates</a:t>
            </a:r>
          </a:p>
          <a:p>
            <a:pPr>
              <a:spcBef>
                <a:spcPts val="600"/>
              </a:spcBef>
            </a:pPr>
            <a:r>
              <a:rPr lang="en-US" dirty="0"/>
              <a:t>Public Health Implementation SOP Updates</a:t>
            </a:r>
          </a:p>
          <a:p>
            <a:pPr>
              <a:spcBef>
                <a:spcPts val="600"/>
              </a:spcBef>
            </a:pPr>
            <a:r>
              <a:rPr lang="en-US" dirty="0"/>
              <a:t>RCE Directory Service Policy Requirements SOP Updates</a:t>
            </a:r>
          </a:p>
          <a:p>
            <a:pPr>
              <a:spcBef>
                <a:spcPts val="600"/>
              </a:spcBef>
            </a:pPr>
            <a:r>
              <a:rPr lang="en-US" dirty="0"/>
              <a:t>Updates to FHIR Roadmap and continued work on Facilitated FHIR SOP Updates</a:t>
            </a:r>
          </a:p>
          <a:p>
            <a:endParaRPr lang="en-US" dirty="0"/>
          </a:p>
        </p:txBody>
      </p:sp>
    </p:spTree>
    <p:extLst>
      <p:ext uri="{BB962C8B-B14F-4D97-AF65-F5344CB8AC3E}">
        <p14:creationId xmlns:p14="http://schemas.microsoft.com/office/powerpoint/2010/main" val="1781584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E871B-3738-9B25-BF32-5B7C3E655583}"/>
              </a:ext>
            </a:extLst>
          </p:cNvPr>
          <p:cNvSpPr>
            <a:spLocks noGrp="1"/>
          </p:cNvSpPr>
          <p:nvPr>
            <p:ph type="sldNum" sz="quarter" idx="4"/>
          </p:nvPr>
        </p:nvSpPr>
        <p:spPr/>
        <p:txBody>
          <a:bodyPr/>
          <a:lstStyle/>
          <a:p>
            <a:fld id="{58DCA3CF-F0FB-9844-9606-7F294DED69AB}" type="slidenum">
              <a:rPr lang="en-US" smtClean="0"/>
              <a:pPr/>
              <a:t>5</a:t>
            </a:fld>
            <a:endParaRPr lang="en-US"/>
          </a:p>
        </p:txBody>
      </p:sp>
      <p:sp>
        <p:nvSpPr>
          <p:cNvPr id="3" name="Title 2">
            <a:extLst>
              <a:ext uri="{FF2B5EF4-FFF2-40B4-BE49-F238E27FC236}">
                <a16:creationId xmlns:a16="http://schemas.microsoft.com/office/drawing/2014/main" id="{2965A494-FC5F-34AC-BB69-49F2C10ECCC5}"/>
              </a:ext>
            </a:extLst>
          </p:cNvPr>
          <p:cNvSpPr>
            <a:spLocks noGrp="1"/>
          </p:cNvSpPr>
          <p:nvPr>
            <p:ph type="title"/>
          </p:nvPr>
        </p:nvSpPr>
        <p:spPr/>
        <p:txBody>
          <a:bodyPr/>
          <a:lstStyle/>
          <a:p>
            <a:r>
              <a:rPr lang="en-US"/>
              <a:t>TEFCA Governance Established</a:t>
            </a:r>
          </a:p>
        </p:txBody>
      </p:sp>
      <p:sp>
        <p:nvSpPr>
          <p:cNvPr id="7" name="Rectangle 6">
            <a:extLst>
              <a:ext uri="{FF2B5EF4-FFF2-40B4-BE49-F238E27FC236}">
                <a16:creationId xmlns:a16="http://schemas.microsoft.com/office/drawing/2014/main" id="{B82694B2-8830-79D3-FEFA-F86F8D792585}"/>
              </a:ext>
            </a:extLst>
          </p:cNvPr>
          <p:cNvSpPr/>
          <p:nvPr/>
        </p:nvSpPr>
        <p:spPr>
          <a:xfrm>
            <a:off x="641600" y="4103017"/>
            <a:ext cx="1212207" cy="368474"/>
          </a:xfrm>
          <a:prstGeom prst="rect">
            <a:avLst/>
          </a:prstGeom>
          <a:solidFill>
            <a:schemeClr val="accent6"/>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rIns="0" rtlCol="0" anchor="ctr"/>
          <a:lstStyle/>
          <a:p>
            <a:pPr algn="ctr"/>
            <a:r>
              <a:rPr lang="en-US" sz="2400" b="1"/>
              <a:t>Jan ‘24</a:t>
            </a:r>
          </a:p>
        </p:txBody>
      </p:sp>
      <p:sp>
        <p:nvSpPr>
          <p:cNvPr id="8" name="Rectangle 7">
            <a:extLst>
              <a:ext uri="{FF2B5EF4-FFF2-40B4-BE49-F238E27FC236}">
                <a16:creationId xmlns:a16="http://schemas.microsoft.com/office/drawing/2014/main" id="{FCFA79E5-53FD-F768-6479-C91246346FCF}"/>
              </a:ext>
            </a:extLst>
          </p:cNvPr>
          <p:cNvSpPr/>
          <p:nvPr/>
        </p:nvSpPr>
        <p:spPr>
          <a:xfrm>
            <a:off x="3624847" y="4103017"/>
            <a:ext cx="2104140" cy="368474"/>
          </a:xfrm>
          <a:prstGeom prst="rect">
            <a:avLst/>
          </a:prstGeom>
          <a:solidFill>
            <a:schemeClr val="accent6"/>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rIns="0" rtlCol="0" anchor="ctr"/>
          <a:lstStyle/>
          <a:p>
            <a:pPr algn="ctr"/>
            <a:r>
              <a:rPr lang="en-US" sz="2400" b="1"/>
              <a:t>Jan - July ‘25</a:t>
            </a:r>
          </a:p>
        </p:txBody>
      </p:sp>
      <p:sp>
        <p:nvSpPr>
          <p:cNvPr id="13" name="Rectangle 12">
            <a:extLst>
              <a:ext uri="{FF2B5EF4-FFF2-40B4-BE49-F238E27FC236}">
                <a16:creationId xmlns:a16="http://schemas.microsoft.com/office/drawing/2014/main" id="{9EB01B17-89D1-AE32-2464-2B54D29470BD}"/>
              </a:ext>
            </a:extLst>
          </p:cNvPr>
          <p:cNvSpPr/>
          <p:nvPr/>
        </p:nvSpPr>
        <p:spPr>
          <a:xfrm>
            <a:off x="10400280" y="4103017"/>
            <a:ext cx="1212207" cy="368474"/>
          </a:xfrm>
          <a:prstGeom prst="rect">
            <a:avLst/>
          </a:prstGeom>
          <a:solidFill>
            <a:schemeClr val="accent6"/>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rIns="0" rtlCol="0" anchor="ctr"/>
          <a:lstStyle/>
          <a:p>
            <a:pPr algn="ctr"/>
            <a:r>
              <a:rPr lang="en-US" sz="2400" b="1"/>
              <a:t>Feb ‘26</a:t>
            </a:r>
          </a:p>
        </p:txBody>
      </p:sp>
      <p:sp>
        <p:nvSpPr>
          <p:cNvPr id="15" name="TextBox 14">
            <a:extLst>
              <a:ext uri="{FF2B5EF4-FFF2-40B4-BE49-F238E27FC236}">
                <a16:creationId xmlns:a16="http://schemas.microsoft.com/office/drawing/2014/main" id="{F4BB9C64-DC95-FA38-210E-259A76CE078A}"/>
              </a:ext>
            </a:extLst>
          </p:cNvPr>
          <p:cNvSpPr txBox="1"/>
          <p:nvPr/>
        </p:nvSpPr>
        <p:spPr>
          <a:xfrm>
            <a:off x="5310638" y="2662850"/>
            <a:ext cx="7012455" cy="923330"/>
          </a:xfrm>
          <a:prstGeom prst="rect">
            <a:avLst/>
          </a:prstGeom>
          <a:noFill/>
        </p:spPr>
        <p:txBody>
          <a:bodyPr wrap="square" rtlCol="0">
            <a:spAutoFit/>
          </a:bodyPr>
          <a:lstStyle/>
          <a:p>
            <a:pPr marL="285750" indent="-285750">
              <a:buFont typeface="Wingdings" panose="05000000000000000000" pitchFamily="2" charset="2"/>
              <a:buChar char="Ø"/>
            </a:pPr>
            <a:r>
              <a:rPr lang="en-US"/>
              <a:t>Policy Development</a:t>
            </a:r>
          </a:p>
          <a:p>
            <a:pPr marL="285750" indent="-285750">
              <a:buFont typeface="Wingdings" panose="05000000000000000000" pitchFamily="2" charset="2"/>
              <a:buChar char="Ø"/>
            </a:pPr>
            <a:r>
              <a:rPr lang="en-US"/>
              <a:t>IAS &amp; Treatment Workstream Feedback</a:t>
            </a:r>
          </a:p>
          <a:p>
            <a:pPr marL="285750" indent="-285750">
              <a:buFont typeface="Wingdings" panose="05000000000000000000" pitchFamily="2" charset="2"/>
              <a:buChar char="Ø"/>
            </a:pPr>
            <a:r>
              <a:rPr lang="en-US"/>
              <a:t>Increased transparency and public feedback via RCE website</a:t>
            </a:r>
          </a:p>
        </p:txBody>
      </p:sp>
      <p:sp>
        <p:nvSpPr>
          <p:cNvPr id="19" name="TextBox 18">
            <a:extLst>
              <a:ext uri="{FF2B5EF4-FFF2-40B4-BE49-F238E27FC236}">
                <a16:creationId xmlns:a16="http://schemas.microsoft.com/office/drawing/2014/main" id="{8B006FFE-E1B4-DF1B-07DC-9D97AADDC98C}"/>
              </a:ext>
            </a:extLst>
          </p:cNvPr>
          <p:cNvSpPr txBox="1"/>
          <p:nvPr/>
        </p:nvSpPr>
        <p:spPr>
          <a:xfrm>
            <a:off x="545944" y="4519072"/>
            <a:ext cx="1307863" cy="769441"/>
          </a:xfrm>
          <a:prstGeom prst="rect">
            <a:avLst/>
          </a:prstGeom>
          <a:noFill/>
        </p:spPr>
        <p:txBody>
          <a:bodyPr wrap="square" rtlCol="0">
            <a:spAutoFit/>
          </a:bodyPr>
          <a:lstStyle/>
          <a:p>
            <a:pPr algn="ctr"/>
            <a:r>
              <a:rPr lang="en-US" sz="2200"/>
              <a:t>QHINs live</a:t>
            </a:r>
          </a:p>
        </p:txBody>
      </p:sp>
      <p:sp>
        <p:nvSpPr>
          <p:cNvPr id="20" name="Right Brace 19">
            <a:extLst>
              <a:ext uri="{FF2B5EF4-FFF2-40B4-BE49-F238E27FC236}">
                <a16:creationId xmlns:a16="http://schemas.microsoft.com/office/drawing/2014/main" id="{17E9C0FA-D0CF-9271-D710-9BDD8B24DB56}"/>
              </a:ext>
            </a:extLst>
          </p:cNvPr>
          <p:cNvSpPr/>
          <p:nvPr/>
        </p:nvSpPr>
        <p:spPr>
          <a:xfrm rot="16200000" flipV="1">
            <a:off x="2702344" y="2380770"/>
            <a:ext cx="320971" cy="295910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A1D7AAEE-6370-B5DD-A732-95BC1084101A}"/>
              </a:ext>
            </a:extLst>
          </p:cNvPr>
          <p:cNvSpPr txBox="1"/>
          <p:nvPr/>
        </p:nvSpPr>
        <p:spPr>
          <a:xfrm>
            <a:off x="1247703" y="2346349"/>
            <a:ext cx="3240609" cy="1446550"/>
          </a:xfrm>
          <a:prstGeom prst="rect">
            <a:avLst/>
          </a:prstGeom>
          <a:noFill/>
        </p:spPr>
        <p:txBody>
          <a:bodyPr wrap="square" rtlCol="0">
            <a:spAutoFit/>
          </a:bodyPr>
          <a:lstStyle/>
          <a:p>
            <a:pPr algn="ctr"/>
            <a:r>
              <a:rPr lang="en-US" sz="2200"/>
              <a:t>Transitional Governance Process</a:t>
            </a:r>
          </a:p>
          <a:p>
            <a:pPr algn="ctr"/>
            <a:r>
              <a:rPr lang="en-US" sz="2200"/>
              <a:t>QHINs + RCE + ASTP/ONC</a:t>
            </a:r>
          </a:p>
        </p:txBody>
      </p:sp>
      <p:sp>
        <p:nvSpPr>
          <p:cNvPr id="22" name="Right Brace 21">
            <a:extLst>
              <a:ext uri="{FF2B5EF4-FFF2-40B4-BE49-F238E27FC236}">
                <a16:creationId xmlns:a16="http://schemas.microsoft.com/office/drawing/2014/main" id="{9FE8B6F5-3369-77C4-DEAF-23BEC1D2AB10}"/>
              </a:ext>
            </a:extLst>
          </p:cNvPr>
          <p:cNvSpPr/>
          <p:nvPr/>
        </p:nvSpPr>
        <p:spPr>
          <a:xfrm rot="16200000" flipV="1">
            <a:off x="7744244" y="755170"/>
            <a:ext cx="320971" cy="6210299"/>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1CFEE283-8BF1-83DB-9F25-BFC0A134CF62}"/>
              </a:ext>
            </a:extLst>
          </p:cNvPr>
          <p:cNvSpPr txBox="1"/>
          <p:nvPr/>
        </p:nvSpPr>
        <p:spPr>
          <a:xfrm>
            <a:off x="2862829" y="4581835"/>
            <a:ext cx="4895618" cy="1015663"/>
          </a:xfrm>
          <a:prstGeom prst="rect">
            <a:avLst/>
          </a:prstGeom>
          <a:noFill/>
        </p:spPr>
        <p:txBody>
          <a:bodyPr wrap="square" rtlCol="0">
            <a:spAutoFit/>
          </a:bodyPr>
          <a:lstStyle/>
          <a:p>
            <a:pPr marL="285750" indent="-285750">
              <a:buFont typeface="Arial" panose="020B0604020202020204" pitchFamily="34" charset="0"/>
              <a:buChar char="•"/>
            </a:pPr>
            <a:r>
              <a:rPr lang="en-US" sz="2000"/>
              <a:t>QHIN Caucus Established</a:t>
            </a:r>
          </a:p>
          <a:p>
            <a:pPr marL="285750" indent="-285750">
              <a:buFont typeface="Arial" panose="020B0604020202020204" pitchFamily="34" charset="0"/>
              <a:buChar char="•"/>
            </a:pPr>
            <a:r>
              <a:rPr lang="en-US" sz="2000"/>
              <a:t>Participant/Subparticipant Established</a:t>
            </a:r>
          </a:p>
          <a:p>
            <a:pPr marL="285750" indent="-285750">
              <a:buFont typeface="Arial" panose="020B0604020202020204" pitchFamily="34" charset="0"/>
              <a:buChar char="•"/>
            </a:pPr>
            <a:r>
              <a:rPr lang="en-US" sz="2000"/>
              <a:t>Governing Council Established</a:t>
            </a:r>
          </a:p>
        </p:txBody>
      </p:sp>
      <p:sp>
        <p:nvSpPr>
          <p:cNvPr id="25" name="Callout: Bent Line 24">
            <a:extLst>
              <a:ext uri="{FF2B5EF4-FFF2-40B4-BE49-F238E27FC236}">
                <a16:creationId xmlns:a16="http://schemas.microsoft.com/office/drawing/2014/main" id="{875171AB-79CB-2B8A-BD2E-8B332D045F4F}"/>
              </a:ext>
            </a:extLst>
          </p:cNvPr>
          <p:cNvSpPr/>
          <p:nvPr/>
        </p:nvSpPr>
        <p:spPr>
          <a:xfrm>
            <a:off x="5185016" y="1589821"/>
            <a:ext cx="3946284" cy="844193"/>
          </a:xfrm>
          <a:prstGeom prst="borderCallout2">
            <a:avLst>
              <a:gd name="adj1" fmla="val 18750"/>
              <a:gd name="adj2" fmla="val -4598"/>
              <a:gd name="adj3" fmla="val 18750"/>
              <a:gd name="adj4" fmla="val -16667"/>
              <a:gd name="adj5" fmla="val 285662"/>
              <a:gd name="adj6" fmla="val -16270"/>
            </a:avLst>
          </a:prstGeom>
          <a:solidFill>
            <a:schemeClr val="accent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t>Caucus Governance and Change Management Activated</a:t>
            </a:r>
          </a:p>
        </p:txBody>
      </p:sp>
      <p:sp>
        <p:nvSpPr>
          <p:cNvPr id="26" name="TextBox 25">
            <a:extLst>
              <a:ext uri="{FF2B5EF4-FFF2-40B4-BE49-F238E27FC236}">
                <a16:creationId xmlns:a16="http://schemas.microsoft.com/office/drawing/2014/main" id="{E7B0B842-63FE-5D7E-F313-544DF61C85D7}"/>
              </a:ext>
            </a:extLst>
          </p:cNvPr>
          <p:cNvSpPr txBox="1"/>
          <p:nvPr/>
        </p:nvSpPr>
        <p:spPr>
          <a:xfrm>
            <a:off x="9916425" y="4581835"/>
            <a:ext cx="2179916" cy="923330"/>
          </a:xfrm>
          <a:prstGeom prst="rect">
            <a:avLst/>
          </a:prstGeom>
          <a:noFill/>
        </p:spPr>
        <p:txBody>
          <a:bodyPr wrap="square" rtlCol="0">
            <a:spAutoFit/>
          </a:bodyPr>
          <a:lstStyle/>
          <a:p>
            <a:pPr algn="ctr"/>
            <a:r>
              <a:rPr lang="en-US"/>
              <a:t>8 SOPs approved in total between 2025 - 2026</a:t>
            </a:r>
          </a:p>
        </p:txBody>
      </p:sp>
    </p:spTree>
    <p:extLst>
      <p:ext uri="{BB962C8B-B14F-4D97-AF65-F5344CB8AC3E}">
        <p14:creationId xmlns:p14="http://schemas.microsoft.com/office/powerpoint/2010/main" val="41919017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626"/>
            <a:ext cx="12192000" cy="6593305"/>
          </a:xfrm>
          <a:prstGeom prst="rect">
            <a:avLst/>
          </a:prstGeom>
          <a:solidFill>
            <a:srgbClr val="39444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9865" y="1268731"/>
            <a:ext cx="4195849" cy="4195849"/>
          </a:xfrm>
          <a:prstGeom prst="rect">
            <a:avLst/>
          </a:prstGeom>
        </p:spPr>
      </p:pic>
      <p:sp>
        <p:nvSpPr>
          <p:cNvPr id="2" name="Title 1"/>
          <p:cNvSpPr>
            <a:spLocks noGrp="1"/>
          </p:cNvSpPr>
          <p:nvPr>
            <p:ph type="ctrTitle"/>
          </p:nvPr>
        </p:nvSpPr>
        <p:spPr>
          <a:xfrm>
            <a:off x="6620436" y="2085903"/>
            <a:ext cx="4502971" cy="2803448"/>
          </a:xfrm>
        </p:spPr>
        <p:txBody>
          <a:bodyPr>
            <a:normAutofit/>
          </a:bodyPr>
          <a:lstStyle/>
          <a:p>
            <a:r>
              <a:rPr lang="en-US">
                <a:solidFill>
                  <a:schemeClr val="bg1"/>
                </a:solidFill>
              </a:rPr>
              <a:t>Questions &amp; Answers</a:t>
            </a:r>
            <a:br>
              <a:rPr lang="en-US">
                <a:solidFill>
                  <a:schemeClr val="bg1"/>
                </a:solidFill>
              </a:rPr>
            </a:br>
            <a:br>
              <a:rPr lang="en-US" sz="2200">
                <a:solidFill>
                  <a:schemeClr val="bg1"/>
                </a:solidFill>
              </a:rPr>
            </a:br>
            <a:r>
              <a:rPr lang="en-US" sz="2200">
                <a:solidFill>
                  <a:schemeClr val="bg1"/>
                </a:solidFill>
              </a:rPr>
              <a:t>For more information:  rce.sequoiaproject.org</a:t>
            </a:r>
            <a:endParaRPr lang="en-US" sz="3975" b="1">
              <a:latin typeface="+mn-lt"/>
            </a:endParaRPr>
          </a:p>
        </p:txBody>
      </p:sp>
      <p:sp>
        <p:nvSpPr>
          <p:cNvPr id="8" name="Slide Number Placeholder 7"/>
          <p:cNvSpPr>
            <a:spLocks noGrp="1"/>
          </p:cNvSpPr>
          <p:nvPr>
            <p:ph type="sldNum" sz="quarter" idx="12"/>
          </p:nvPr>
        </p:nvSpPr>
        <p:spPr>
          <a:xfrm>
            <a:off x="9180235" y="6626067"/>
            <a:ext cx="2844800" cy="231933"/>
          </a:xfrm>
        </p:spPr>
        <p:txBody>
          <a:bodyPr/>
          <a:lstStyle/>
          <a:p>
            <a:fld id="{194D3A82-C102-42A2-945A-6648753EF8C7}" type="slidenum">
              <a:rPr lang="en-US" sz="1200" smtClean="0">
                <a:solidFill>
                  <a:schemeClr val="bg1"/>
                </a:solidFill>
              </a:rPr>
              <a:t>50</a:t>
            </a:fld>
            <a:endParaRPr lang="en-US" sz="1200">
              <a:solidFill>
                <a:schemeClr val="bg1"/>
              </a:solidFill>
            </a:endParaRPr>
          </a:p>
        </p:txBody>
      </p:sp>
      <p:sp>
        <p:nvSpPr>
          <p:cNvPr id="3" name="Rectangle 2">
            <a:extLst>
              <a:ext uri="{FF2B5EF4-FFF2-40B4-BE49-F238E27FC236}">
                <a16:creationId xmlns:a16="http://schemas.microsoft.com/office/drawing/2014/main" id="{7911CE96-58C4-F338-AA4F-A9C7826D6A91}"/>
              </a:ext>
            </a:extLst>
          </p:cNvPr>
          <p:cNvSpPr/>
          <p:nvPr/>
        </p:nvSpPr>
        <p:spPr>
          <a:xfrm>
            <a:off x="1597446" y="2531568"/>
            <a:ext cx="1498294" cy="716097"/>
          </a:xfrm>
          <a:prstGeom prst="rect">
            <a:avLst/>
          </a:prstGeom>
          <a:solidFill>
            <a:srgbClr val="39444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96068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6E6187-1067-A0A7-AF2D-DF58913DFBD0}"/>
              </a:ext>
            </a:extLst>
          </p:cNvPr>
          <p:cNvSpPr>
            <a:spLocks noGrp="1"/>
          </p:cNvSpPr>
          <p:nvPr>
            <p:ph type="sldNum" sz="quarter" idx="4"/>
          </p:nvPr>
        </p:nvSpPr>
        <p:spPr/>
        <p:txBody>
          <a:bodyPr/>
          <a:lstStyle/>
          <a:p>
            <a:fld id="{58DCA3CF-F0FB-9844-9606-7F294DED69AB}" type="slidenum">
              <a:rPr lang="en-US" smtClean="0"/>
              <a:pPr/>
              <a:t>6</a:t>
            </a:fld>
            <a:endParaRPr lang="en-US"/>
          </a:p>
        </p:txBody>
      </p:sp>
      <p:sp>
        <p:nvSpPr>
          <p:cNvPr id="3" name="Title 2">
            <a:extLst>
              <a:ext uri="{FF2B5EF4-FFF2-40B4-BE49-F238E27FC236}">
                <a16:creationId xmlns:a16="http://schemas.microsoft.com/office/drawing/2014/main" id="{9D7BB728-7C8B-7914-1BAA-D1E5027A9671}"/>
              </a:ext>
            </a:extLst>
          </p:cNvPr>
          <p:cNvSpPr>
            <a:spLocks noGrp="1"/>
          </p:cNvSpPr>
          <p:nvPr>
            <p:ph type="title"/>
          </p:nvPr>
        </p:nvSpPr>
        <p:spPr/>
        <p:txBody>
          <a:bodyPr>
            <a:normAutofit fontScale="90000"/>
          </a:bodyPr>
          <a:lstStyle/>
          <a:p>
            <a:r>
              <a:rPr lang="en-US"/>
              <a:t>Standard Operation Procedures (SOPs) </a:t>
            </a:r>
            <a:br>
              <a:rPr lang="en-US"/>
            </a:br>
            <a:r>
              <a:rPr lang="en-US"/>
              <a:t>Published 2025 - 2026</a:t>
            </a:r>
          </a:p>
        </p:txBody>
      </p:sp>
      <p:graphicFrame>
        <p:nvGraphicFramePr>
          <p:cNvPr id="5" name="Table 4">
            <a:extLst>
              <a:ext uri="{FF2B5EF4-FFF2-40B4-BE49-F238E27FC236}">
                <a16:creationId xmlns:a16="http://schemas.microsoft.com/office/drawing/2014/main" id="{EDD80A83-20FE-7B65-F2A9-E05E0572C31D}"/>
              </a:ext>
            </a:extLst>
          </p:cNvPr>
          <p:cNvGraphicFramePr>
            <a:graphicFrameLocks noGrp="1"/>
          </p:cNvGraphicFramePr>
          <p:nvPr>
            <p:extLst>
              <p:ext uri="{D42A27DB-BD31-4B8C-83A1-F6EECF244321}">
                <p14:modId xmlns:p14="http://schemas.microsoft.com/office/powerpoint/2010/main" val="2348332216"/>
              </p:ext>
            </p:extLst>
          </p:nvPr>
        </p:nvGraphicFramePr>
        <p:xfrm>
          <a:off x="589548" y="1280667"/>
          <a:ext cx="11147902" cy="3210078"/>
        </p:xfrm>
        <a:graphic>
          <a:graphicData uri="http://schemas.openxmlformats.org/drawingml/2006/table">
            <a:tbl>
              <a:tblPr firstRow="1" bandRow="1">
                <a:tableStyleId>{10A1B5D5-9B99-4C35-A422-299274C87663}</a:tableStyleId>
              </a:tblPr>
              <a:tblGrid>
                <a:gridCol w="6545178">
                  <a:extLst>
                    <a:ext uri="{9D8B030D-6E8A-4147-A177-3AD203B41FA5}">
                      <a16:colId xmlns:a16="http://schemas.microsoft.com/office/drawing/2014/main" val="1388986106"/>
                    </a:ext>
                  </a:extLst>
                </a:gridCol>
                <a:gridCol w="2430379">
                  <a:extLst>
                    <a:ext uri="{9D8B030D-6E8A-4147-A177-3AD203B41FA5}">
                      <a16:colId xmlns:a16="http://schemas.microsoft.com/office/drawing/2014/main" val="1811412465"/>
                    </a:ext>
                  </a:extLst>
                </a:gridCol>
                <a:gridCol w="2172345">
                  <a:extLst>
                    <a:ext uri="{9D8B030D-6E8A-4147-A177-3AD203B41FA5}">
                      <a16:colId xmlns:a16="http://schemas.microsoft.com/office/drawing/2014/main" val="1444094867"/>
                    </a:ext>
                  </a:extLst>
                </a:gridCol>
              </a:tblGrid>
              <a:tr h="249425">
                <a:tc>
                  <a:txBody>
                    <a:bodyPr/>
                    <a:lstStyle/>
                    <a:p>
                      <a:r>
                        <a:rPr lang="en-US" sz="1600"/>
                        <a:t>SOP</a:t>
                      </a:r>
                    </a:p>
                  </a:txBody>
                  <a:tcPr marL="85741" marR="85741" marT="42871" marB="42871">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600"/>
                        <a:t>Approval Date</a:t>
                      </a:r>
                    </a:p>
                  </a:txBody>
                  <a:tcPr marL="85741" marR="85741" marT="42871" marB="42871">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a:t>Effective Date</a:t>
                      </a:r>
                    </a:p>
                  </a:txBody>
                  <a:tcPr marL="85741" marR="85741" marT="42871" marB="42871">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18341247"/>
                  </a:ext>
                </a:extLst>
              </a:tr>
              <a:tr h="299343">
                <a:tc>
                  <a:txBody>
                    <a:bodyPr/>
                    <a:lstStyle/>
                    <a:p>
                      <a:r>
                        <a:rPr lang="en-US" sz="1600"/>
                        <a:t>Government Benefits Determination SOP v1.0 </a:t>
                      </a:r>
                    </a:p>
                  </a:txBody>
                  <a:tcPr marL="85741" marR="85741" marT="42871" marB="42871">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600"/>
                        <a:t>✓ October 28, 2025</a:t>
                      </a:r>
                    </a:p>
                  </a:txBody>
                  <a:tcPr marL="85741" marR="85741" marT="42871" marB="42871">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a:t>December 4, 2025</a:t>
                      </a:r>
                    </a:p>
                  </a:txBody>
                  <a:tcPr marL="85741" marR="85741" marT="42871" marB="42871">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34813532"/>
                  </a:ext>
                </a:extLst>
              </a:tr>
              <a:tr h="299343">
                <a:tc>
                  <a:txBody>
                    <a:bodyPr/>
                    <a:lstStyle/>
                    <a:p>
                      <a:r>
                        <a:rPr lang="en-US" sz="1600"/>
                        <a:t>Exchange Purposes SOPs v4.1</a:t>
                      </a:r>
                    </a:p>
                  </a:txBody>
                  <a:tcPr marL="85741" marR="85741" marT="42871" marB="42871">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600"/>
                        <a:t>✓ October 28, 2025</a:t>
                      </a:r>
                    </a:p>
                  </a:txBody>
                  <a:tcPr marL="85741" marR="85741" marT="42871" marB="42871">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09589" rtl="0" eaLnBrk="1" fontAlgn="auto" latinLnBrk="0" hangingPunct="1">
                        <a:lnSpc>
                          <a:spcPct val="100000"/>
                        </a:lnSpc>
                        <a:spcBef>
                          <a:spcPts val="0"/>
                        </a:spcBef>
                        <a:spcAft>
                          <a:spcPts val="0"/>
                        </a:spcAft>
                        <a:buClrTx/>
                        <a:buSzTx/>
                        <a:buFontTx/>
                        <a:buNone/>
                        <a:tabLst/>
                        <a:defRPr/>
                      </a:pPr>
                      <a:r>
                        <a:rPr lang="en-US" sz="1600"/>
                        <a:t>December 4, 2025</a:t>
                      </a:r>
                    </a:p>
                  </a:txBody>
                  <a:tcPr marL="85741" marR="85741" marT="42871" marB="42871">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8916470"/>
                  </a:ext>
                </a:extLst>
              </a:tr>
              <a:tr h="299343">
                <a:tc>
                  <a:txBody>
                    <a:bodyPr/>
                    <a:lstStyle/>
                    <a:p>
                      <a:r>
                        <a:rPr lang="en-US" sz="1600"/>
                        <a:t>QTF Version 2.1 </a:t>
                      </a:r>
                    </a:p>
                  </a:txBody>
                  <a:tcPr marL="85741" marR="85741" marT="42871" marB="42871">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600"/>
                        <a:t>✓ November 14, 2025</a:t>
                      </a:r>
                    </a:p>
                  </a:txBody>
                  <a:tcPr marL="85741" marR="85741" marT="42871" marB="42871">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09589" rtl="0" eaLnBrk="1" fontAlgn="auto" latinLnBrk="0" hangingPunct="1">
                        <a:lnSpc>
                          <a:spcPct val="100000"/>
                        </a:lnSpc>
                        <a:spcBef>
                          <a:spcPts val="0"/>
                        </a:spcBef>
                        <a:spcAft>
                          <a:spcPts val="0"/>
                        </a:spcAft>
                        <a:buClrTx/>
                        <a:buSzTx/>
                        <a:buFontTx/>
                        <a:buNone/>
                        <a:tabLst/>
                        <a:defRPr/>
                      </a:pPr>
                      <a:r>
                        <a:rPr lang="en-US" sz="1600"/>
                        <a:t>December 4, 2025</a:t>
                      </a:r>
                    </a:p>
                  </a:txBody>
                  <a:tcPr marL="85741" marR="85741" marT="42871" marB="42871">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22940415"/>
                  </a:ext>
                </a:extLst>
              </a:tr>
              <a:tr h="299343">
                <a:tc>
                  <a:txBody>
                    <a:bodyPr/>
                    <a:lstStyle/>
                    <a:p>
                      <a:r>
                        <a:rPr lang="en-US" sz="1600"/>
                        <a:t>Health Care Operations (HCO) XP Implementation SOP Version 2.0 </a:t>
                      </a:r>
                    </a:p>
                  </a:txBody>
                  <a:tcPr marL="85741" marR="85741" marT="42871" marB="42871">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600"/>
                        <a:t>✓ January 12, 2026</a:t>
                      </a:r>
                    </a:p>
                  </a:txBody>
                  <a:tcPr marL="85741" marR="85741" marT="42871" marB="42871">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a:t>February 15, 2026</a:t>
                      </a:r>
                    </a:p>
                  </a:txBody>
                  <a:tcPr marL="85741" marR="85741" marT="42871" marB="42871">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06750195"/>
                  </a:ext>
                </a:extLst>
              </a:tr>
              <a:tr h="299343">
                <a:tc>
                  <a:txBody>
                    <a:bodyPr/>
                    <a:lstStyle/>
                    <a:p>
                      <a:pPr marL="0" marR="0" lvl="0" indent="0" algn="l" defTabSz="609589" rtl="0" eaLnBrk="1" fontAlgn="auto" latinLnBrk="0" hangingPunct="1">
                        <a:lnSpc>
                          <a:spcPct val="100000"/>
                        </a:lnSpc>
                        <a:spcBef>
                          <a:spcPts val="0"/>
                        </a:spcBef>
                        <a:spcAft>
                          <a:spcPts val="0"/>
                        </a:spcAft>
                        <a:buClrTx/>
                        <a:buSzTx/>
                        <a:buFontTx/>
                        <a:buNone/>
                        <a:tabLst/>
                        <a:defRPr/>
                      </a:pPr>
                      <a:r>
                        <a:rPr lang="en-US" sz="1600"/>
                        <a:t>Exchange Purposes SOPs Version 5.0</a:t>
                      </a:r>
                    </a:p>
                  </a:txBody>
                  <a:tcPr marL="85741" marR="85741" marT="42871" marB="42871">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09589" rtl="0" eaLnBrk="1" fontAlgn="auto" latinLnBrk="0" hangingPunct="1">
                        <a:lnSpc>
                          <a:spcPct val="100000"/>
                        </a:lnSpc>
                        <a:spcBef>
                          <a:spcPts val="0"/>
                        </a:spcBef>
                        <a:spcAft>
                          <a:spcPts val="0"/>
                        </a:spcAft>
                        <a:buClrTx/>
                        <a:buSzTx/>
                        <a:buFontTx/>
                        <a:buNone/>
                        <a:tabLst/>
                        <a:defRPr/>
                      </a:pPr>
                      <a:r>
                        <a:rPr lang="en-US" sz="1600"/>
                        <a:t>✓ January 12, 2026</a:t>
                      </a:r>
                    </a:p>
                  </a:txBody>
                  <a:tcPr marL="85741" marR="85741" marT="42871" marB="42871">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09589" rtl="0" eaLnBrk="1" fontAlgn="auto" latinLnBrk="0" hangingPunct="1">
                        <a:lnSpc>
                          <a:spcPct val="100000"/>
                        </a:lnSpc>
                        <a:spcBef>
                          <a:spcPts val="0"/>
                        </a:spcBef>
                        <a:spcAft>
                          <a:spcPts val="0"/>
                        </a:spcAft>
                        <a:buClrTx/>
                        <a:buSzTx/>
                        <a:buFontTx/>
                        <a:buNone/>
                        <a:tabLst/>
                        <a:defRPr/>
                      </a:pPr>
                      <a:r>
                        <a:rPr lang="en-US" sz="1600"/>
                        <a:t>February 15, 2026</a:t>
                      </a:r>
                    </a:p>
                  </a:txBody>
                  <a:tcPr marL="85741" marR="85741" marT="42871" marB="42871">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81457259"/>
                  </a:ext>
                </a:extLst>
              </a:tr>
              <a:tr h="299343">
                <a:tc>
                  <a:txBody>
                    <a:bodyPr/>
                    <a:lstStyle/>
                    <a:p>
                      <a:r>
                        <a:rPr lang="en-US" sz="1600"/>
                        <a:t>Treatment XP Implementation SOP Version 1.2 </a:t>
                      </a:r>
                    </a:p>
                  </a:txBody>
                  <a:tcPr marL="85741" marR="85741" marT="42871" marB="42871">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09589" rtl="0" eaLnBrk="1" fontAlgn="auto" latinLnBrk="0" hangingPunct="1">
                        <a:lnSpc>
                          <a:spcPct val="100000"/>
                        </a:lnSpc>
                        <a:spcBef>
                          <a:spcPts val="0"/>
                        </a:spcBef>
                        <a:spcAft>
                          <a:spcPts val="0"/>
                        </a:spcAft>
                        <a:buClrTx/>
                        <a:buSzTx/>
                        <a:buFontTx/>
                        <a:buNone/>
                        <a:tabLst/>
                        <a:defRPr/>
                      </a:pPr>
                      <a:r>
                        <a:rPr lang="en-US" sz="1600"/>
                        <a:t>✓ January 12, 2026</a:t>
                      </a:r>
                    </a:p>
                  </a:txBody>
                  <a:tcPr marL="85741" marR="85741" marT="42871" marB="42871">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09589" rtl="0" eaLnBrk="1" fontAlgn="auto" latinLnBrk="0" hangingPunct="1">
                        <a:lnSpc>
                          <a:spcPct val="100000"/>
                        </a:lnSpc>
                        <a:spcBef>
                          <a:spcPts val="0"/>
                        </a:spcBef>
                        <a:spcAft>
                          <a:spcPts val="0"/>
                        </a:spcAft>
                        <a:buClrTx/>
                        <a:buSzTx/>
                        <a:buFontTx/>
                        <a:buNone/>
                        <a:tabLst/>
                        <a:defRPr/>
                      </a:pPr>
                      <a:r>
                        <a:rPr lang="en-US" sz="1600"/>
                        <a:t>February 15, 2026</a:t>
                      </a:r>
                    </a:p>
                  </a:txBody>
                  <a:tcPr marL="85741" marR="85741" marT="42871" marB="42871">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48083656"/>
                  </a:ext>
                </a:extLst>
              </a:tr>
              <a:tr h="405401">
                <a:tc>
                  <a:txBody>
                    <a:bodyPr/>
                    <a:lstStyle/>
                    <a:p>
                      <a:r>
                        <a:rPr lang="en-US" sz="1600"/>
                        <a:t>Individual Access Services (IAS) Provider Requirements SOP Version 2.1</a:t>
                      </a:r>
                    </a:p>
                  </a:txBody>
                  <a:tcPr marL="85741" marR="85741" marT="42871" marB="42871">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600"/>
                        <a:t>✓ January 12, 2026</a:t>
                      </a:r>
                    </a:p>
                  </a:txBody>
                  <a:tcPr marL="85741" marR="85741" marT="42871" marB="42871">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a:t>March 17, 2026</a:t>
                      </a:r>
                    </a:p>
                  </a:txBody>
                  <a:tcPr marL="85741" marR="85741" marT="42871" marB="42871">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76001368"/>
                  </a:ext>
                </a:extLst>
              </a:tr>
              <a:tr h="299343">
                <a:tc>
                  <a:txBody>
                    <a:bodyPr/>
                    <a:lstStyle/>
                    <a:p>
                      <a:r>
                        <a:rPr lang="en-US" sz="1600"/>
                        <a:t>Facilitated FHIR Implementation SOP Version 2.0</a:t>
                      </a:r>
                    </a:p>
                  </a:txBody>
                  <a:tcPr marL="85741" marR="85741" marT="42871" marB="42871">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600"/>
                        <a:t>✓ January 30, 2026</a:t>
                      </a:r>
                    </a:p>
                  </a:txBody>
                  <a:tcPr marL="85741" marR="85741" marT="42871" marB="42871">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a:t>March 8, 2026</a:t>
                      </a:r>
                    </a:p>
                  </a:txBody>
                  <a:tcPr marL="85741" marR="85741" marT="42871" marB="42871">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69175578"/>
                  </a:ext>
                </a:extLst>
              </a:tr>
            </a:tbl>
          </a:graphicData>
        </a:graphic>
      </p:graphicFrame>
      <p:sp>
        <p:nvSpPr>
          <p:cNvPr id="8" name="Rectangle: Rounded Corners 7">
            <a:extLst>
              <a:ext uri="{FF2B5EF4-FFF2-40B4-BE49-F238E27FC236}">
                <a16:creationId xmlns:a16="http://schemas.microsoft.com/office/drawing/2014/main" id="{215B593F-BEEE-3E9B-10F8-6B255177219A}"/>
              </a:ext>
            </a:extLst>
          </p:cNvPr>
          <p:cNvSpPr/>
          <p:nvPr/>
        </p:nvSpPr>
        <p:spPr>
          <a:xfrm>
            <a:off x="959611" y="5149904"/>
            <a:ext cx="10085931" cy="907995"/>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b="1"/>
              <a:t>Other SOPs Discussed with the TEFCA Governing Bodies: </a:t>
            </a:r>
          </a:p>
          <a:p>
            <a:endParaRPr lang="en-US" sz="600" b="1"/>
          </a:p>
          <a:p>
            <a:r>
              <a:rPr lang="en-US" sz="1600"/>
              <a:t>Dispute Resolution v2.0 </a:t>
            </a:r>
            <a:r>
              <a:rPr lang="en-US" sz="1600" b="1"/>
              <a:t>|</a:t>
            </a:r>
            <a:r>
              <a:rPr lang="en-US" sz="1600"/>
              <a:t> Compliance and Enforcement v2.0 </a:t>
            </a:r>
            <a:r>
              <a:rPr lang="en-US" sz="1600" b="1"/>
              <a:t>|</a:t>
            </a:r>
            <a:r>
              <a:rPr lang="en-US" sz="1600"/>
              <a:t> XP Implementation: IAS v2.1 </a:t>
            </a:r>
            <a:r>
              <a:rPr lang="en-US" sz="1600" b="1"/>
              <a:t>|</a:t>
            </a:r>
            <a:r>
              <a:rPr lang="en-US" sz="1600"/>
              <a:t> XP Vetting Process SOP v2.0</a:t>
            </a:r>
            <a:r>
              <a:rPr lang="en-US"/>
              <a:t> </a:t>
            </a:r>
          </a:p>
        </p:txBody>
      </p:sp>
    </p:spTree>
    <p:extLst>
      <p:ext uri="{BB962C8B-B14F-4D97-AF65-F5344CB8AC3E}">
        <p14:creationId xmlns:p14="http://schemas.microsoft.com/office/powerpoint/2010/main" val="406846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9C5FF2-61DB-7070-07AC-E7ABB6E06176}"/>
              </a:ext>
            </a:extLst>
          </p:cNvPr>
          <p:cNvSpPr>
            <a:spLocks noGrp="1"/>
          </p:cNvSpPr>
          <p:nvPr>
            <p:ph type="sldNum" sz="quarter" idx="4"/>
          </p:nvPr>
        </p:nvSpPr>
        <p:spPr/>
        <p:txBody>
          <a:bodyPr/>
          <a:lstStyle/>
          <a:p>
            <a:fld id="{58DCA3CF-F0FB-9844-9606-7F294DED69AB}" type="slidenum">
              <a:rPr lang="en-US" smtClean="0"/>
              <a:pPr/>
              <a:t>7</a:t>
            </a:fld>
            <a:endParaRPr lang="en-US"/>
          </a:p>
        </p:txBody>
      </p:sp>
      <p:sp>
        <p:nvSpPr>
          <p:cNvPr id="3" name="Title 2">
            <a:extLst>
              <a:ext uri="{FF2B5EF4-FFF2-40B4-BE49-F238E27FC236}">
                <a16:creationId xmlns:a16="http://schemas.microsoft.com/office/drawing/2014/main" id="{BA137C35-88A3-5791-22AA-1E32EB9FC72E}"/>
              </a:ext>
            </a:extLst>
          </p:cNvPr>
          <p:cNvSpPr>
            <a:spLocks noGrp="1"/>
          </p:cNvSpPr>
          <p:nvPr>
            <p:ph type="title"/>
          </p:nvPr>
        </p:nvSpPr>
        <p:spPr/>
        <p:txBody>
          <a:bodyPr/>
          <a:lstStyle/>
          <a:p>
            <a:r>
              <a:rPr lang="en-US"/>
              <a:t>Transparency Efforts: Public Call for Experts</a:t>
            </a:r>
          </a:p>
        </p:txBody>
      </p:sp>
      <p:sp>
        <p:nvSpPr>
          <p:cNvPr id="11" name="TextBox 10">
            <a:extLst>
              <a:ext uri="{FF2B5EF4-FFF2-40B4-BE49-F238E27FC236}">
                <a16:creationId xmlns:a16="http://schemas.microsoft.com/office/drawing/2014/main" id="{7D59F1C0-480A-CF90-638F-1145CEF95683}"/>
              </a:ext>
            </a:extLst>
          </p:cNvPr>
          <p:cNvSpPr txBox="1"/>
          <p:nvPr/>
        </p:nvSpPr>
        <p:spPr>
          <a:xfrm>
            <a:off x="501741" y="1589653"/>
            <a:ext cx="6455659" cy="3754874"/>
          </a:xfrm>
          <a:prstGeom prst="rect">
            <a:avLst/>
          </a:prstGeom>
          <a:noFill/>
        </p:spPr>
        <p:txBody>
          <a:bodyPr wrap="square">
            <a:spAutoFit/>
          </a:bodyPr>
          <a:lstStyle/>
          <a:p>
            <a:pPr marL="285750" marR="0" indent="-285750">
              <a:spcBef>
                <a:spcPts val="1200"/>
              </a:spcBef>
              <a:buFont typeface="Arial" panose="020B0604020202020204" pitchFamily="34" charset="0"/>
              <a:buChar char="•"/>
            </a:pPr>
            <a:r>
              <a:rPr lang="en-US" dirty="0">
                <a:effectLst/>
                <a:latin typeface="+mj-lt"/>
                <a:ea typeface="Aptos" panose="020B0004020202020204" pitchFamily="34" charset="0"/>
                <a:cs typeface="Aptos" panose="020B0004020202020204" pitchFamily="34" charset="0"/>
              </a:rPr>
              <a:t>The RCE appreciates the tremendous interest from stakeholders to support TEFCA Implementation by participating in time-limited workstreams on specific issues. </a:t>
            </a:r>
            <a:r>
              <a:rPr lang="en-US" b="1" dirty="0">
                <a:effectLst/>
                <a:latin typeface="+mj-lt"/>
                <a:ea typeface="Aptos" panose="020B0004020202020204" pitchFamily="34" charset="0"/>
                <a:cs typeface="Aptos" panose="020B0004020202020204" pitchFamily="34" charset="0"/>
              </a:rPr>
              <a:t>We heard from more than 160 experts</a:t>
            </a:r>
            <a:r>
              <a:rPr lang="en-US" b="1" dirty="0">
                <a:latin typeface="+mj-lt"/>
                <a:ea typeface="Aptos" panose="020B0004020202020204" pitchFamily="34" charset="0"/>
                <a:cs typeface="Aptos" panose="020B0004020202020204" pitchFamily="34" charset="0"/>
              </a:rPr>
              <a:t> -</a:t>
            </a:r>
            <a:r>
              <a:rPr lang="en-US" b="1" dirty="0">
                <a:effectLst/>
                <a:latin typeface="+mj-lt"/>
                <a:ea typeface="Aptos" panose="020B0004020202020204" pitchFamily="34" charset="0"/>
                <a:cs typeface="Aptos" panose="020B0004020202020204" pitchFamily="34" charset="0"/>
              </a:rPr>
              <a:t> Thank you!</a:t>
            </a:r>
            <a:endParaRPr lang="en-US" dirty="0">
              <a:latin typeface="+mj-lt"/>
              <a:ea typeface="Aptos" panose="020B0004020202020204" pitchFamily="34" charset="0"/>
              <a:cs typeface="Aptos" panose="020B0004020202020204" pitchFamily="34" charset="0"/>
            </a:endParaRPr>
          </a:p>
          <a:p>
            <a:pPr marL="285750" marR="0" indent="-285750">
              <a:spcBef>
                <a:spcPts val="1200"/>
              </a:spcBef>
              <a:buFont typeface="Arial" panose="020B0604020202020204" pitchFamily="34" charset="0"/>
              <a:buChar char="•"/>
            </a:pPr>
            <a:r>
              <a:rPr lang="en-US" dirty="0">
                <a:effectLst/>
                <a:latin typeface="+mj-lt"/>
                <a:ea typeface="Aptos" panose="020B0004020202020204" pitchFamily="34" charset="0"/>
                <a:cs typeface="Aptos" panose="020B0004020202020204" pitchFamily="34" charset="0"/>
              </a:rPr>
              <a:t>The RCE offers multiple opportunities for stakeholders to contribute to our process, such as through our monthly informational calls and stakeholder feedback periods, on draft versions of new or revised SOPs and other materials. </a:t>
            </a:r>
            <a:endParaRPr lang="en-US" dirty="0">
              <a:latin typeface="+mj-lt"/>
              <a:ea typeface="Aptos" panose="020B0004020202020204" pitchFamily="34" charset="0"/>
              <a:cs typeface="Aptos" panose="020B0004020202020204" pitchFamily="34" charset="0"/>
            </a:endParaRPr>
          </a:p>
          <a:p>
            <a:pPr marL="285750" marR="0" indent="-285750">
              <a:spcBef>
                <a:spcPts val="1200"/>
              </a:spcBef>
              <a:buFont typeface="Arial" panose="020B0604020202020204" pitchFamily="34" charset="0"/>
              <a:buChar char="•"/>
            </a:pPr>
            <a:r>
              <a:rPr lang="en-US" dirty="0">
                <a:effectLst/>
                <a:latin typeface="+mj-lt"/>
                <a:ea typeface="Aptos" panose="020B0004020202020204" pitchFamily="34" charset="0"/>
                <a:cs typeface="Aptos" panose="020B0004020202020204" pitchFamily="34" charset="0"/>
              </a:rPr>
              <a:t>We are very grateful to the community for your interest in advancing TEFCA implementation and look forward to continuing to work together.</a:t>
            </a:r>
          </a:p>
          <a:p>
            <a:pPr marL="0" marR="0">
              <a:buNone/>
            </a:pPr>
            <a:r>
              <a:rPr lang="en-US" sz="2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endParaRPr lang="en-US" sz="2000" dirty="0">
              <a:effectLst/>
              <a:latin typeface="Aptos" panose="020B0004020202020204" pitchFamily="34" charset="0"/>
              <a:ea typeface="Aptos" panose="020B0004020202020204" pitchFamily="34" charset="0"/>
              <a:cs typeface="Aptos" panose="020B0004020202020204" pitchFamily="34" charset="0"/>
            </a:endParaRPr>
          </a:p>
        </p:txBody>
      </p:sp>
      <p:sp>
        <p:nvSpPr>
          <p:cNvPr id="15" name="TextBox 14">
            <a:extLst>
              <a:ext uri="{FF2B5EF4-FFF2-40B4-BE49-F238E27FC236}">
                <a16:creationId xmlns:a16="http://schemas.microsoft.com/office/drawing/2014/main" id="{BD5852A6-7197-7C42-BBAC-A9E156B480D1}"/>
              </a:ext>
            </a:extLst>
          </p:cNvPr>
          <p:cNvSpPr txBox="1"/>
          <p:nvPr/>
        </p:nvSpPr>
        <p:spPr>
          <a:xfrm>
            <a:off x="1029916" y="5818398"/>
            <a:ext cx="10132168" cy="646331"/>
          </a:xfrm>
          <a:prstGeom prst="rect">
            <a:avLst/>
          </a:prstGeom>
          <a:noFill/>
        </p:spPr>
        <p:txBody>
          <a:bodyPr wrap="square" lIns="91440" tIns="45720" rIns="91440" bIns="45720" anchor="t">
            <a:spAutoFit/>
          </a:bodyPr>
          <a:lstStyle/>
          <a:p>
            <a:pPr algn="ctr"/>
            <a:r>
              <a:rPr lang="en-US" b="1" dirty="0">
                <a:latin typeface="+mj-lt"/>
                <a:ea typeface="Aptos" panose="020B0004020202020204" pitchFamily="34" charset="0"/>
                <a:cs typeface="Aptos" panose="020B0004020202020204" pitchFamily="34" charset="0"/>
              </a:rPr>
              <a:t>Any additional opportunities</a:t>
            </a:r>
            <a:r>
              <a:rPr lang="en-US" sz="1800" b="1" dirty="0">
                <a:effectLst/>
                <a:latin typeface="+mj-lt"/>
                <a:ea typeface="Aptos" panose="020B0004020202020204" pitchFamily="34" charset="0"/>
                <a:cs typeface="Aptos" panose="020B0004020202020204" pitchFamily="34" charset="0"/>
              </a:rPr>
              <a:t> will be posted to our website </a:t>
            </a:r>
            <a:r>
              <a:rPr lang="en-US" sz="1800" b="1" dirty="0">
                <a:solidFill>
                  <a:srgbClr val="00AAAA"/>
                </a:solidFill>
                <a:effectLst/>
                <a:latin typeface="+mj-lt"/>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https://rce.sequoiaproject.org/</a:t>
            </a:r>
            <a:r>
              <a:rPr lang="en-US" sz="1800" b="1" dirty="0">
                <a:solidFill>
                  <a:srgbClr val="00AAAA"/>
                </a:solidFill>
                <a:effectLst/>
                <a:latin typeface="+mj-lt"/>
                <a:ea typeface="Aptos" panose="020B0004020202020204" pitchFamily="34" charset="0"/>
                <a:cs typeface="Aptos" panose="020B0004020202020204" pitchFamily="34" charset="0"/>
              </a:rPr>
              <a:t> </a:t>
            </a:r>
          </a:p>
          <a:p>
            <a:pPr algn="ctr"/>
            <a:r>
              <a:rPr lang="en-US" sz="1800" b="1" dirty="0">
                <a:effectLst/>
                <a:latin typeface="+mj-lt"/>
                <a:ea typeface="Aptos" panose="020B0004020202020204" pitchFamily="34" charset="0"/>
                <a:cs typeface="Aptos" panose="020B0004020202020204" pitchFamily="34" charset="0"/>
              </a:rPr>
              <a:t>The RCE takes input on a rolling basis. Please email: </a:t>
            </a:r>
            <a:r>
              <a:rPr lang="en-US" sz="1800" b="1" u="sng" dirty="0">
                <a:solidFill>
                  <a:srgbClr val="00AAAA"/>
                </a:solidFill>
                <a:effectLst/>
                <a:latin typeface="+mj-lt"/>
                <a:ea typeface="Aptos" panose="020B0004020202020204" pitchFamily="34" charset="0"/>
                <a:cs typeface="Aptos" panose="020B0004020202020204" pitchFamily="34" charset="0"/>
                <a:hlinkClick r:id="rId4">
                  <a:extLst>
                    <a:ext uri="{A12FA001-AC4F-418D-AE19-62706E023703}">
                      <ahyp:hlinkClr xmlns:ahyp="http://schemas.microsoft.com/office/drawing/2018/hyperlinkcolor" val="tx"/>
                    </a:ext>
                  </a:extLst>
                </a:hlinkClick>
              </a:rPr>
              <a:t>rce@sequoiaproject.org</a:t>
            </a:r>
            <a:r>
              <a:rPr lang="en-US" sz="1800" b="1" dirty="0">
                <a:solidFill>
                  <a:srgbClr val="00AAAA"/>
                </a:solidFill>
                <a:effectLst/>
                <a:latin typeface="+mj-lt"/>
                <a:ea typeface="Aptos" panose="020B0004020202020204" pitchFamily="34" charset="0"/>
                <a:cs typeface="Aptos" panose="020B0004020202020204" pitchFamily="34" charset="0"/>
              </a:rPr>
              <a:t> </a:t>
            </a:r>
          </a:p>
        </p:txBody>
      </p:sp>
      <p:grpSp>
        <p:nvGrpSpPr>
          <p:cNvPr id="33" name="Group 32">
            <a:extLst>
              <a:ext uri="{FF2B5EF4-FFF2-40B4-BE49-F238E27FC236}">
                <a16:creationId xmlns:a16="http://schemas.microsoft.com/office/drawing/2014/main" id="{AE29CE14-6797-3D44-03FE-C47EAC5E3051}"/>
              </a:ext>
            </a:extLst>
          </p:cNvPr>
          <p:cNvGrpSpPr/>
          <p:nvPr/>
        </p:nvGrpSpPr>
        <p:grpSpPr>
          <a:xfrm>
            <a:off x="8174667" y="1589653"/>
            <a:ext cx="2374527" cy="2757878"/>
            <a:chOff x="8301201" y="2644295"/>
            <a:chExt cx="1993179" cy="2314965"/>
          </a:xfrm>
        </p:grpSpPr>
        <p:pic>
          <p:nvPicPr>
            <p:cNvPr id="20" name="Graphic 19" descr="Users with solid fill">
              <a:extLst>
                <a:ext uri="{FF2B5EF4-FFF2-40B4-BE49-F238E27FC236}">
                  <a16:creationId xmlns:a16="http://schemas.microsoft.com/office/drawing/2014/main" id="{F7E8DDD4-FDA4-27C6-6328-B7AD50E237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01201" y="2966081"/>
              <a:ext cx="1993179" cy="1993179"/>
            </a:xfrm>
            <a:prstGeom prst="rect">
              <a:avLst/>
            </a:prstGeom>
          </p:spPr>
        </p:pic>
        <p:pic>
          <p:nvPicPr>
            <p:cNvPr id="26" name="Graphic 25" descr="Lightbulb and gear with solid fill">
              <a:extLst>
                <a:ext uri="{FF2B5EF4-FFF2-40B4-BE49-F238E27FC236}">
                  <a16:creationId xmlns:a16="http://schemas.microsoft.com/office/drawing/2014/main" id="{2A60A464-6B3F-0A36-5FD1-CF11B5B57F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40590" y="2644295"/>
              <a:ext cx="914400" cy="914400"/>
            </a:xfrm>
            <a:prstGeom prst="rect">
              <a:avLst/>
            </a:prstGeom>
          </p:spPr>
        </p:pic>
      </p:grpSp>
      <p:sp>
        <p:nvSpPr>
          <p:cNvPr id="5" name="Rectangle 4">
            <a:extLst>
              <a:ext uri="{FF2B5EF4-FFF2-40B4-BE49-F238E27FC236}">
                <a16:creationId xmlns:a16="http://schemas.microsoft.com/office/drawing/2014/main" id="{742736D2-3917-849A-A5B6-DB9AEADE5EF1}"/>
              </a:ext>
            </a:extLst>
          </p:cNvPr>
          <p:cNvSpPr/>
          <p:nvPr/>
        </p:nvSpPr>
        <p:spPr>
          <a:xfrm>
            <a:off x="7363156" y="4004745"/>
            <a:ext cx="4081419" cy="1089348"/>
          </a:xfrm>
          <a:prstGeom prst="rect">
            <a:avLst/>
          </a:prstGeom>
          <a:noFill/>
          <a:ln w="19050">
            <a:noFill/>
          </a:ln>
          <a:effectLst/>
        </p:spPr>
        <p:style>
          <a:lnRef idx="2">
            <a:schemeClr val="accent1">
              <a:shade val="15000"/>
            </a:schemeClr>
          </a:lnRef>
          <a:fillRef idx="1">
            <a:schemeClr val="accent1"/>
          </a:fillRef>
          <a:effectRef idx="0">
            <a:schemeClr val="accent1"/>
          </a:effectRef>
          <a:fontRef idx="minor">
            <a:schemeClr val="lt1"/>
          </a:fontRef>
        </p:style>
        <p:txBody>
          <a:bodyPr/>
          <a:lstStyle/>
          <a:p>
            <a:pPr lvl="0" algn="ctr"/>
            <a:r>
              <a:rPr lang="en-US" sz="1600" b="1" dirty="0">
                <a:solidFill>
                  <a:schemeClr val="tx1"/>
                </a:solidFill>
              </a:rPr>
              <a:t>Experts bring specialized knowledge to the TEFCA workstreams and support updates to the SOPs</a:t>
            </a:r>
          </a:p>
        </p:txBody>
      </p:sp>
    </p:spTree>
    <p:extLst>
      <p:ext uri="{BB962C8B-B14F-4D97-AF65-F5344CB8AC3E}">
        <p14:creationId xmlns:p14="http://schemas.microsoft.com/office/powerpoint/2010/main" val="1766336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8C18A9-C69F-56D7-7FFE-0F451A0C5282}"/>
              </a:ext>
            </a:extLst>
          </p:cNvPr>
          <p:cNvSpPr>
            <a:spLocks noGrp="1"/>
          </p:cNvSpPr>
          <p:nvPr>
            <p:ph type="sldNum" sz="quarter" idx="4"/>
          </p:nvPr>
        </p:nvSpPr>
        <p:spPr/>
        <p:txBody>
          <a:bodyPr/>
          <a:lstStyle/>
          <a:p>
            <a:fld id="{58DCA3CF-F0FB-9844-9606-7F294DED69AB}" type="slidenum">
              <a:rPr lang="en-US" smtClean="0"/>
              <a:pPr/>
              <a:t>8</a:t>
            </a:fld>
            <a:endParaRPr lang="en-US"/>
          </a:p>
        </p:txBody>
      </p:sp>
      <p:sp>
        <p:nvSpPr>
          <p:cNvPr id="3" name="Title 2">
            <a:extLst>
              <a:ext uri="{FF2B5EF4-FFF2-40B4-BE49-F238E27FC236}">
                <a16:creationId xmlns:a16="http://schemas.microsoft.com/office/drawing/2014/main" id="{21579374-EA4F-3280-66AE-5C6EE2EFA9B5}"/>
              </a:ext>
            </a:extLst>
          </p:cNvPr>
          <p:cNvSpPr>
            <a:spLocks noGrp="1"/>
          </p:cNvSpPr>
          <p:nvPr>
            <p:ph type="title"/>
          </p:nvPr>
        </p:nvSpPr>
        <p:spPr/>
        <p:txBody>
          <a:bodyPr>
            <a:noAutofit/>
          </a:bodyPr>
          <a:lstStyle/>
          <a:p>
            <a:r>
              <a:rPr lang="en-US" sz="2800"/>
              <a:t>Transparency Efforts: Treatment and IAS Implementation Workstreams</a:t>
            </a:r>
          </a:p>
        </p:txBody>
      </p:sp>
      <p:sp>
        <p:nvSpPr>
          <p:cNvPr id="4" name="Content Placeholder 3">
            <a:extLst>
              <a:ext uri="{FF2B5EF4-FFF2-40B4-BE49-F238E27FC236}">
                <a16:creationId xmlns:a16="http://schemas.microsoft.com/office/drawing/2014/main" id="{0E2796A7-1BE4-A95A-F849-04900231F734}"/>
              </a:ext>
            </a:extLst>
          </p:cNvPr>
          <p:cNvSpPr>
            <a:spLocks noGrp="1"/>
          </p:cNvSpPr>
          <p:nvPr>
            <p:ph sz="half" idx="1"/>
          </p:nvPr>
        </p:nvSpPr>
        <p:spPr/>
        <p:txBody>
          <a:bodyPr/>
          <a:lstStyle/>
          <a:p>
            <a:pPr marL="0" indent="0" algn="ctr">
              <a:buNone/>
            </a:pPr>
            <a:r>
              <a:rPr lang="en-US" sz="2000"/>
              <a:t>The RCE, in coordination with ASTP, launched two, time-limited workstreams to address updates to the Treatment and IAS Implementation SOPs. </a:t>
            </a:r>
          </a:p>
        </p:txBody>
      </p:sp>
      <p:sp>
        <p:nvSpPr>
          <p:cNvPr id="7" name="Rectangle 6">
            <a:extLst>
              <a:ext uri="{FF2B5EF4-FFF2-40B4-BE49-F238E27FC236}">
                <a16:creationId xmlns:a16="http://schemas.microsoft.com/office/drawing/2014/main" id="{5364E0DE-A13E-E667-3BD4-FCA187555D7A}"/>
              </a:ext>
            </a:extLst>
          </p:cNvPr>
          <p:cNvSpPr/>
          <p:nvPr/>
        </p:nvSpPr>
        <p:spPr>
          <a:xfrm>
            <a:off x="2053421" y="2348415"/>
            <a:ext cx="3675528" cy="909734"/>
          </a:xfrm>
          <a:prstGeom prst="rect">
            <a:avLst/>
          </a:prstGeom>
          <a:solidFill>
            <a:schemeClr val="tx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a:t>Treatment Workstream</a:t>
            </a:r>
          </a:p>
        </p:txBody>
      </p:sp>
      <p:sp>
        <p:nvSpPr>
          <p:cNvPr id="8" name="Rectangle 7">
            <a:extLst>
              <a:ext uri="{FF2B5EF4-FFF2-40B4-BE49-F238E27FC236}">
                <a16:creationId xmlns:a16="http://schemas.microsoft.com/office/drawing/2014/main" id="{1ADA0E63-53B8-4980-E2D8-96E50BE46640}"/>
              </a:ext>
            </a:extLst>
          </p:cNvPr>
          <p:cNvSpPr/>
          <p:nvPr/>
        </p:nvSpPr>
        <p:spPr>
          <a:xfrm>
            <a:off x="6463051" y="2337811"/>
            <a:ext cx="3675528" cy="90524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a:t>IAS Workstream</a:t>
            </a:r>
          </a:p>
        </p:txBody>
      </p:sp>
      <p:sp>
        <p:nvSpPr>
          <p:cNvPr id="10" name="Rectangle 9">
            <a:extLst>
              <a:ext uri="{FF2B5EF4-FFF2-40B4-BE49-F238E27FC236}">
                <a16:creationId xmlns:a16="http://schemas.microsoft.com/office/drawing/2014/main" id="{A61949C9-684D-19B7-D2E4-BEE18DB918F8}"/>
              </a:ext>
            </a:extLst>
          </p:cNvPr>
          <p:cNvSpPr/>
          <p:nvPr/>
        </p:nvSpPr>
        <p:spPr>
          <a:xfrm>
            <a:off x="2053421" y="3333454"/>
            <a:ext cx="3675528" cy="359225"/>
          </a:xfrm>
          <a:prstGeom prst="rect">
            <a:avLst/>
          </a:prstGeom>
          <a:noFill/>
          <a:ln>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r>
              <a:rPr lang="en-US">
                <a:solidFill>
                  <a:schemeClr val="tx2"/>
                </a:solidFill>
              </a:rPr>
              <a:t>Health Care Providers</a:t>
            </a:r>
          </a:p>
        </p:txBody>
      </p:sp>
      <p:sp>
        <p:nvSpPr>
          <p:cNvPr id="11" name="Rectangle 10">
            <a:extLst>
              <a:ext uri="{FF2B5EF4-FFF2-40B4-BE49-F238E27FC236}">
                <a16:creationId xmlns:a16="http://schemas.microsoft.com/office/drawing/2014/main" id="{C376F018-3155-3627-51E7-B0B1C28C65BF}"/>
              </a:ext>
            </a:extLst>
          </p:cNvPr>
          <p:cNvSpPr/>
          <p:nvPr/>
        </p:nvSpPr>
        <p:spPr>
          <a:xfrm>
            <a:off x="2053421" y="4111950"/>
            <a:ext cx="3675528" cy="316056"/>
          </a:xfrm>
          <a:prstGeom prst="rect">
            <a:avLst/>
          </a:prstGeom>
          <a:noFill/>
          <a:ln>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r>
              <a:rPr lang="en-US">
                <a:solidFill>
                  <a:schemeClr val="tx2"/>
                </a:solidFill>
              </a:rPr>
              <a:t>Business Associates</a:t>
            </a:r>
          </a:p>
        </p:txBody>
      </p:sp>
      <p:sp>
        <p:nvSpPr>
          <p:cNvPr id="12" name="Rectangle 11">
            <a:extLst>
              <a:ext uri="{FF2B5EF4-FFF2-40B4-BE49-F238E27FC236}">
                <a16:creationId xmlns:a16="http://schemas.microsoft.com/office/drawing/2014/main" id="{54EFDCE0-7763-82C7-868A-5784079DDFD4}"/>
              </a:ext>
            </a:extLst>
          </p:cNvPr>
          <p:cNvSpPr/>
          <p:nvPr/>
        </p:nvSpPr>
        <p:spPr>
          <a:xfrm>
            <a:off x="2053421" y="4501170"/>
            <a:ext cx="3675528" cy="316056"/>
          </a:xfrm>
          <a:prstGeom prst="rect">
            <a:avLst/>
          </a:prstGeom>
          <a:noFill/>
          <a:ln>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r>
              <a:rPr lang="en-US">
                <a:solidFill>
                  <a:schemeClr val="tx2"/>
                </a:solidFill>
              </a:rPr>
              <a:t>HIPAA Experts</a:t>
            </a:r>
          </a:p>
        </p:txBody>
      </p:sp>
      <p:sp>
        <p:nvSpPr>
          <p:cNvPr id="13" name="Rectangle 12">
            <a:extLst>
              <a:ext uri="{FF2B5EF4-FFF2-40B4-BE49-F238E27FC236}">
                <a16:creationId xmlns:a16="http://schemas.microsoft.com/office/drawing/2014/main" id="{36B51457-E825-5996-A4A0-6427565D49B2}"/>
              </a:ext>
            </a:extLst>
          </p:cNvPr>
          <p:cNvSpPr/>
          <p:nvPr/>
        </p:nvSpPr>
        <p:spPr>
          <a:xfrm>
            <a:off x="6470851" y="3331190"/>
            <a:ext cx="3659929" cy="316056"/>
          </a:xfrm>
          <a:prstGeom prst="rect">
            <a:avLst/>
          </a:prstGeom>
          <a:noFill/>
          <a:ln>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r>
              <a:rPr lang="en-US">
                <a:solidFill>
                  <a:schemeClr val="accent6"/>
                </a:solidFill>
              </a:rPr>
              <a:t>Credential Service Providers</a:t>
            </a:r>
          </a:p>
        </p:txBody>
      </p:sp>
      <p:sp>
        <p:nvSpPr>
          <p:cNvPr id="14" name="Rectangle 13">
            <a:extLst>
              <a:ext uri="{FF2B5EF4-FFF2-40B4-BE49-F238E27FC236}">
                <a16:creationId xmlns:a16="http://schemas.microsoft.com/office/drawing/2014/main" id="{34842BDB-1BB3-18ED-24FD-7623928F3B62}"/>
              </a:ext>
            </a:extLst>
          </p:cNvPr>
          <p:cNvSpPr/>
          <p:nvPr/>
        </p:nvSpPr>
        <p:spPr>
          <a:xfrm>
            <a:off x="6470851" y="3716102"/>
            <a:ext cx="3659928" cy="316056"/>
          </a:xfrm>
          <a:prstGeom prst="rect">
            <a:avLst/>
          </a:prstGeom>
          <a:noFill/>
          <a:ln>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r>
              <a:rPr lang="en-US">
                <a:solidFill>
                  <a:schemeClr val="accent6"/>
                </a:solidFill>
              </a:rPr>
              <a:t>IAS Providers</a:t>
            </a:r>
          </a:p>
        </p:txBody>
      </p:sp>
      <p:sp>
        <p:nvSpPr>
          <p:cNvPr id="15" name="Rectangle 14">
            <a:extLst>
              <a:ext uri="{FF2B5EF4-FFF2-40B4-BE49-F238E27FC236}">
                <a16:creationId xmlns:a16="http://schemas.microsoft.com/office/drawing/2014/main" id="{33E47FE8-A94E-099F-169A-3033C96CF1A3}"/>
              </a:ext>
            </a:extLst>
          </p:cNvPr>
          <p:cNvSpPr/>
          <p:nvPr/>
        </p:nvSpPr>
        <p:spPr>
          <a:xfrm>
            <a:off x="6470851" y="4115016"/>
            <a:ext cx="3659928" cy="316056"/>
          </a:xfrm>
          <a:prstGeom prst="rect">
            <a:avLst/>
          </a:prstGeom>
          <a:noFill/>
          <a:ln>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r>
              <a:rPr lang="en-US">
                <a:solidFill>
                  <a:schemeClr val="accent6"/>
                </a:solidFill>
              </a:rPr>
              <a:t>Data Responders</a:t>
            </a:r>
          </a:p>
        </p:txBody>
      </p:sp>
      <p:sp>
        <p:nvSpPr>
          <p:cNvPr id="5" name="Rectangle 4">
            <a:extLst>
              <a:ext uri="{FF2B5EF4-FFF2-40B4-BE49-F238E27FC236}">
                <a16:creationId xmlns:a16="http://schemas.microsoft.com/office/drawing/2014/main" id="{2D3ED0F4-46F8-76CB-5C98-C0B0D482865E}"/>
              </a:ext>
            </a:extLst>
          </p:cNvPr>
          <p:cNvSpPr/>
          <p:nvPr/>
        </p:nvSpPr>
        <p:spPr>
          <a:xfrm>
            <a:off x="6470851" y="4492700"/>
            <a:ext cx="3659928" cy="316056"/>
          </a:xfrm>
          <a:prstGeom prst="rect">
            <a:avLst/>
          </a:prstGeom>
          <a:noFill/>
          <a:ln>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r>
              <a:rPr lang="en-US">
                <a:solidFill>
                  <a:schemeClr val="accent6"/>
                </a:solidFill>
              </a:rPr>
              <a:t>Technical and Security Experts</a:t>
            </a:r>
          </a:p>
        </p:txBody>
      </p:sp>
      <p:sp>
        <p:nvSpPr>
          <p:cNvPr id="6" name="Rectangle 5">
            <a:extLst>
              <a:ext uri="{FF2B5EF4-FFF2-40B4-BE49-F238E27FC236}">
                <a16:creationId xmlns:a16="http://schemas.microsoft.com/office/drawing/2014/main" id="{BEC279FF-5991-8724-94CC-EF43A0A8EA65}"/>
              </a:ext>
            </a:extLst>
          </p:cNvPr>
          <p:cNvSpPr/>
          <p:nvPr/>
        </p:nvSpPr>
        <p:spPr>
          <a:xfrm>
            <a:off x="2053421" y="3737642"/>
            <a:ext cx="3675528" cy="294516"/>
          </a:xfrm>
          <a:prstGeom prst="rect">
            <a:avLst/>
          </a:prstGeom>
          <a:noFill/>
          <a:ln>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r>
              <a:rPr lang="en-US">
                <a:solidFill>
                  <a:schemeClr val="tx2"/>
                </a:solidFill>
              </a:rPr>
              <a:t>Data Responders</a:t>
            </a:r>
          </a:p>
        </p:txBody>
      </p:sp>
      <p:sp>
        <p:nvSpPr>
          <p:cNvPr id="19" name="TextBox 18">
            <a:extLst>
              <a:ext uri="{FF2B5EF4-FFF2-40B4-BE49-F238E27FC236}">
                <a16:creationId xmlns:a16="http://schemas.microsoft.com/office/drawing/2014/main" id="{DDE2954F-7752-545C-1B1E-260433E88C20}"/>
              </a:ext>
            </a:extLst>
          </p:cNvPr>
          <p:cNvSpPr txBox="1"/>
          <p:nvPr/>
        </p:nvSpPr>
        <p:spPr>
          <a:xfrm>
            <a:off x="955400" y="5538213"/>
            <a:ext cx="10281200" cy="707886"/>
          </a:xfrm>
          <a:prstGeom prst="rect">
            <a:avLst/>
          </a:prstGeom>
          <a:noFill/>
        </p:spPr>
        <p:txBody>
          <a:bodyPr wrap="square">
            <a:spAutoFit/>
          </a:bodyPr>
          <a:lstStyle/>
          <a:p>
            <a:pPr algn="ctr"/>
            <a:r>
              <a:rPr lang="en-US" sz="2000" kern="1200">
                <a:solidFill>
                  <a:schemeClr val="tx1"/>
                </a:solidFill>
                <a:effectLst/>
                <a:latin typeface="+mn-lt"/>
                <a:ea typeface="+mn-ea"/>
                <a:cs typeface="+mn-cs"/>
              </a:rPr>
              <a:t>Each workstream included QHINs and Participant/</a:t>
            </a:r>
            <a:r>
              <a:rPr lang="en-US" sz="2000" kern="1200" err="1">
                <a:solidFill>
                  <a:schemeClr val="tx1"/>
                </a:solidFill>
                <a:effectLst/>
                <a:latin typeface="+mn-lt"/>
                <a:ea typeface="+mn-ea"/>
                <a:cs typeface="+mn-cs"/>
              </a:rPr>
              <a:t>Subparticipants</a:t>
            </a:r>
            <a:r>
              <a:rPr lang="en-US" sz="2000" kern="1200">
                <a:solidFill>
                  <a:schemeClr val="tx1"/>
                </a:solidFill>
                <a:effectLst/>
                <a:latin typeface="+mn-lt"/>
                <a:ea typeface="+mn-ea"/>
                <a:cs typeface="+mn-cs"/>
              </a:rPr>
              <a:t> from the Caucuses, as well as individuals identified through the RCE call for experts, as well as invited experts</a:t>
            </a:r>
          </a:p>
        </p:txBody>
      </p:sp>
      <p:sp>
        <p:nvSpPr>
          <p:cNvPr id="20" name="Rectangle 19">
            <a:extLst>
              <a:ext uri="{FF2B5EF4-FFF2-40B4-BE49-F238E27FC236}">
                <a16:creationId xmlns:a16="http://schemas.microsoft.com/office/drawing/2014/main" id="{E80FAF71-D5D8-25AA-B128-ED7553D1DF6A}"/>
              </a:ext>
            </a:extLst>
          </p:cNvPr>
          <p:cNvSpPr/>
          <p:nvPr/>
        </p:nvSpPr>
        <p:spPr>
          <a:xfrm>
            <a:off x="6463051" y="4880965"/>
            <a:ext cx="3675528" cy="316056"/>
          </a:xfrm>
          <a:prstGeom prst="rect">
            <a:avLst/>
          </a:prstGeom>
          <a:noFill/>
          <a:ln>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r>
              <a:rPr lang="en-US">
                <a:solidFill>
                  <a:schemeClr val="accent6"/>
                </a:solidFill>
              </a:rPr>
              <a:t>Consumer Advocates</a:t>
            </a:r>
          </a:p>
        </p:txBody>
      </p:sp>
      <p:sp>
        <p:nvSpPr>
          <p:cNvPr id="21" name="Rectangle 20">
            <a:extLst>
              <a:ext uri="{FF2B5EF4-FFF2-40B4-BE49-F238E27FC236}">
                <a16:creationId xmlns:a16="http://schemas.microsoft.com/office/drawing/2014/main" id="{5F1D17F8-ED19-99CA-9F00-9C4F6EBAA748}"/>
              </a:ext>
            </a:extLst>
          </p:cNvPr>
          <p:cNvSpPr/>
          <p:nvPr/>
        </p:nvSpPr>
        <p:spPr>
          <a:xfrm>
            <a:off x="2053421" y="4890390"/>
            <a:ext cx="3675528" cy="316056"/>
          </a:xfrm>
          <a:prstGeom prst="rect">
            <a:avLst/>
          </a:prstGeom>
          <a:noFill/>
          <a:ln>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r>
              <a:rPr lang="en-US">
                <a:solidFill>
                  <a:schemeClr val="tx2"/>
                </a:solidFill>
              </a:rPr>
              <a:t>Technology Vendors</a:t>
            </a:r>
          </a:p>
        </p:txBody>
      </p:sp>
    </p:spTree>
    <p:extLst>
      <p:ext uri="{BB962C8B-B14F-4D97-AF65-F5344CB8AC3E}">
        <p14:creationId xmlns:p14="http://schemas.microsoft.com/office/powerpoint/2010/main" val="3112699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F82E0D-A9CA-4E0E-6B0E-AB531D054A12}"/>
              </a:ext>
            </a:extLst>
          </p:cNvPr>
          <p:cNvSpPr>
            <a:spLocks noGrp="1"/>
          </p:cNvSpPr>
          <p:nvPr>
            <p:ph type="sldNum" sz="quarter" idx="4"/>
          </p:nvPr>
        </p:nvSpPr>
        <p:spPr/>
        <p:txBody>
          <a:bodyPr anchor="ctr">
            <a:normAutofit/>
          </a:bodyPr>
          <a:lstStyle/>
          <a:p>
            <a:pPr>
              <a:lnSpc>
                <a:spcPct val="90000"/>
              </a:lnSpc>
              <a:spcAft>
                <a:spcPts val="600"/>
              </a:spcAft>
            </a:pPr>
            <a:fld id="{58DCA3CF-F0FB-9844-9606-7F294DED69AB}" type="slidenum">
              <a:rPr lang="en-US" sz="900" smtClean="0"/>
              <a:pPr>
                <a:lnSpc>
                  <a:spcPct val="90000"/>
                </a:lnSpc>
                <a:spcAft>
                  <a:spcPts val="600"/>
                </a:spcAft>
              </a:pPr>
              <a:t>9</a:t>
            </a:fld>
            <a:endParaRPr lang="en-US" sz="900"/>
          </a:p>
        </p:txBody>
      </p:sp>
      <p:sp>
        <p:nvSpPr>
          <p:cNvPr id="11" name="Title 2">
            <a:extLst>
              <a:ext uri="{FF2B5EF4-FFF2-40B4-BE49-F238E27FC236}">
                <a16:creationId xmlns:a16="http://schemas.microsoft.com/office/drawing/2014/main" id="{F6ACDD1B-D83D-DB42-78D0-7182B0324FC9}"/>
              </a:ext>
            </a:extLst>
          </p:cNvPr>
          <p:cNvSpPr>
            <a:spLocks noGrp="1"/>
          </p:cNvSpPr>
          <p:nvPr>
            <p:ph type="title"/>
          </p:nvPr>
        </p:nvSpPr>
        <p:spPr/>
        <p:txBody>
          <a:bodyPr/>
          <a:lstStyle/>
          <a:p>
            <a:r>
              <a:rPr lang="en-US"/>
              <a:t>TEFCA Topics in Change Management</a:t>
            </a:r>
          </a:p>
        </p:txBody>
      </p:sp>
      <p:pic>
        <p:nvPicPr>
          <p:cNvPr id="6" name="Picture 5">
            <a:extLst>
              <a:ext uri="{FF2B5EF4-FFF2-40B4-BE49-F238E27FC236}">
                <a16:creationId xmlns:a16="http://schemas.microsoft.com/office/drawing/2014/main" id="{93E0F3D2-4514-E50E-F8B0-CF52A7C242F2}"/>
              </a:ext>
            </a:extLst>
          </p:cNvPr>
          <p:cNvPicPr>
            <a:picLocks noChangeAspect="1"/>
          </p:cNvPicPr>
          <p:nvPr/>
        </p:nvPicPr>
        <p:blipFill>
          <a:blip r:embed="rId3"/>
          <a:stretch>
            <a:fillRect/>
          </a:stretch>
        </p:blipFill>
        <p:spPr>
          <a:xfrm>
            <a:off x="580584" y="1333143"/>
            <a:ext cx="11030831" cy="4191714"/>
          </a:xfrm>
          <a:prstGeom prst="rect">
            <a:avLst/>
          </a:prstGeom>
          <a:noFill/>
        </p:spPr>
      </p:pic>
      <p:sp>
        <p:nvSpPr>
          <p:cNvPr id="4" name="TextBox 3">
            <a:extLst>
              <a:ext uri="{FF2B5EF4-FFF2-40B4-BE49-F238E27FC236}">
                <a16:creationId xmlns:a16="http://schemas.microsoft.com/office/drawing/2014/main" id="{C886B53E-ACA0-8469-665D-FDAB2207896C}"/>
              </a:ext>
            </a:extLst>
          </p:cNvPr>
          <p:cNvSpPr txBox="1"/>
          <p:nvPr/>
        </p:nvSpPr>
        <p:spPr>
          <a:xfrm>
            <a:off x="1831340" y="5664262"/>
            <a:ext cx="8529320" cy="954107"/>
          </a:xfrm>
          <a:prstGeom prst="rect">
            <a:avLst/>
          </a:prstGeom>
          <a:noFill/>
        </p:spPr>
        <p:txBody>
          <a:bodyPr wrap="square">
            <a:spAutoFit/>
          </a:bodyPr>
          <a:lstStyle/>
          <a:p>
            <a:pPr algn="ctr"/>
            <a:r>
              <a:rPr lang="en-US" sz="2000" b="1"/>
              <a:t>Stay Informed with Updates!</a:t>
            </a:r>
            <a:endParaRPr lang="en-US" sz="2000" b="1">
              <a:hlinkClick r:id="rId4"/>
            </a:endParaRPr>
          </a:p>
          <a:p>
            <a:pPr algn="ctr"/>
            <a:r>
              <a:rPr lang="en-US">
                <a:hlinkClick r:id="rId4"/>
              </a:rPr>
              <a:t>https://rce.sequoiaproject.org/tefca-topics-in-change-management/</a:t>
            </a:r>
            <a:endParaRPr lang="en-US"/>
          </a:p>
          <a:p>
            <a:endParaRPr lang="en-US"/>
          </a:p>
        </p:txBody>
      </p:sp>
    </p:spTree>
    <p:extLst>
      <p:ext uri="{BB962C8B-B14F-4D97-AF65-F5344CB8AC3E}">
        <p14:creationId xmlns:p14="http://schemas.microsoft.com/office/powerpoint/2010/main" val="3124209627"/>
      </p:ext>
    </p:extLst>
  </p:cSld>
  <p:clrMapOvr>
    <a:masterClrMapping/>
  </p:clrMapOvr>
</p:sld>
</file>

<file path=ppt/theme/theme1.xml><?xml version="1.0" encoding="utf-8"?>
<a:theme xmlns:a="http://schemas.openxmlformats.org/drawingml/2006/main" name="2_Office Theme">
  <a:themeElements>
    <a:clrScheme name="Custom 9">
      <a:dk1>
        <a:srgbClr val="36444A"/>
      </a:dk1>
      <a:lt1>
        <a:srgbClr val="FFFFFF"/>
      </a:lt1>
      <a:dk2>
        <a:srgbClr val="2A534D"/>
      </a:dk2>
      <a:lt2>
        <a:srgbClr val="75E0C7"/>
      </a:lt2>
      <a:accent1>
        <a:srgbClr val="61BEA9"/>
      </a:accent1>
      <a:accent2>
        <a:srgbClr val="01AB9E"/>
      </a:accent2>
      <a:accent3>
        <a:srgbClr val="26588C"/>
      </a:accent3>
      <a:accent4>
        <a:srgbClr val="EA9C1C"/>
      </a:accent4>
      <a:accent5>
        <a:srgbClr val="5A3E7E"/>
      </a:accent5>
      <a:accent6>
        <a:srgbClr val="16B0A5"/>
      </a:accent6>
      <a:hlink>
        <a:srgbClr val="3A7B78"/>
      </a:hlink>
      <a:folHlink>
        <a:srgbClr val="6830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C708F43A6D6340B609C9124B49300C" ma:contentTypeVersion="15" ma:contentTypeDescription="Create a new document." ma:contentTypeScope="" ma:versionID="782844e331dac2fa604272f36b1b2ac9">
  <xsd:schema xmlns:xsd="http://www.w3.org/2001/XMLSchema" xmlns:xs="http://www.w3.org/2001/XMLSchema" xmlns:p="http://schemas.microsoft.com/office/2006/metadata/properties" xmlns:ns2="c6735384-3950-4bf9-981f-c75fab4cf075" xmlns:ns3="f33532f3-57cf-400e-b149-b55dd7d60435" targetNamespace="http://schemas.microsoft.com/office/2006/metadata/properties" ma:root="true" ma:fieldsID="662af4ccff7dc88dd398f9e90e58c359" ns2:_="" ns3:_="">
    <xsd:import namespace="c6735384-3950-4bf9-981f-c75fab4cf075"/>
    <xsd:import namespace="f33532f3-57cf-400e-b149-b55dd7d6043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35384-3950-4bf9-981f-c75fab4cf0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description=""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5f4345e-8d67-48af-bef8-91c58d16f76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3532f3-57cf-400e-b149-b55dd7d6043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4d8e87bc-892f-4aa7-9772-fc808c04fbf5}" ma:internalName="TaxCatchAll" ma:showField="CatchAllData" ma:web="f33532f3-57cf-400e-b149-b55dd7d604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735384-3950-4bf9-981f-c75fab4cf075">
      <Terms xmlns="http://schemas.microsoft.com/office/infopath/2007/PartnerControls"/>
    </lcf76f155ced4ddcb4097134ff3c332f>
    <TaxCatchAll xmlns="f33532f3-57cf-400e-b149-b55dd7d6043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4A8CF5-1A6F-4D6A-9A12-9A5159EB60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35384-3950-4bf9-981f-c75fab4cf075"/>
    <ds:schemaRef ds:uri="f33532f3-57cf-400e-b149-b55dd7d604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36FA7F-1ECE-47A2-B234-0F6F259E9DF3}">
  <ds:schemaRefs>
    <ds:schemaRef ds:uri="c6735384-3950-4bf9-981f-c75fab4cf07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33532f3-57cf-400e-b149-b55dd7d60435"/>
    <ds:schemaRef ds:uri="http://www.w3.org/XML/1998/namespace"/>
    <ds:schemaRef ds:uri="http://purl.org/dc/dcmitype/"/>
  </ds:schemaRefs>
</ds:datastoreItem>
</file>

<file path=customXml/itemProps3.xml><?xml version="1.0" encoding="utf-8"?>
<ds:datastoreItem xmlns:ds="http://schemas.openxmlformats.org/officeDocument/2006/customXml" ds:itemID="{BD9AD73E-B149-45DF-947C-9C130742FC0A}">
  <ds:schemaRefs>
    <ds:schemaRef ds:uri="http://schemas.microsoft.com/sharepoint/v3/contenttype/forms"/>
  </ds:schemaRefs>
</ds:datastoreItem>
</file>

<file path=docMetadata/LabelInfo.xml><?xml version="1.0" encoding="utf-8"?>
<clbl:labelList xmlns:clbl="http://schemas.microsoft.com/office/2020/mipLabelMetadata">
  <clbl:label id="{d58addea-5053-4a80-8499-ba4d944910df}" enabled="0" method="" siteId="{d58addea-5053-4a80-8499-ba4d944910df}" removed="1"/>
</clbl:labelList>
</file>

<file path=docProps/app.xml><?xml version="1.0" encoding="utf-8"?>
<Properties xmlns="http://schemas.openxmlformats.org/officeDocument/2006/extended-properties" xmlns:vt="http://schemas.openxmlformats.org/officeDocument/2006/docPropsVTypes">
  <Template/>
  <TotalTime>0</TotalTime>
  <Words>5892</Words>
  <Application>Microsoft Office PowerPoint</Application>
  <PresentationFormat>Widescreen</PresentationFormat>
  <Paragraphs>669</Paragraphs>
  <Slides>50</Slides>
  <Notes>33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50</vt:i4>
      </vt:variant>
    </vt:vector>
  </HeadingPairs>
  <TitlesOfParts>
    <vt:vector size="62" baseType="lpstr">
      <vt:lpstr>Amasis MT Pro</vt:lpstr>
      <vt:lpstr>Aptos</vt:lpstr>
      <vt:lpstr>Aptos Black</vt:lpstr>
      <vt:lpstr>Arial</vt:lpstr>
      <vt:lpstr>Bitter</vt:lpstr>
      <vt:lpstr>Calibri</vt:lpstr>
      <vt:lpstr>Lucida Grande</vt:lpstr>
      <vt:lpstr>Open Sans</vt:lpstr>
      <vt:lpstr>Segoe UI</vt:lpstr>
      <vt:lpstr>Symbol</vt:lpstr>
      <vt:lpstr>Wingdings</vt:lpstr>
      <vt:lpstr>2_Office Theme</vt:lpstr>
      <vt:lpstr>TEFCA from A-Z</vt:lpstr>
      <vt:lpstr>2025 – A Year of Action</vt:lpstr>
      <vt:lpstr>TEFCA By The Numbers</vt:lpstr>
      <vt:lpstr>3 New Designated QHINS in 2025</vt:lpstr>
      <vt:lpstr>TEFCA Governance Established</vt:lpstr>
      <vt:lpstr>Standard Operation Procedures (SOPs)  Published 2025 - 2026</vt:lpstr>
      <vt:lpstr>Transparency Efforts: Public Call for Experts</vt:lpstr>
      <vt:lpstr>Transparency Efforts: Treatment and IAS Implementation Workstreams</vt:lpstr>
      <vt:lpstr>TEFCA Topics in Change Management</vt:lpstr>
      <vt:lpstr>PowerPoint Presentation</vt:lpstr>
      <vt:lpstr>TEFCA Governance</vt:lpstr>
      <vt:lpstr>TEFCA Governance</vt:lpstr>
      <vt:lpstr>TEFCA Governing Council</vt:lpstr>
      <vt:lpstr>QHIN Caucus</vt:lpstr>
      <vt:lpstr>TEFCA Participant Subparticipant Caucus</vt:lpstr>
      <vt:lpstr>Participant Subparticipant Caucus Members</vt:lpstr>
      <vt:lpstr>TEFCA Cybersecurity Council</vt:lpstr>
      <vt:lpstr>TEFCA Policy</vt:lpstr>
      <vt:lpstr>TEFCA Policy and Technical Documents</vt:lpstr>
      <vt:lpstr>Recently Published SOPs</vt:lpstr>
      <vt:lpstr>Recently Published SOPs Continued</vt:lpstr>
      <vt:lpstr>IAS Provider Requirements SOP Version 2.1</vt:lpstr>
      <vt:lpstr>Substantive Changes in IAS Provider Requirements SOP Version 2.1</vt:lpstr>
      <vt:lpstr> Exchange Purposes SOP Version 5.0 </vt:lpstr>
      <vt:lpstr>Substantive Changes in XPs SOP Version 5.0</vt:lpstr>
      <vt:lpstr>Substantive Changes in XPs SOP Version 5.0 continued</vt:lpstr>
      <vt:lpstr>XP Implementation: Health Care Operations (HCO) Version 2.0</vt:lpstr>
      <vt:lpstr>Substantive Changes in HCO XP Implementation Version 2.0</vt:lpstr>
      <vt:lpstr>XP Implementation SOP: Treatment Version 1.2</vt:lpstr>
      <vt:lpstr>Substantive Changes in Treatment XP Implementation SOP Version 1.2</vt:lpstr>
      <vt:lpstr>Facilitated FHIR Implementation SOP Version 2.0</vt:lpstr>
      <vt:lpstr>Facilitated FHIR SOP Version 2.0 Key Changes</vt:lpstr>
      <vt:lpstr>PowerPoint Presentation</vt:lpstr>
      <vt:lpstr>Exchange Purpose (XP) Deep Dive Treatment Individual Access Services</vt:lpstr>
      <vt:lpstr>T-TRTMNT Workstream</vt:lpstr>
      <vt:lpstr>IAS Implementation Workstream</vt:lpstr>
      <vt:lpstr>Treatment</vt:lpstr>
      <vt:lpstr>Treatment Vision and Context</vt:lpstr>
      <vt:lpstr>Under Consideration: Treatment Exchange Purpose Changes</vt:lpstr>
      <vt:lpstr>Under Consideration: Onboarding and Validation &amp; RCE Directory Transparency</vt:lpstr>
      <vt:lpstr>Under Consideration: Know Your Participant (KYP) List</vt:lpstr>
      <vt:lpstr>Individual Access Services (IAS)</vt:lpstr>
      <vt:lpstr>IAS Vision and Context</vt:lpstr>
      <vt:lpstr>IAS Summary of Changes Under Consideration</vt:lpstr>
      <vt:lpstr>IAS Changes Under Consideration – Additional Details</vt:lpstr>
      <vt:lpstr>IAS Provider Breach Mitigation Responsibilities</vt:lpstr>
      <vt:lpstr>IAS and Patient Matching Response Logic</vt:lpstr>
      <vt:lpstr>Topics on the Horizon</vt:lpstr>
      <vt:lpstr>Topics On the Horizon</vt:lpstr>
      <vt:lpstr>Questions &amp; Answers  For more information:  rce.sequoiaproject.org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2026-02-10T16:34:55Z</dcterms:created>
  <dcterms:modified xsi:type="dcterms:W3CDTF">2026-02-10T17:57:48Z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0x01010068C708F43A6D6340B609C9124B49300C</vt:lpwstr>
  </property>
</Properties>
</file>