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omments/modernComment_166_C02DEFA.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omments/modernComment_167_F0C9E45F.xml" ContentType="application/vnd.ms-powerpoint.comment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omments/modernComment_188_820E9CBB.xml" ContentType="application/vnd.ms-powerpoint.comment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omments/modernComment_16C_99AFDE58.xml" ContentType="application/vnd.ms-powerpoint.comment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omments/modernComment_16E_4B841353.xml" ContentType="application/vnd.ms-powerpoint.comments+xml"/>
  <Override PartName="/ppt/comments/modernComment_187_840E72D5.xml" ContentType="application/vnd.ms-powerpoint.comment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6" r:id="rId5"/>
    <p:sldId id="370" r:id="rId6"/>
    <p:sldId id="271" r:id="rId7"/>
    <p:sldId id="393" r:id="rId8"/>
    <p:sldId id="390" r:id="rId9"/>
    <p:sldId id="388" r:id="rId10"/>
    <p:sldId id="283" r:id="rId11"/>
    <p:sldId id="357" r:id="rId12"/>
    <p:sldId id="353" r:id="rId13"/>
    <p:sldId id="358" r:id="rId14"/>
    <p:sldId id="374" r:id="rId15"/>
    <p:sldId id="394" r:id="rId16"/>
    <p:sldId id="359" r:id="rId17"/>
    <p:sldId id="386" r:id="rId18"/>
    <p:sldId id="392" r:id="rId19"/>
    <p:sldId id="361" r:id="rId20"/>
    <p:sldId id="371" r:id="rId21"/>
    <p:sldId id="365" r:id="rId22"/>
    <p:sldId id="364" r:id="rId23"/>
    <p:sldId id="377" r:id="rId24"/>
    <p:sldId id="366" r:id="rId25"/>
    <p:sldId id="391" r:id="rId26"/>
    <p:sldId id="362" r:id="rId27"/>
    <p:sldId id="368" r:id="rId28"/>
    <p:sldId id="384" r:id="rId29"/>
    <p:sldId id="382" r:id="rId30"/>
    <p:sldId id="381" r:id="rId31"/>
    <p:sldId id="385" r:id="rId32"/>
    <p:sldId id="383" r:id="rId33"/>
    <p:sldId id="272" r:id="rId34"/>
    <p:sldId id="257" r:id="rId35"/>
    <p:sldId id="258" r:id="rId36"/>
    <p:sldId id="261" r:id="rId37"/>
    <p:sldId id="262" r:id="rId38"/>
    <p:sldId id="264" r:id="rId39"/>
    <p:sldId id="265" r:id="rId40"/>
    <p:sldId id="263" r:id="rId41"/>
    <p:sldId id="379" r:id="rId42"/>
    <p:sldId id="266" r:id="rId43"/>
    <p:sldId id="389" r:id="rId44"/>
    <p:sldId id="268" r:id="rId45"/>
    <p:sldId id="269" r:id="rId46"/>
    <p:sldId id="395" r:id="rId47"/>
    <p:sldId id="270" r:id="rId48"/>
    <p:sldId id="375" r:id="rId49"/>
    <p:sldId id="376" r:id="rId50"/>
    <p:sldId id="396" r:id="rId51"/>
  </p:sldIdLst>
  <p:sldSz cx="12188825" cy="6858000"/>
  <p:notesSz cx="6858000" cy="9313863"/>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35" userDrawn="1">
          <p15:clr>
            <a:srgbClr val="A4A3A4"/>
          </p15:clr>
        </p15:guide>
        <p15:guide id="7" orient="horz">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F3410-DA4C-3DE0-D0EE-A4B57500CF38}" name="Gabriel, Meghan (OS/ASTP)" initials="MG" userId="S::Meghan.Gabriel@hhs.gov::261f265c-dc33-409a-9543-66438704276c" providerId="AD"/>
  <p188:author id="{949CA835-FA75-A5BB-EEAB-7EC486BF5493}" name="Patel, Vaishali (OS/ASTP)" initials="PV" userId="S::vaishali.patel@hhs.gov::2fd3bc9b-baf9-40ff-8d5d-fdabc411d399" providerId="AD"/>
  <p188:author id="{5BE2A646-E79F-A987-9966-44647B0A0EE3}" name="Chang, Wei (OS/ASTP)" initials="WC" userId="S::Wei.Chang@hhs.gov::bac6e4f8-f84c-48cc-aae2-e83bc69d54b5" providerId="AD"/>
  <p188:author id="{FEC19748-A3A0-02ED-C63C-24DEF7138C5E}" name="Barker, Wesley (OS/ASTP)" initials="WB" userId="S::Wesley.Barker@hhs.gov::c629a596-dbd3-4024-bb20-9dddbb55005e" providerId="AD"/>
  <p188:author id="{8E1318A1-A372-19CD-166E-1D286C69E479}" name="Jenny Song" initials="JS" userId="S::jsong@spirecomm.com::3c94828d-e275-4470-9742-7573c4c0ac1a" providerId="AD"/>
  <p188:author id="{2FF0A6B8-0AFD-169B-3649-52BA8FE255DF}" name="Richwine, Chelsea (OS/ASTP)" initials="RC" userId="S::chelsea.richwine@hhs.gov::b7132106-a1b0-44fd-97b0-e3d1879c8412" providerId="AD"/>
  <p188:author id="{596457CA-F0BA-76BA-C32B-1C0EC6DCDAB8}" name="Patel, Vaishali (OS/ASTP)" initials="VP" userId="S::Vaishali.Patel@hhs.gov::2fd3bc9b-baf9-40ff-8d5d-fdabc411d399" providerId="AD"/>
  <p188:author id="{A7FE75D6-1A9A-3F87-577D-BE25350D1BDD}" name="Richwine, Chelsea (OS/ASTP)" initials="CR" userId="S::Chelsea.Richwine@hhs.gov::b7132106-a1b0-44fd-97b0-e3d1879c84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F9933"/>
    <a:srgbClr val="FF6600"/>
    <a:srgbClr val="0A41D3"/>
    <a:srgbClr val="0A2999"/>
    <a:srgbClr val="081F7A"/>
    <a:srgbClr val="E0F2FF"/>
    <a:srgbClr val="B3D3FF"/>
    <a:srgbClr val="0722A9"/>
    <a:srgbClr val="113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63BF6-67C0-43ED-9A4C-9B8AE1796B6D}" v="12" dt="2026-02-09T17:51:2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guide pos="1535"/>
        <p:guide orient="horz"/>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ker, Wesley (OS/ASTP)" userId="c629a596-dbd3-4024-bb20-9dddbb55005e" providerId="ADAL" clId="{C9DF11CE-971D-44FD-8217-D16F0FE6BB69}"/>
    <pc:docChg chg="custSel addSld delSld modSld">
      <pc:chgData name="Barker, Wesley (OS/ASTP)" userId="c629a596-dbd3-4024-bb20-9dddbb55005e" providerId="ADAL" clId="{C9DF11CE-971D-44FD-8217-D16F0FE6BB69}" dt="2026-02-09T17:51:48.627" v="144" actId="47"/>
      <pc:docMkLst>
        <pc:docMk/>
      </pc:docMkLst>
      <pc:sldChg chg="modSp mod">
        <pc:chgData name="Barker, Wesley (OS/ASTP)" userId="c629a596-dbd3-4024-bb20-9dddbb55005e" providerId="ADAL" clId="{C9DF11CE-971D-44FD-8217-D16F0FE6BB69}" dt="2026-02-09T17:35:17.843" v="18" actId="20577"/>
        <pc:sldMkLst>
          <pc:docMk/>
          <pc:sldMk cId="3186800517" sldId="256"/>
        </pc:sldMkLst>
        <pc:spChg chg="mod">
          <ac:chgData name="Barker, Wesley (OS/ASTP)" userId="c629a596-dbd3-4024-bb20-9dddbb55005e" providerId="ADAL" clId="{C9DF11CE-971D-44FD-8217-D16F0FE6BB69}" dt="2026-02-09T17:35:17.843" v="18" actId="20577"/>
          <ac:spMkLst>
            <pc:docMk/>
            <pc:sldMk cId="3186800517" sldId="256"/>
            <ac:spMk id="4" creationId="{00000000-0000-0000-0000-000000000000}"/>
          </ac:spMkLst>
        </pc:spChg>
      </pc:sldChg>
      <pc:sldChg chg="modSp mod">
        <pc:chgData name="Barker, Wesley (OS/ASTP)" userId="c629a596-dbd3-4024-bb20-9dddbb55005e" providerId="ADAL" clId="{C9DF11CE-971D-44FD-8217-D16F0FE6BB69}" dt="2026-02-09T17:47:21.205" v="141" actId="14100"/>
        <pc:sldMkLst>
          <pc:docMk/>
          <pc:sldMk cId="3504390688" sldId="266"/>
        </pc:sldMkLst>
        <pc:graphicFrameChg chg="modGraphic">
          <ac:chgData name="Barker, Wesley (OS/ASTP)" userId="c629a596-dbd3-4024-bb20-9dddbb55005e" providerId="ADAL" clId="{C9DF11CE-971D-44FD-8217-D16F0FE6BB69}" dt="2026-02-09T17:47:21.205" v="141" actId="14100"/>
          <ac:graphicFrameMkLst>
            <pc:docMk/>
            <pc:sldMk cId="3504390688" sldId="266"/>
            <ac:graphicFrameMk id="4" creationId="{0C59410A-2862-0ED9-67C4-5071FAAD25CF}"/>
          </ac:graphicFrameMkLst>
        </pc:graphicFrameChg>
      </pc:sldChg>
      <pc:sldChg chg="modSp mod">
        <pc:chgData name="Barker, Wesley (OS/ASTP)" userId="c629a596-dbd3-4024-bb20-9dddbb55005e" providerId="ADAL" clId="{C9DF11CE-971D-44FD-8217-D16F0FE6BB69}" dt="2026-02-09T17:45:57.922" v="140" actId="20577"/>
        <pc:sldMkLst>
          <pc:docMk/>
          <pc:sldMk cId="1256821967" sldId="272"/>
        </pc:sldMkLst>
        <pc:spChg chg="mod">
          <ac:chgData name="Barker, Wesley (OS/ASTP)" userId="c629a596-dbd3-4024-bb20-9dddbb55005e" providerId="ADAL" clId="{C9DF11CE-971D-44FD-8217-D16F0FE6BB69}" dt="2026-02-09T17:45:57.922" v="140" actId="20577"/>
          <ac:spMkLst>
            <pc:docMk/>
            <pc:sldMk cId="1256821967" sldId="272"/>
            <ac:spMk id="5" creationId="{9A2840F3-3239-D321-3A37-993DF1F265D8}"/>
          </ac:spMkLst>
        </pc:spChg>
      </pc:sldChg>
      <pc:sldChg chg="del">
        <pc:chgData name="Barker, Wesley (OS/ASTP)" userId="c629a596-dbd3-4024-bb20-9dddbb55005e" providerId="ADAL" clId="{C9DF11CE-971D-44FD-8217-D16F0FE6BB69}" dt="2026-02-09T17:51:29.592" v="143" actId="47"/>
        <pc:sldMkLst>
          <pc:docMk/>
          <pc:sldMk cId="2727401103" sldId="324"/>
        </pc:sldMkLst>
      </pc:sldChg>
      <pc:sldChg chg="addSp modSp mod">
        <pc:chgData name="Barker, Wesley (OS/ASTP)" userId="c629a596-dbd3-4024-bb20-9dddbb55005e" providerId="ADAL" clId="{C9DF11CE-971D-44FD-8217-D16F0FE6BB69}" dt="2026-02-09T17:43:13.466" v="97" actId="14100"/>
        <pc:sldMkLst>
          <pc:docMk/>
          <pc:sldMk cId="3877712731" sldId="353"/>
        </pc:sldMkLst>
        <pc:spChg chg="add mod">
          <ac:chgData name="Barker, Wesley (OS/ASTP)" userId="c629a596-dbd3-4024-bb20-9dddbb55005e" providerId="ADAL" clId="{C9DF11CE-971D-44FD-8217-D16F0FE6BB69}" dt="2026-02-09T17:43:13.466" v="97" actId="14100"/>
          <ac:spMkLst>
            <pc:docMk/>
            <pc:sldMk cId="3877712731" sldId="353"/>
            <ac:spMk id="3" creationId="{7DBED24C-788E-35D4-386C-3BB77459676C}"/>
          </ac:spMkLst>
        </pc:spChg>
      </pc:sldChg>
      <pc:sldChg chg="addSp delSp modSp mod">
        <pc:chgData name="Barker, Wesley (OS/ASTP)" userId="c629a596-dbd3-4024-bb20-9dddbb55005e" providerId="ADAL" clId="{C9DF11CE-971D-44FD-8217-D16F0FE6BB69}" dt="2026-02-09T17:43:25.789" v="100" actId="1076"/>
        <pc:sldMkLst>
          <pc:docMk/>
          <pc:sldMk cId="201514746" sldId="358"/>
        </pc:sldMkLst>
        <pc:spChg chg="add del mod">
          <ac:chgData name="Barker, Wesley (OS/ASTP)" userId="c629a596-dbd3-4024-bb20-9dddbb55005e" providerId="ADAL" clId="{C9DF11CE-971D-44FD-8217-D16F0FE6BB69}" dt="2026-02-09T17:43:18.312" v="98" actId="478"/>
          <ac:spMkLst>
            <pc:docMk/>
            <pc:sldMk cId="201514746" sldId="358"/>
            <ac:spMk id="2" creationId="{F5422CCB-F229-FECD-3EC4-ECC964180AB8}"/>
          </ac:spMkLst>
        </pc:spChg>
        <pc:spChg chg="add mod">
          <ac:chgData name="Barker, Wesley (OS/ASTP)" userId="c629a596-dbd3-4024-bb20-9dddbb55005e" providerId="ADAL" clId="{C9DF11CE-971D-44FD-8217-D16F0FE6BB69}" dt="2026-02-09T17:43:25.789" v="100" actId="1076"/>
          <ac:spMkLst>
            <pc:docMk/>
            <pc:sldMk cId="201514746" sldId="358"/>
            <ac:spMk id="3" creationId="{A9EA51D0-8C63-7457-B7A0-B440177A0631}"/>
          </ac:spMkLst>
        </pc:spChg>
      </pc:sldChg>
      <pc:sldChg chg="addSp modSp mod">
        <pc:chgData name="Barker, Wesley (OS/ASTP)" userId="c629a596-dbd3-4024-bb20-9dddbb55005e" providerId="ADAL" clId="{C9DF11CE-971D-44FD-8217-D16F0FE6BB69}" dt="2026-02-09T17:43:57.507" v="107" actId="1076"/>
        <pc:sldMkLst>
          <pc:docMk/>
          <pc:sldMk cId="4039763039" sldId="359"/>
        </pc:sldMkLst>
        <pc:spChg chg="add mod">
          <ac:chgData name="Barker, Wesley (OS/ASTP)" userId="c629a596-dbd3-4024-bb20-9dddbb55005e" providerId="ADAL" clId="{C9DF11CE-971D-44FD-8217-D16F0FE6BB69}" dt="2026-02-09T17:43:57.507" v="107" actId="1076"/>
          <ac:spMkLst>
            <pc:docMk/>
            <pc:sldMk cId="4039763039" sldId="359"/>
            <ac:spMk id="3" creationId="{31189520-C68A-81C9-E7B9-F0FBE22066FA}"/>
          </ac:spMkLst>
        </pc:spChg>
      </pc:sldChg>
      <pc:sldChg chg="del">
        <pc:chgData name="Barker, Wesley (OS/ASTP)" userId="c629a596-dbd3-4024-bb20-9dddbb55005e" providerId="ADAL" clId="{C9DF11CE-971D-44FD-8217-D16F0FE6BB69}" dt="2026-02-09T17:51:48.627" v="144" actId="47"/>
        <pc:sldMkLst>
          <pc:docMk/>
          <pc:sldMk cId="2006868056" sldId="367"/>
        </pc:sldMkLst>
      </pc:sldChg>
      <pc:sldChg chg="modSp">
        <pc:chgData name="Barker, Wesley (OS/ASTP)" userId="c629a596-dbd3-4024-bb20-9dddbb55005e" providerId="ADAL" clId="{C9DF11CE-971D-44FD-8217-D16F0FE6BB69}" dt="2026-02-09T17:35:53.012" v="20"/>
        <pc:sldMkLst>
          <pc:docMk/>
          <pc:sldMk cId="4025318133" sldId="370"/>
        </pc:sldMkLst>
        <pc:graphicFrameChg chg="mod">
          <ac:chgData name="Barker, Wesley (OS/ASTP)" userId="c629a596-dbd3-4024-bb20-9dddbb55005e" providerId="ADAL" clId="{C9DF11CE-971D-44FD-8217-D16F0FE6BB69}" dt="2026-02-09T17:35:53.012" v="20"/>
          <ac:graphicFrameMkLst>
            <pc:docMk/>
            <pc:sldMk cId="4025318133" sldId="370"/>
            <ac:graphicFrameMk id="5" creationId="{030B852C-405F-DEAA-BCFE-C097E2A0D034}"/>
          </ac:graphicFrameMkLst>
        </pc:graphicFrameChg>
      </pc:sldChg>
      <pc:sldChg chg="addSp delSp modSp mod">
        <pc:chgData name="Barker, Wesley (OS/ASTP)" userId="c629a596-dbd3-4024-bb20-9dddbb55005e" providerId="ADAL" clId="{C9DF11CE-971D-44FD-8217-D16F0FE6BB69}" dt="2026-02-09T17:43:35.563" v="103" actId="478"/>
        <pc:sldMkLst>
          <pc:docMk/>
          <pc:sldMk cId="423777199" sldId="374"/>
        </pc:sldMkLst>
        <pc:spChg chg="add del mod">
          <ac:chgData name="Barker, Wesley (OS/ASTP)" userId="c629a596-dbd3-4024-bb20-9dddbb55005e" providerId="ADAL" clId="{C9DF11CE-971D-44FD-8217-D16F0FE6BB69}" dt="2026-02-09T17:43:35.563" v="103" actId="478"/>
          <ac:spMkLst>
            <pc:docMk/>
            <pc:sldMk cId="423777199" sldId="374"/>
            <ac:spMk id="9" creationId="{7E156205-646A-F521-9C8D-05D5F1216200}"/>
          </ac:spMkLst>
        </pc:spChg>
        <pc:spChg chg="add mod">
          <ac:chgData name="Barker, Wesley (OS/ASTP)" userId="c629a596-dbd3-4024-bb20-9dddbb55005e" providerId="ADAL" clId="{C9DF11CE-971D-44FD-8217-D16F0FE6BB69}" dt="2026-02-09T17:43:33.526" v="102"/>
          <ac:spMkLst>
            <pc:docMk/>
            <pc:sldMk cId="423777199" sldId="374"/>
            <ac:spMk id="10" creationId="{CEF7B057-3260-7AE8-DA7E-950862485053}"/>
          </ac:spMkLst>
        </pc:spChg>
      </pc:sldChg>
      <pc:sldChg chg="del">
        <pc:chgData name="Barker, Wesley (OS/ASTP)" userId="c629a596-dbd3-4024-bb20-9dddbb55005e" providerId="ADAL" clId="{C9DF11CE-971D-44FD-8217-D16F0FE6BB69}" dt="2026-02-09T17:45:02.116" v="111" actId="47"/>
        <pc:sldMkLst>
          <pc:docMk/>
          <pc:sldMk cId="3611031467" sldId="378"/>
        </pc:sldMkLst>
      </pc:sldChg>
      <pc:sldChg chg="addSp modSp mod">
        <pc:chgData name="Barker, Wesley (OS/ASTP)" userId="c629a596-dbd3-4024-bb20-9dddbb55005e" providerId="ADAL" clId="{C9DF11CE-971D-44FD-8217-D16F0FE6BB69}" dt="2026-02-09T17:44:11.759" v="109" actId="1076"/>
        <pc:sldMkLst>
          <pc:docMk/>
          <pc:sldMk cId="1416569695" sldId="386"/>
        </pc:sldMkLst>
        <pc:spChg chg="add mod">
          <ac:chgData name="Barker, Wesley (OS/ASTP)" userId="c629a596-dbd3-4024-bb20-9dddbb55005e" providerId="ADAL" clId="{C9DF11CE-971D-44FD-8217-D16F0FE6BB69}" dt="2026-02-09T17:44:11.759" v="109" actId="1076"/>
          <ac:spMkLst>
            <pc:docMk/>
            <pc:sldMk cId="1416569695" sldId="386"/>
            <ac:spMk id="5" creationId="{6A70A117-2E71-8096-EDEE-8C7D2FF69FAB}"/>
          </ac:spMkLst>
        </pc:spChg>
      </pc:sldChg>
      <pc:sldChg chg="addSp modSp">
        <pc:chgData name="Barker, Wesley (OS/ASTP)" userId="c629a596-dbd3-4024-bb20-9dddbb55005e" providerId="ADAL" clId="{C9DF11CE-971D-44FD-8217-D16F0FE6BB69}" dt="2026-02-09T17:44:13.764" v="110"/>
        <pc:sldMkLst>
          <pc:docMk/>
          <pc:sldMk cId="2181995707" sldId="392"/>
        </pc:sldMkLst>
        <pc:spChg chg="add mod">
          <ac:chgData name="Barker, Wesley (OS/ASTP)" userId="c629a596-dbd3-4024-bb20-9dddbb55005e" providerId="ADAL" clId="{C9DF11CE-971D-44FD-8217-D16F0FE6BB69}" dt="2026-02-09T17:44:13.764" v="110"/>
          <ac:spMkLst>
            <pc:docMk/>
            <pc:sldMk cId="2181995707" sldId="392"/>
            <ac:spMk id="5" creationId="{4A9097CA-9A88-2A39-93BA-9E1F7B999C61}"/>
          </ac:spMkLst>
        </pc:spChg>
      </pc:sldChg>
      <pc:sldChg chg="modSp mod">
        <pc:chgData name="Barker, Wesley (OS/ASTP)" userId="c629a596-dbd3-4024-bb20-9dddbb55005e" providerId="ADAL" clId="{C9DF11CE-971D-44FD-8217-D16F0FE6BB69}" dt="2026-02-09T17:36:58.569" v="32" actId="120"/>
        <pc:sldMkLst>
          <pc:docMk/>
          <pc:sldMk cId="2339569700" sldId="393"/>
        </pc:sldMkLst>
        <pc:spChg chg="mod">
          <ac:chgData name="Barker, Wesley (OS/ASTP)" userId="c629a596-dbd3-4024-bb20-9dddbb55005e" providerId="ADAL" clId="{C9DF11CE-971D-44FD-8217-D16F0FE6BB69}" dt="2026-02-09T17:36:53.450" v="31" actId="113"/>
          <ac:spMkLst>
            <pc:docMk/>
            <pc:sldMk cId="2339569700" sldId="393"/>
            <ac:spMk id="3" creationId="{16E17B2F-3EBF-F947-ADAF-2486511F3260}"/>
          </ac:spMkLst>
        </pc:spChg>
        <pc:spChg chg="mod">
          <ac:chgData name="Barker, Wesley (OS/ASTP)" userId="c629a596-dbd3-4024-bb20-9dddbb55005e" providerId="ADAL" clId="{C9DF11CE-971D-44FD-8217-D16F0FE6BB69}" dt="2026-02-09T17:36:58.569" v="32" actId="120"/>
          <ac:spMkLst>
            <pc:docMk/>
            <pc:sldMk cId="2339569700" sldId="393"/>
            <ac:spMk id="5" creationId="{01C39E59-3BE0-12E0-6DA5-A0E8A89AD809}"/>
          </ac:spMkLst>
        </pc:spChg>
      </pc:sldChg>
      <pc:sldChg chg="addSp modSp">
        <pc:chgData name="Barker, Wesley (OS/ASTP)" userId="c629a596-dbd3-4024-bb20-9dddbb55005e" providerId="ADAL" clId="{C9DF11CE-971D-44FD-8217-D16F0FE6BB69}" dt="2026-02-09T17:43:40.944" v="104"/>
        <pc:sldMkLst>
          <pc:docMk/>
          <pc:sldMk cId="3346273168" sldId="394"/>
        </pc:sldMkLst>
        <pc:spChg chg="add mod">
          <ac:chgData name="Barker, Wesley (OS/ASTP)" userId="c629a596-dbd3-4024-bb20-9dddbb55005e" providerId="ADAL" clId="{C9DF11CE-971D-44FD-8217-D16F0FE6BB69}" dt="2026-02-09T17:43:40.944" v="104"/>
          <ac:spMkLst>
            <pc:docMk/>
            <pc:sldMk cId="3346273168" sldId="394"/>
            <ac:spMk id="7" creationId="{618BFB6E-E103-A975-B9E4-DF2B63B6DD88}"/>
          </ac:spMkLst>
        </pc:spChg>
      </pc:sldChg>
      <pc:sldChg chg="add">
        <pc:chgData name="Barker, Wesley (OS/ASTP)" userId="c629a596-dbd3-4024-bb20-9dddbb55005e" providerId="ADAL" clId="{C9DF11CE-971D-44FD-8217-D16F0FE6BB69}" dt="2026-02-09T17:51:20.411" v="142"/>
        <pc:sldMkLst>
          <pc:docMk/>
          <pc:sldMk cId="1885298390" sldId="3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Data%20Briefs/2025/Hospital%20Trends%20in%20EHR%20Adoption%20and%20Implementation/AHA_EHR%20Adoption_DB_Table%20Shell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hhsgov-my.sharepoint.com/personal/wesley_barker_hhs_gov/Documents/Desktop/logs/01%20-%20January/2026-01-06/elt-data-update-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eghan.gabriel\Downloads\Exhibits%20and%20Appendix_Annal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eghan.gabriel\Downloads\Exhibits%20and%20Appendix_Annal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apers/2025/Navigating%20the%20Primary%20Care%20Physician's%20Triple%20Burden%20-%20Health%20Info%20Hunting,%20Prior%20Authorization,%20and%20'Pajama%20Time'/Boneyard/Burden%25"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apers/2025/Navigating%20the%20Primary%20Care%20Physician's%20Triple%20Burden%20-%20Health%20Info%20Hunting,%20Prior%20Authorization,%20and%20'Pajama%20Time'/Boneyard/Burden%25"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eghan.gabriel\AppData\Roaming\Microsoft\Excel\Book1%20(version%201).xlsb"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hhsgov-my.sharepoint.com/personal/wei_chang_hhs_gov/Documents/Documents/01_DAB/BH%20Initiative/2024%20N-SUMHSS%20Resul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Behavioral%20Health/2024%20N-SUMHSS%20Survey/2024%20N-SUMHSS%20Resul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hhsgov-my.sharepoint.com/personal/wei_chang_hhs_gov/Documents/Documents/01_DAB/BH%20Initiative/2024%20N-SUMHSS%20Resul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hhsgov-my.sharepoint.com/personal/wei_chang_hhs_gov/Documents/Documents/01_DAB/BH%20Initiative/2024%20N-SUMHSS%20Resul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Behavioral%20Health/2024%20N-SUMHSS%20Survey/2024%20N-SUMHSS%20Resul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Behavioral%20Health/2024%20N-SUMHSS%20Survey/2024%20N-SUMHSS%20Resul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hhsgov-my.sharepoint.com/personal/wei_chang_hhs_gov/Documents/Documents/01_DAB/BH%20Initiative/2024%20N-SUMHSS%20Resul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hhsgov-my.sharepoint.com/personal/wesley_barker_hhs_gov/Documents/Desktop/logs/09%20-%20September/2025-09-09/Figures%20and%20Table%20Shell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hhsgov-my.sharepoint.com/personal/wesley_barker_hhs_gov/Documents/Desktop/logs/09%20-%20September/2025-09-09/Figures%20and%20Table%20Shells.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hhsgov.sharepoint.com/sites/DataAnalysisBranchONC/Shared%20Documents/General/Projects/AHA/AHA%202025%20Survey/2025%20Survey%20Analysis/Interop%20Figures%20-%20Annual%20meet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r>
              <a:rPr lang="en-US" sz="1800" b="1">
                <a:solidFill>
                  <a:schemeClr val="accent1"/>
                </a:solidFill>
                <a:latin typeface="Arial" panose="020B0604020202020204" pitchFamily="34" charset="0"/>
                <a:cs typeface="Arial" panose="020B0604020202020204" pitchFamily="34" charset="0"/>
              </a:rPr>
              <a:t>Percent</a:t>
            </a:r>
            <a:r>
              <a:rPr lang="en-US" sz="1800" b="1" baseline="0">
                <a:solidFill>
                  <a:schemeClr val="accent1"/>
                </a:solidFill>
                <a:latin typeface="Arial" panose="020B0604020202020204" pitchFamily="34" charset="0"/>
                <a:cs typeface="Arial" panose="020B0604020202020204" pitchFamily="34" charset="0"/>
              </a:rPr>
              <a:t> of hospitals and physicians that adopt a certified EHR</a:t>
            </a:r>
            <a:endParaRPr lang="en-US" sz="1800" b="1">
              <a:solidFill>
                <a:schemeClr val="accent1"/>
              </a:solidFill>
              <a:latin typeface="Arial" panose="020B0604020202020204" pitchFamily="34" charset="0"/>
              <a:cs typeface="Arial" panose="020B0604020202020204" pitchFamily="34" charset="0"/>
            </a:endParaRPr>
          </a:p>
        </c:rich>
      </c:tx>
      <c:layout>
        <c:manualLayout>
          <c:xMode val="edge"/>
          <c:yMode val="edge"/>
          <c:x val="8.6401513962331925E-3"/>
          <c:y val="1.6580312684679008E-2"/>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chemeClr val="accent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4.9348574614825502E-2"/>
          <c:y val="0.12917379887144861"/>
          <c:w val="0.93553999298705059"/>
          <c:h val="0.74315741356445564"/>
        </c:manualLayout>
      </c:layout>
      <c:lineChart>
        <c:grouping val="standard"/>
        <c:varyColors val="0"/>
        <c:ser>
          <c:idx val="0"/>
          <c:order val="0"/>
          <c:tx>
            <c:strRef>
              <c:f>'Exh 1. All adoption metrics'!$Y$31</c:f>
              <c:strCache>
                <c:ptCount val="1"/>
                <c:pt idx="0">
                  <c:v>Hospitals</c:v>
                </c:pt>
              </c:strCache>
            </c:strRef>
          </c:tx>
          <c:spPr>
            <a:ln w="28575" cap="rnd">
              <a:solidFill>
                <a:schemeClr val="accent1"/>
              </a:solidFill>
              <a:round/>
            </a:ln>
            <a:effectLst/>
          </c:spPr>
          <c:marker>
            <c:symbol val="none"/>
          </c:marker>
          <c:dLbls>
            <c:dLbl>
              <c:idx val="0"/>
              <c:layout>
                <c:manualLayout>
                  <c:x val="-3.6096004000914193E-2"/>
                  <c:y val="-1.8086248958834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3-42F3-BF58-435B5A0839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 1. All adoption metrics'!$Z$30:$AH$30</c:f>
              <c:numCache>
                <c:formatCode>General</c:formatCode>
                <c:ptCount val="9"/>
                <c:pt idx="0">
                  <c:v>2008</c:v>
                </c:pt>
                <c:pt idx="1">
                  <c:v>2010</c:v>
                </c:pt>
                <c:pt idx="2">
                  <c:v>2012</c:v>
                </c:pt>
                <c:pt idx="3">
                  <c:v>2014</c:v>
                </c:pt>
                <c:pt idx="4">
                  <c:v>2016</c:v>
                </c:pt>
                <c:pt idx="5">
                  <c:v>2018</c:v>
                </c:pt>
                <c:pt idx="6">
                  <c:v>2020</c:v>
                </c:pt>
                <c:pt idx="7">
                  <c:v>2022</c:v>
                </c:pt>
                <c:pt idx="8">
                  <c:v>2024</c:v>
                </c:pt>
              </c:numCache>
            </c:numRef>
          </c:cat>
          <c:val>
            <c:numRef>
              <c:f>'Exh 1. All adoption metrics'!$Z$31:$AH$31</c:f>
              <c:numCache>
                <c:formatCode>0%</c:formatCode>
                <c:ptCount val="9"/>
                <c:pt idx="0">
                  <c:v>0.09</c:v>
                </c:pt>
                <c:pt idx="1">
                  <c:v>0.16</c:v>
                </c:pt>
                <c:pt idx="2">
                  <c:v>0.44</c:v>
                </c:pt>
                <c:pt idx="3">
                  <c:v>0.76</c:v>
                </c:pt>
                <c:pt idx="4">
                  <c:v>0.88</c:v>
                </c:pt>
                <c:pt idx="5">
                  <c:v>0.98399999999999999</c:v>
                </c:pt>
                <c:pt idx="6" formatCode="0.0%">
                  <c:v>0.98699999999999999</c:v>
                </c:pt>
                <c:pt idx="7" formatCode="0.0%">
                  <c:v>0.99399999999999999</c:v>
                </c:pt>
                <c:pt idx="8" formatCode="0.0%">
                  <c:v>0.99399999999999999</c:v>
                </c:pt>
              </c:numCache>
            </c:numRef>
          </c:val>
          <c:smooth val="0"/>
          <c:extLst>
            <c:ext xmlns:c16="http://schemas.microsoft.com/office/drawing/2014/chart" uri="{C3380CC4-5D6E-409C-BE32-E72D297353CC}">
              <c16:uniqueId val="{00000000-40E3-42F3-BF58-435B5A083923}"/>
            </c:ext>
          </c:extLst>
        </c:ser>
        <c:ser>
          <c:idx val="1"/>
          <c:order val="1"/>
          <c:tx>
            <c:strRef>
              <c:f>'Exh 1. All adoption metrics'!$Y$32</c:f>
              <c:strCache>
                <c:ptCount val="1"/>
                <c:pt idx="0">
                  <c:v>Physicians</c:v>
                </c:pt>
              </c:strCache>
            </c:strRef>
          </c:tx>
          <c:spPr>
            <a:ln w="28575" cap="rnd">
              <a:solidFill>
                <a:schemeClr val="accent2"/>
              </a:solidFill>
              <a:round/>
            </a:ln>
            <a:effectLst/>
          </c:spPr>
          <c:marker>
            <c:symbol val="none"/>
          </c:marker>
          <c:dLbls>
            <c:dLbl>
              <c:idx val="2"/>
              <c:layout>
                <c:manualLayout>
                  <c:x val="-1.1159211617076078E-2"/>
                  <c:y val="5.6525158122220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3-42F3-BF58-435B5A083923}"/>
                </c:ext>
              </c:extLst>
            </c:dLbl>
            <c:dLbl>
              <c:idx val="8"/>
              <c:layout>
                <c:manualLayout>
                  <c:x val="-6.5095401099610701E-3"/>
                  <c:y val="-3.1903176196067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3-42F3-BF58-435B5A0839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 1. All adoption metrics'!$Z$30:$AH$30</c:f>
              <c:numCache>
                <c:formatCode>General</c:formatCode>
                <c:ptCount val="9"/>
                <c:pt idx="0">
                  <c:v>2008</c:v>
                </c:pt>
                <c:pt idx="1">
                  <c:v>2010</c:v>
                </c:pt>
                <c:pt idx="2">
                  <c:v>2012</c:v>
                </c:pt>
                <c:pt idx="3">
                  <c:v>2014</c:v>
                </c:pt>
                <c:pt idx="4">
                  <c:v>2016</c:v>
                </c:pt>
                <c:pt idx="5">
                  <c:v>2018</c:v>
                </c:pt>
                <c:pt idx="6">
                  <c:v>2020</c:v>
                </c:pt>
                <c:pt idx="7">
                  <c:v>2022</c:v>
                </c:pt>
                <c:pt idx="8">
                  <c:v>2024</c:v>
                </c:pt>
              </c:numCache>
            </c:numRef>
          </c:cat>
          <c:val>
            <c:numRef>
              <c:f>'Exh 1. All adoption metrics'!$Z$32:$AH$32</c:f>
              <c:numCache>
                <c:formatCode>0.00%</c:formatCode>
                <c:ptCount val="9"/>
                <c:pt idx="0">
                  <c:v>0.16900000000000001</c:v>
                </c:pt>
                <c:pt idx="1">
                  <c:v>0.27900000000000003</c:v>
                </c:pt>
                <c:pt idx="2">
                  <c:v>0.39600000000000002</c:v>
                </c:pt>
                <c:pt idx="3">
                  <c:v>0.505</c:v>
                </c:pt>
                <c:pt idx="4">
                  <c:v>0.77</c:v>
                </c:pt>
                <c:pt idx="5">
                  <c:v>0.81499999999999995</c:v>
                </c:pt>
                <c:pt idx="6">
                  <c:v>0.81499999999999995</c:v>
                </c:pt>
                <c:pt idx="7">
                  <c:v>0.84099999999999997</c:v>
                </c:pt>
                <c:pt idx="8">
                  <c:v>0.90900000000000003</c:v>
                </c:pt>
              </c:numCache>
            </c:numRef>
          </c:val>
          <c:smooth val="0"/>
          <c:extLst>
            <c:ext xmlns:c16="http://schemas.microsoft.com/office/drawing/2014/chart" uri="{C3380CC4-5D6E-409C-BE32-E72D297353CC}">
              <c16:uniqueId val="{00000001-40E3-42F3-BF58-435B5A083923}"/>
            </c:ext>
          </c:extLst>
        </c:ser>
        <c:dLbls>
          <c:dLblPos val="t"/>
          <c:showLegendKey val="0"/>
          <c:showVal val="1"/>
          <c:showCatName val="0"/>
          <c:showSerName val="0"/>
          <c:showPercent val="0"/>
          <c:showBubbleSize val="0"/>
        </c:dLbls>
        <c:smooth val="0"/>
        <c:axId val="926195528"/>
        <c:axId val="926190848"/>
      </c:lineChart>
      <c:catAx>
        <c:axId val="9261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26190848"/>
        <c:crosses val="autoZero"/>
        <c:auto val="1"/>
        <c:lblAlgn val="ctr"/>
        <c:lblOffset val="100"/>
        <c:noMultiLvlLbl val="0"/>
      </c:catAx>
      <c:valAx>
        <c:axId val="926190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9261955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Local HIE</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2'!$A$35:$B$35</c:f>
              <c:strCache>
                <c:ptCount val="2"/>
                <c:pt idx="0">
                  <c:v>State, regional, or local HIE</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2'!$C$35:$D$35</c:f>
              <c:numCache>
                <c:formatCode>0%</c:formatCode>
                <c:ptCount val="2"/>
                <c:pt idx="0">
                  <c:v>0.21039169999999999</c:v>
                </c:pt>
                <c:pt idx="1">
                  <c:v>0.52969999999999995</c:v>
                </c:pt>
              </c:numCache>
            </c:numRef>
          </c:val>
          <c:extLst>
            <c:ext xmlns:c16="http://schemas.microsoft.com/office/drawing/2014/chart" uri="{C3380CC4-5D6E-409C-BE32-E72D297353CC}">
              <c16:uniqueId val="{00000000-31BF-4275-9338-E8C6F85A15FA}"/>
            </c:ext>
          </c:extLst>
        </c:ser>
        <c:ser>
          <c:idx val="1"/>
          <c:order val="1"/>
          <c:tx>
            <c:strRef>
              <c:f>'Slide 2'!$A$36:$B$36</c:f>
              <c:strCache>
                <c:ptCount val="2"/>
                <c:pt idx="0">
                  <c:v>State, regional, or local HIE</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2'!$C$36:$D$36</c:f>
              <c:numCache>
                <c:formatCode>0%</c:formatCode>
                <c:ptCount val="2"/>
                <c:pt idx="0">
                  <c:v>0.25139139999999999</c:v>
                </c:pt>
                <c:pt idx="1">
                  <c:v>0.19839999999999999</c:v>
                </c:pt>
              </c:numCache>
            </c:numRef>
          </c:val>
          <c:extLst>
            <c:ext xmlns:c16="http://schemas.microsoft.com/office/drawing/2014/chart" uri="{C3380CC4-5D6E-409C-BE32-E72D297353CC}">
              <c16:uniqueId val="{00000001-31BF-4275-9338-E8C6F85A15FA}"/>
            </c:ext>
          </c:extLst>
        </c:ser>
        <c:dLbls>
          <c:dLblPos val="inEnd"/>
          <c:showLegendKey val="0"/>
          <c:showVal val="1"/>
          <c:showCatName val="0"/>
          <c:showSerName val="0"/>
          <c:showPercent val="0"/>
          <c:showBubbleSize val="0"/>
        </c:dLbls>
        <c:gapWidth val="150"/>
        <c:overlap val="100"/>
        <c:axId val="1333580079"/>
        <c:axId val="1333569039"/>
      </c:barChart>
      <c:catAx>
        <c:axId val="133358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33569039"/>
        <c:crosses val="autoZero"/>
        <c:auto val="1"/>
        <c:lblAlgn val="ctr"/>
        <c:lblOffset val="100"/>
        <c:noMultiLvlLbl val="0"/>
      </c:catAx>
      <c:valAx>
        <c:axId val="1333569039"/>
        <c:scaling>
          <c:orientation val="minMax"/>
          <c:max val="1"/>
        </c:scaling>
        <c:delete val="1"/>
        <c:axPos val="l"/>
        <c:numFmt formatCode="0%" sourceLinked="1"/>
        <c:majorTickMark val="out"/>
        <c:minorTickMark val="none"/>
        <c:tickLblPos val="nextTo"/>
        <c:crossAx val="1333580079"/>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Vendor-based network</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2'!$A$37:$B$37</c:f>
              <c:strCache>
                <c:ptCount val="2"/>
                <c:pt idx="0">
                  <c:v>EHR vendor-based network that enables exchange between users of a single EHR vendor</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2'!$C$37:$D$37</c:f>
              <c:numCache>
                <c:formatCode>0%</c:formatCode>
                <c:ptCount val="2"/>
                <c:pt idx="0">
                  <c:v>0.25566539999999999</c:v>
                </c:pt>
                <c:pt idx="1">
                  <c:v>0.58499999999999996</c:v>
                </c:pt>
              </c:numCache>
            </c:numRef>
          </c:val>
          <c:extLst>
            <c:ext xmlns:c16="http://schemas.microsoft.com/office/drawing/2014/chart" uri="{C3380CC4-5D6E-409C-BE32-E72D297353CC}">
              <c16:uniqueId val="{00000000-BC73-43C3-A71A-49D892090804}"/>
            </c:ext>
          </c:extLst>
        </c:ser>
        <c:ser>
          <c:idx val="1"/>
          <c:order val="1"/>
          <c:tx>
            <c:strRef>
              <c:f>'Slide 2'!$A$38:$B$38</c:f>
              <c:strCache>
                <c:ptCount val="2"/>
                <c:pt idx="0">
                  <c:v>EHR vendor-based network that enables exchange between users of a single EHR vendor</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2'!$C$38:$D$38</c:f>
              <c:numCache>
                <c:formatCode>0%</c:formatCode>
                <c:ptCount val="2"/>
                <c:pt idx="0">
                  <c:v>0.15190329999999999</c:v>
                </c:pt>
                <c:pt idx="1">
                  <c:v>8.3900000000000002E-2</c:v>
                </c:pt>
              </c:numCache>
            </c:numRef>
          </c:val>
          <c:extLst>
            <c:ext xmlns:c16="http://schemas.microsoft.com/office/drawing/2014/chart" uri="{C3380CC4-5D6E-409C-BE32-E72D297353CC}">
              <c16:uniqueId val="{00000001-BC73-43C3-A71A-49D892090804}"/>
            </c:ext>
          </c:extLst>
        </c:ser>
        <c:dLbls>
          <c:dLblPos val="inEnd"/>
          <c:showLegendKey val="0"/>
          <c:showVal val="1"/>
          <c:showCatName val="0"/>
          <c:showSerName val="0"/>
          <c:showPercent val="0"/>
          <c:showBubbleSize val="0"/>
        </c:dLbls>
        <c:gapWidth val="150"/>
        <c:overlap val="100"/>
        <c:axId val="1377474383"/>
        <c:axId val="1377476783"/>
      </c:barChart>
      <c:catAx>
        <c:axId val="137747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77476783"/>
        <c:crosses val="autoZero"/>
        <c:auto val="1"/>
        <c:lblAlgn val="ctr"/>
        <c:lblOffset val="100"/>
        <c:noMultiLvlLbl val="0"/>
      </c:catAx>
      <c:valAx>
        <c:axId val="1377476783"/>
        <c:scaling>
          <c:orientation val="minMax"/>
          <c:max val="1"/>
        </c:scaling>
        <c:delete val="1"/>
        <c:axPos val="l"/>
        <c:numFmt formatCode="0%" sourceLinked="1"/>
        <c:majorTickMark val="out"/>
        <c:minorTickMark val="none"/>
        <c:tickLblPos val="nextTo"/>
        <c:crossAx val="137747438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National networks</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2'!$A$39:$B$39</c:f>
              <c:strCache>
                <c:ptCount val="2"/>
                <c:pt idx="0">
                  <c:v>National networks that enable exchange across different EHR vendors (e.g. Carequality)</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2'!$C$39:$D$39</c:f>
              <c:numCache>
                <c:formatCode>0%</c:formatCode>
                <c:ptCount val="2"/>
                <c:pt idx="0">
                  <c:v>0.18162500000000001</c:v>
                </c:pt>
                <c:pt idx="1">
                  <c:v>0.54320000000000002</c:v>
                </c:pt>
              </c:numCache>
            </c:numRef>
          </c:val>
          <c:extLst>
            <c:ext xmlns:c16="http://schemas.microsoft.com/office/drawing/2014/chart" uri="{C3380CC4-5D6E-409C-BE32-E72D297353CC}">
              <c16:uniqueId val="{00000000-ADE5-426C-88CE-63B06098276B}"/>
            </c:ext>
          </c:extLst>
        </c:ser>
        <c:ser>
          <c:idx val="1"/>
          <c:order val="1"/>
          <c:tx>
            <c:strRef>
              <c:f>'Slide 2'!$A$40:$B$40</c:f>
              <c:strCache>
                <c:ptCount val="2"/>
                <c:pt idx="0">
                  <c:v>National networks that enable exchange across different EHR vendors (e.g. Carequality)</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2'!$C$40:$D$40</c:f>
              <c:numCache>
                <c:formatCode>0%</c:formatCode>
                <c:ptCount val="2"/>
                <c:pt idx="0">
                  <c:v>0.13862260000000001</c:v>
                </c:pt>
                <c:pt idx="1">
                  <c:v>0.19270000000000001</c:v>
                </c:pt>
              </c:numCache>
            </c:numRef>
          </c:val>
          <c:extLst>
            <c:ext xmlns:c16="http://schemas.microsoft.com/office/drawing/2014/chart" uri="{C3380CC4-5D6E-409C-BE32-E72D297353CC}">
              <c16:uniqueId val="{00000001-ADE5-426C-88CE-63B06098276B}"/>
            </c:ext>
          </c:extLst>
        </c:ser>
        <c:dLbls>
          <c:dLblPos val="inEnd"/>
          <c:showLegendKey val="0"/>
          <c:showVal val="1"/>
          <c:showCatName val="0"/>
          <c:showSerName val="0"/>
          <c:showPercent val="0"/>
          <c:showBubbleSize val="0"/>
        </c:dLbls>
        <c:gapWidth val="150"/>
        <c:overlap val="100"/>
        <c:axId val="1201115903"/>
        <c:axId val="1201121663"/>
      </c:barChart>
      <c:catAx>
        <c:axId val="120111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1121663"/>
        <c:crosses val="autoZero"/>
        <c:auto val="1"/>
        <c:lblAlgn val="ctr"/>
        <c:lblOffset val="100"/>
        <c:noMultiLvlLbl val="0"/>
      </c:catAx>
      <c:valAx>
        <c:axId val="1201121663"/>
        <c:scaling>
          <c:orientation val="minMax"/>
          <c:max val="1"/>
        </c:scaling>
        <c:delete val="1"/>
        <c:axPos val="l"/>
        <c:numFmt formatCode="0%" sourceLinked="1"/>
        <c:majorTickMark val="out"/>
        <c:minorTickMark val="none"/>
        <c:tickLblPos val="nextTo"/>
        <c:crossAx val="120111590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'Hospital TEFCA'!$B$1</c:f>
              <c:strCache>
                <c:ptCount val="1"/>
                <c:pt idx="0">
                  <c:v>Aware of TEFCA and currently participate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3BF-4FBE-984D-5D146C601F1C}"/>
                </c:ext>
              </c:extLst>
            </c:dLbl>
            <c:dLbl>
              <c:idx val="1"/>
              <c:delete val="1"/>
              <c:extLst>
                <c:ext xmlns:c15="http://schemas.microsoft.com/office/drawing/2012/chart" uri="{CE6537A1-D6FC-4f65-9D91-7224C49458BB}"/>
                <c:ext xmlns:c16="http://schemas.microsoft.com/office/drawing/2014/chart" uri="{C3380CC4-5D6E-409C-BE32-E72D297353CC}">
                  <c16:uniqueId val="{00000005-83BF-4FBE-984D-5D146C601F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'Hospital TEFCA'!$A$2:$A$5</c:f>
              <c:numCache>
                <c:formatCode>General</c:formatCode>
                <c:ptCount val="4"/>
                <c:pt idx="0">
                  <c:v>2022</c:v>
                </c:pt>
                <c:pt idx="1">
                  <c:v>2023</c:v>
                </c:pt>
                <c:pt idx="2">
                  <c:v>2024</c:v>
                </c:pt>
                <c:pt idx="3">
                  <c:v>2025</c:v>
                </c:pt>
              </c:numCache>
            </c:numRef>
          </c:cat>
          <c:val>
            <c:numRef>
              <c:f>'Hospital TEFCA'!$B$2:$B$5</c:f>
              <c:numCache>
                <c:formatCode>0%</c:formatCode>
                <c:ptCount val="4"/>
                <c:pt idx="0">
                  <c:v>0</c:v>
                </c:pt>
                <c:pt idx="1">
                  <c:v>0</c:v>
                </c:pt>
                <c:pt idx="2">
                  <c:v>0.19936703</c:v>
                </c:pt>
                <c:pt idx="3">
                  <c:v>0.42667347999999999</c:v>
                </c:pt>
              </c:numCache>
            </c:numRef>
          </c:val>
          <c:extLst>
            <c:ext xmlns:c16="http://schemas.microsoft.com/office/drawing/2014/chart" uri="{C3380CC4-5D6E-409C-BE32-E72D297353CC}">
              <c16:uniqueId val="{00000000-83BF-4FBE-984D-5D146C601F1C}"/>
            </c:ext>
          </c:extLst>
        </c:ser>
        <c:ser>
          <c:idx val="2"/>
          <c:order val="1"/>
          <c:tx>
            <c:strRef>
              <c:f>'Hospital TEFCA'!$C$1</c:f>
              <c:strCache>
                <c:ptCount val="1"/>
                <c:pt idx="0">
                  <c:v>Aware of TEFCA and plan to participate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'Hospital TEFCA'!$A$2:$A$5</c:f>
              <c:numCache>
                <c:formatCode>General</c:formatCode>
                <c:ptCount val="4"/>
                <c:pt idx="0">
                  <c:v>2022</c:v>
                </c:pt>
                <c:pt idx="1">
                  <c:v>2023</c:v>
                </c:pt>
                <c:pt idx="2">
                  <c:v>2024</c:v>
                </c:pt>
                <c:pt idx="3">
                  <c:v>2025</c:v>
                </c:pt>
              </c:numCache>
            </c:numRef>
          </c:cat>
          <c:val>
            <c:numRef>
              <c:f>'Hospital TEFCA'!$C$2:$C$5</c:f>
              <c:numCache>
                <c:formatCode>0%</c:formatCode>
                <c:ptCount val="4"/>
                <c:pt idx="0">
                  <c:v>0.50926959999999999</c:v>
                </c:pt>
                <c:pt idx="1">
                  <c:v>0.64</c:v>
                </c:pt>
                <c:pt idx="2">
                  <c:v>0.47109561</c:v>
                </c:pt>
                <c:pt idx="3">
                  <c:v>0.37218738000000001</c:v>
                </c:pt>
              </c:numCache>
            </c:numRef>
          </c:val>
          <c:extLst>
            <c:ext xmlns:c16="http://schemas.microsoft.com/office/drawing/2014/chart" uri="{C3380CC4-5D6E-409C-BE32-E72D297353CC}">
              <c16:uniqueId val="{00000001-83BF-4FBE-984D-5D146C601F1C}"/>
            </c:ext>
          </c:extLst>
        </c:ser>
        <c:ser>
          <c:idx val="4"/>
          <c:order val="2"/>
          <c:tx>
            <c:strRef>
              <c:f>'Hospital TEFCA'!$D$1</c:f>
              <c:strCache>
                <c:ptCount val="1"/>
                <c:pt idx="0">
                  <c:v>Aware of TEFCA but not planning to participate</c:v>
                </c:pt>
              </c:strCache>
            </c:strRef>
          </c:tx>
          <c:spPr>
            <a:solidFill>
              <a:schemeClr val="accent5"/>
            </a:solidFill>
            <a:ln>
              <a:noFill/>
            </a:ln>
            <a:effectLst/>
          </c:spPr>
          <c:invertIfNegative val="0"/>
          <c:dLbls>
            <c:dLbl>
              <c:idx val="3"/>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3BF-4FBE-984D-5D146C601F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'Hospital TEFCA'!$A$2:$A$5</c:f>
              <c:numCache>
                <c:formatCode>General</c:formatCode>
                <c:ptCount val="4"/>
                <c:pt idx="0">
                  <c:v>2022</c:v>
                </c:pt>
                <c:pt idx="1">
                  <c:v>2023</c:v>
                </c:pt>
                <c:pt idx="2">
                  <c:v>2024</c:v>
                </c:pt>
                <c:pt idx="3">
                  <c:v>2025</c:v>
                </c:pt>
              </c:numCache>
            </c:numRef>
          </c:cat>
          <c:val>
            <c:numRef>
              <c:f>'Hospital TEFCA'!$D$2:$D$5</c:f>
              <c:numCache>
                <c:formatCode>0%</c:formatCode>
                <c:ptCount val="4"/>
                <c:pt idx="0">
                  <c:v>0.23897599000000003</c:v>
                </c:pt>
                <c:pt idx="1">
                  <c:v>0.12</c:v>
                </c:pt>
                <c:pt idx="2">
                  <c:v>0.17719527000000002</c:v>
                </c:pt>
                <c:pt idx="3">
                  <c:v>7.6099150000000004E-2</c:v>
                </c:pt>
              </c:numCache>
            </c:numRef>
          </c:val>
          <c:extLst>
            <c:ext xmlns:c16="http://schemas.microsoft.com/office/drawing/2014/chart" uri="{C3380CC4-5D6E-409C-BE32-E72D297353CC}">
              <c16:uniqueId val="{00000002-83BF-4FBE-984D-5D146C601F1C}"/>
            </c:ext>
          </c:extLst>
        </c:ser>
        <c:ser>
          <c:idx val="5"/>
          <c:order val="3"/>
          <c:tx>
            <c:strRef>
              <c:f>'Hospital TEFCA'!$E$1</c:f>
              <c:strCache>
                <c:ptCount val="1"/>
                <c:pt idx="0">
                  <c:v>Not aware of TEFCA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'Hospital TEFCA'!$A$2:$A$5</c:f>
              <c:numCache>
                <c:formatCode>General</c:formatCode>
                <c:ptCount val="4"/>
                <c:pt idx="0">
                  <c:v>2022</c:v>
                </c:pt>
                <c:pt idx="1">
                  <c:v>2023</c:v>
                </c:pt>
                <c:pt idx="2">
                  <c:v>2024</c:v>
                </c:pt>
                <c:pt idx="3">
                  <c:v>2025</c:v>
                </c:pt>
              </c:numCache>
            </c:numRef>
          </c:cat>
          <c:val>
            <c:numRef>
              <c:f>'Hospital TEFCA'!$E$2:$E$5</c:f>
              <c:numCache>
                <c:formatCode>0%</c:formatCode>
                <c:ptCount val="4"/>
                <c:pt idx="0">
                  <c:v>0.25175440999999998</c:v>
                </c:pt>
                <c:pt idx="1">
                  <c:v>0.24</c:v>
                </c:pt>
                <c:pt idx="2">
                  <c:v>0.15234209000000001</c:v>
                </c:pt>
                <c:pt idx="3">
                  <c:v>0.12503998999999999</c:v>
                </c:pt>
              </c:numCache>
            </c:numRef>
          </c:val>
          <c:extLst>
            <c:ext xmlns:c16="http://schemas.microsoft.com/office/drawing/2014/chart" uri="{C3380CC4-5D6E-409C-BE32-E72D297353CC}">
              <c16:uniqueId val="{00000003-83BF-4FBE-984D-5D146C601F1C}"/>
            </c:ext>
          </c:extLst>
        </c:ser>
        <c:dLbls>
          <c:dLblPos val="ctr"/>
          <c:showLegendKey val="0"/>
          <c:showVal val="1"/>
          <c:showCatName val="0"/>
          <c:showSerName val="0"/>
          <c:showPercent val="0"/>
          <c:showBubbleSize val="0"/>
        </c:dLbls>
        <c:gapWidth val="150"/>
        <c:overlap val="100"/>
        <c:axId val="629353944"/>
        <c:axId val="629349984"/>
      </c:barChart>
      <c:catAx>
        <c:axId val="62935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29349984"/>
        <c:crosses val="autoZero"/>
        <c:auto val="1"/>
        <c:lblAlgn val="ctr"/>
        <c:lblOffset val="100"/>
        <c:noMultiLvlLbl val="0"/>
      </c:catAx>
      <c:valAx>
        <c:axId val="6293499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9353944"/>
        <c:crosses val="autoZero"/>
        <c:crossBetween val="between"/>
      </c:valAx>
      <c:spPr>
        <a:noFill/>
        <a:ln>
          <a:noFill/>
        </a:ln>
        <a:effectLst/>
      </c:spPr>
    </c:plotArea>
    <c:legend>
      <c:legendPos val="t"/>
      <c:layout>
        <c:manualLayout>
          <c:xMode val="edge"/>
          <c:yMode val="edge"/>
          <c:x val="0.15453128037096486"/>
          <c:y val="1.5527950310559006E-2"/>
          <c:w val="0.67742954202058558"/>
          <c:h val="9.588978008183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'Slide 3'!$I$3</c:f>
              <c:strCache>
                <c:ptCount val="1"/>
                <c:pt idx="0">
                  <c:v>Receive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3'!$G$4:$G$7</c:f>
              <c:strCache>
                <c:ptCount val="4"/>
                <c:pt idx="0">
                  <c:v>Behavioral Health Facilities</c:v>
                </c:pt>
                <c:pt idx="1">
                  <c:v>Long term and post acute care facilities</c:v>
                </c:pt>
                <c:pt idx="2">
                  <c:v>External ambulatory care providers </c:v>
                </c:pt>
                <c:pt idx="3">
                  <c:v>External hospitals</c:v>
                </c:pt>
              </c:strCache>
            </c:strRef>
          </c:cat>
          <c:val>
            <c:numRef>
              <c:f>'Slide 3'!$I$4:$I$7</c:f>
              <c:numCache>
                <c:formatCode>0%</c:formatCode>
                <c:ptCount val="4"/>
                <c:pt idx="0">
                  <c:v>0.22450000000000001</c:v>
                </c:pt>
                <c:pt idx="1">
                  <c:v>0.2407</c:v>
                </c:pt>
                <c:pt idx="2">
                  <c:v>0.41570000000000001</c:v>
                </c:pt>
                <c:pt idx="3">
                  <c:v>0.54379999999999995</c:v>
                </c:pt>
              </c:numCache>
            </c:numRef>
          </c:val>
          <c:extLst>
            <c:ext xmlns:c16="http://schemas.microsoft.com/office/drawing/2014/chart" uri="{C3380CC4-5D6E-409C-BE32-E72D297353CC}">
              <c16:uniqueId val="{00000000-17B1-4952-858B-3B17DD0D0FF2}"/>
            </c:ext>
          </c:extLst>
        </c:ser>
        <c:ser>
          <c:idx val="0"/>
          <c:order val="1"/>
          <c:tx>
            <c:strRef>
              <c:f>'Slide 3'!$H$3</c:f>
              <c:strCache>
                <c:ptCount val="1"/>
                <c:pt idx="0">
                  <c:v>Send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3'!$G$4:$G$7</c:f>
              <c:strCache>
                <c:ptCount val="4"/>
                <c:pt idx="0">
                  <c:v>Behavioral Health Facilities</c:v>
                </c:pt>
                <c:pt idx="1">
                  <c:v>Long term and post acute care facilities</c:v>
                </c:pt>
                <c:pt idx="2">
                  <c:v>External ambulatory care providers </c:v>
                </c:pt>
                <c:pt idx="3">
                  <c:v>External hospitals</c:v>
                </c:pt>
              </c:strCache>
            </c:strRef>
          </c:cat>
          <c:val>
            <c:numRef>
              <c:f>'Slide 3'!$H$4:$H$7</c:f>
              <c:numCache>
                <c:formatCode>0%</c:formatCode>
                <c:ptCount val="4"/>
                <c:pt idx="0">
                  <c:v>0.43459999999999999</c:v>
                </c:pt>
                <c:pt idx="1">
                  <c:v>0.45350000000000001</c:v>
                </c:pt>
                <c:pt idx="2">
                  <c:v>0.6946</c:v>
                </c:pt>
                <c:pt idx="3">
                  <c:v>0.7097</c:v>
                </c:pt>
              </c:numCache>
            </c:numRef>
          </c:val>
          <c:extLst>
            <c:ext xmlns:c16="http://schemas.microsoft.com/office/drawing/2014/chart" uri="{C3380CC4-5D6E-409C-BE32-E72D297353CC}">
              <c16:uniqueId val="{00000001-17B1-4952-858B-3B17DD0D0FF2}"/>
            </c:ext>
          </c:extLst>
        </c:ser>
        <c:dLbls>
          <c:dLblPos val="inEnd"/>
          <c:showLegendKey val="0"/>
          <c:showVal val="1"/>
          <c:showCatName val="0"/>
          <c:showSerName val="0"/>
          <c:showPercent val="0"/>
          <c:showBubbleSize val="0"/>
        </c:dLbls>
        <c:gapWidth val="182"/>
        <c:axId val="1623811136"/>
        <c:axId val="1623811616"/>
      </c:barChart>
      <c:catAx>
        <c:axId val="1623811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23811616"/>
        <c:crosses val="autoZero"/>
        <c:auto val="1"/>
        <c:lblAlgn val="ctr"/>
        <c:lblOffset val="100"/>
        <c:noMultiLvlLbl val="0"/>
      </c:catAx>
      <c:valAx>
        <c:axId val="1623811616"/>
        <c:scaling>
          <c:orientation val="minMax"/>
          <c:max val="1"/>
        </c:scaling>
        <c:delete val="0"/>
        <c:axPos val="b"/>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23811136"/>
        <c:crosses val="autoZero"/>
        <c:crossBetween val="between"/>
        <c:majorUnit val="0.2"/>
      </c:valAx>
      <c:spPr>
        <a:noFill/>
        <a:ln>
          <a:noFill/>
        </a:ln>
        <a:effectLst/>
      </c:spPr>
    </c:plotArea>
    <c:legend>
      <c:legendPos val="r"/>
      <c:layout>
        <c:manualLayout>
          <c:xMode val="edge"/>
          <c:yMode val="edge"/>
          <c:x val="0.8543123147074112"/>
          <c:y val="0.30288247272404939"/>
          <c:w val="9.8355383375203095E-2"/>
          <c:h val="0.2217322129353345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82711728935113E-2"/>
          <c:y val="4.0615414006891122E-2"/>
          <c:w val="0.86322421502867697"/>
          <c:h val="0.91227381781752592"/>
        </c:manualLayout>
      </c:layout>
      <c:barChart>
        <c:barDir val="bar"/>
        <c:grouping val="stacked"/>
        <c:varyColors val="0"/>
        <c:ser>
          <c:idx val="0"/>
          <c:order val="0"/>
          <c:tx>
            <c:strRef>
              <c:f>'Slide 4 Op2'!$C$1</c:f>
              <c:strCache>
                <c:ptCount val="1"/>
                <c:pt idx="0">
                  <c:v>Major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4 Op2'!$B$2:$B$15</c:f>
              <c:numCache>
                <c:formatCode>General</c:formatCode>
                <c:ptCount val="14"/>
                <c:pt idx="0">
                  <c:v>2023</c:v>
                </c:pt>
                <c:pt idx="1">
                  <c:v>2025</c:v>
                </c:pt>
                <c:pt idx="2">
                  <c:v>2023</c:v>
                </c:pt>
                <c:pt idx="3">
                  <c:v>2025</c:v>
                </c:pt>
                <c:pt idx="4">
                  <c:v>2023</c:v>
                </c:pt>
                <c:pt idx="5">
                  <c:v>2025</c:v>
                </c:pt>
                <c:pt idx="6">
                  <c:v>2023</c:v>
                </c:pt>
                <c:pt idx="7">
                  <c:v>2025</c:v>
                </c:pt>
                <c:pt idx="8">
                  <c:v>2023</c:v>
                </c:pt>
                <c:pt idx="9">
                  <c:v>2025</c:v>
                </c:pt>
                <c:pt idx="10">
                  <c:v>2023</c:v>
                </c:pt>
                <c:pt idx="11">
                  <c:v>2025</c:v>
                </c:pt>
                <c:pt idx="12">
                  <c:v>2023</c:v>
                </c:pt>
                <c:pt idx="13">
                  <c:v>2025</c:v>
                </c:pt>
              </c:numCache>
            </c:numRef>
          </c:cat>
          <c:val>
            <c:numRef>
              <c:f>'Slide 4 Op2'!$C$2:$C$15</c:f>
              <c:numCache>
                <c:formatCode>0%</c:formatCode>
                <c:ptCount val="14"/>
                <c:pt idx="0">
                  <c:v>0.42920000000000003</c:v>
                </c:pt>
                <c:pt idx="1">
                  <c:v>0.3891</c:v>
                </c:pt>
                <c:pt idx="2">
                  <c:v>0.4113</c:v>
                </c:pt>
                <c:pt idx="3">
                  <c:v>0.25190000000000001</c:v>
                </c:pt>
                <c:pt idx="4">
                  <c:v>0.31080000000000002</c:v>
                </c:pt>
                <c:pt idx="5">
                  <c:v>0.19170000000000001</c:v>
                </c:pt>
                <c:pt idx="6">
                  <c:v>0.23449999999999999</c:v>
                </c:pt>
                <c:pt idx="7">
                  <c:v>0.16980000000000001</c:v>
                </c:pt>
                <c:pt idx="8">
                  <c:v>0.24990000000000001</c:v>
                </c:pt>
                <c:pt idx="9">
                  <c:v>0.17799999999999999</c:v>
                </c:pt>
                <c:pt idx="10">
                  <c:v>0.19040000000000001</c:v>
                </c:pt>
                <c:pt idx="11">
                  <c:v>0.10249999999999999</c:v>
                </c:pt>
                <c:pt idx="12">
                  <c:v>0.28199999999999997</c:v>
                </c:pt>
                <c:pt idx="13">
                  <c:v>0.20930000000000001</c:v>
                </c:pt>
              </c:numCache>
            </c:numRef>
          </c:val>
          <c:extLst>
            <c:ext xmlns:c16="http://schemas.microsoft.com/office/drawing/2014/chart" uri="{C3380CC4-5D6E-409C-BE32-E72D297353CC}">
              <c16:uniqueId val="{00000000-AF95-482B-B103-DC3A54D3D26A}"/>
            </c:ext>
          </c:extLst>
        </c:ser>
        <c:ser>
          <c:idx val="1"/>
          <c:order val="1"/>
          <c:tx>
            <c:strRef>
              <c:f>'Slide 4 Op2'!$D$1</c:f>
              <c:strCache>
                <c:ptCount val="1"/>
                <c:pt idx="0">
                  <c:v>Minor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4 Op2'!$B$2:$B$15</c:f>
              <c:numCache>
                <c:formatCode>General</c:formatCode>
                <c:ptCount val="14"/>
                <c:pt idx="0">
                  <c:v>2023</c:v>
                </c:pt>
                <c:pt idx="1">
                  <c:v>2025</c:v>
                </c:pt>
                <c:pt idx="2">
                  <c:v>2023</c:v>
                </c:pt>
                <c:pt idx="3">
                  <c:v>2025</c:v>
                </c:pt>
                <c:pt idx="4">
                  <c:v>2023</c:v>
                </c:pt>
                <c:pt idx="5">
                  <c:v>2025</c:v>
                </c:pt>
                <c:pt idx="6">
                  <c:v>2023</c:v>
                </c:pt>
                <c:pt idx="7">
                  <c:v>2025</c:v>
                </c:pt>
                <c:pt idx="8">
                  <c:v>2023</c:v>
                </c:pt>
                <c:pt idx="9">
                  <c:v>2025</c:v>
                </c:pt>
                <c:pt idx="10">
                  <c:v>2023</c:v>
                </c:pt>
                <c:pt idx="11">
                  <c:v>2025</c:v>
                </c:pt>
                <c:pt idx="12">
                  <c:v>2023</c:v>
                </c:pt>
                <c:pt idx="13">
                  <c:v>2025</c:v>
                </c:pt>
              </c:numCache>
            </c:numRef>
          </c:cat>
          <c:val>
            <c:numRef>
              <c:f>'Slide 4 Op2'!$D$2:$D$15</c:f>
              <c:numCache>
                <c:formatCode>0%</c:formatCode>
                <c:ptCount val="14"/>
                <c:pt idx="0">
                  <c:v>0.43070000000000003</c:v>
                </c:pt>
                <c:pt idx="1">
                  <c:v>0.47399999999999998</c:v>
                </c:pt>
                <c:pt idx="2">
                  <c:v>0.42499999999999999</c:v>
                </c:pt>
                <c:pt idx="3">
                  <c:v>0.51800000000000002</c:v>
                </c:pt>
                <c:pt idx="4">
                  <c:v>0.41</c:v>
                </c:pt>
                <c:pt idx="5">
                  <c:v>0.62180000000000002</c:v>
                </c:pt>
                <c:pt idx="6">
                  <c:v>0.40770000000000001</c:v>
                </c:pt>
                <c:pt idx="7">
                  <c:v>0.56759999999999999</c:v>
                </c:pt>
                <c:pt idx="8">
                  <c:v>0.47770000000000001</c:v>
                </c:pt>
                <c:pt idx="9">
                  <c:v>0.61680000000000001</c:v>
                </c:pt>
                <c:pt idx="10">
                  <c:v>0.47260000000000002</c:v>
                </c:pt>
                <c:pt idx="11">
                  <c:v>0.5958</c:v>
                </c:pt>
                <c:pt idx="12">
                  <c:v>0.38169999999999998</c:v>
                </c:pt>
                <c:pt idx="13">
                  <c:v>0.46589999999999998</c:v>
                </c:pt>
              </c:numCache>
            </c:numRef>
          </c:val>
          <c:extLst>
            <c:ext xmlns:c16="http://schemas.microsoft.com/office/drawing/2014/chart" uri="{C3380CC4-5D6E-409C-BE32-E72D297353CC}">
              <c16:uniqueId val="{00000001-AF95-482B-B103-DC3A54D3D26A}"/>
            </c:ext>
          </c:extLst>
        </c:ser>
        <c:dLbls>
          <c:dLblPos val="inEnd"/>
          <c:showLegendKey val="0"/>
          <c:showVal val="1"/>
          <c:showCatName val="0"/>
          <c:showSerName val="0"/>
          <c:showPercent val="0"/>
          <c:showBubbleSize val="0"/>
        </c:dLbls>
        <c:gapWidth val="150"/>
        <c:overlap val="100"/>
        <c:axId val="1774582320"/>
        <c:axId val="1774580880"/>
      </c:barChart>
      <c:catAx>
        <c:axId val="177458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74580880"/>
        <c:crosses val="autoZero"/>
        <c:auto val="1"/>
        <c:lblAlgn val="ctr"/>
        <c:lblOffset val="100"/>
        <c:noMultiLvlLbl val="0"/>
      </c:catAx>
      <c:valAx>
        <c:axId val="17745808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774582320"/>
        <c:crosses val="autoZero"/>
        <c:crossBetween val="between"/>
      </c:valAx>
      <c:spPr>
        <a:noFill/>
        <a:ln>
          <a:noFill/>
        </a:ln>
        <a:effectLst/>
      </c:spPr>
    </c:plotArea>
    <c:legend>
      <c:legendPos val="t"/>
      <c:layout>
        <c:manualLayout>
          <c:xMode val="edge"/>
          <c:yMode val="edge"/>
          <c:x val="0.78488639923096037"/>
          <c:y val="5.1440329218106998E-2"/>
          <c:w val="0.17206628106671853"/>
          <c:h val="3.893820274780467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82711728935113E-2"/>
          <c:y val="4.0615414006891122E-2"/>
          <c:w val="0.86322421502867697"/>
          <c:h val="0.91227381781752592"/>
        </c:manualLayout>
      </c:layout>
      <c:barChart>
        <c:barDir val="bar"/>
        <c:grouping val="stacked"/>
        <c:varyColors val="0"/>
        <c:ser>
          <c:idx val="0"/>
          <c:order val="0"/>
          <c:tx>
            <c:strRef>
              <c:f>'Slide 4 Op2'!$C$1</c:f>
              <c:strCache>
                <c:ptCount val="1"/>
                <c:pt idx="0">
                  <c:v>Major</c:v>
                </c:pt>
              </c:strCache>
            </c:strRef>
          </c:tx>
          <c:spPr>
            <a:solidFill>
              <a:schemeClr val="accent1"/>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6-5BAA-42F8-9880-FEC0C275FD57}"/>
              </c:ext>
            </c:extLst>
          </c:dPt>
          <c:dPt>
            <c:idx val="3"/>
            <c:invertIfNegative val="0"/>
            <c:bubble3D val="0"/>
            <c:spPr>
              <a:solidFill>
                <a:srgbClr val="00B0F0"/>
              </a:solidFill>
              <a:ln>
                <a:noFill/>
              </a:ln>
              <a:effectLst/>
            </c:spPr>
            <c:extLst>
              <c:ext xmlns:c16="http://schemas.microsoft.com/office/drawing/2014/chart" uri="{C3380CC4-5D6E-409C-BE32-E72D297353CC}">
                <c16:uniqueId val="{00000005-5BAA-42F8-9880-FEC0C275FD57}"/>
              </c:ext>
            </c:extLst>
          </c:dPt>
          <c:dPt>
            <c:idx val="5"/>
            <c:invertIfNegative val="0"/>
            <c:bubble3D val="0"/>
            <c:spPr>
              <a:solidFill>
                <a:srgbClr val="00B0F0"/>
              </a:solidFill>
              <a:ln>
                <a:noFill/>
              </a:ln>
              <a:effectLst/>
            </c:spPr>
            <c:extLst>
              <c:ext xmlns:c16="http://schemas.microsoft.com/office/drawing/2014/chart" uri="{C3380CC4-5D6E-409C-BE32-E72D297353CC}">
                <c16:uniqueId val="{00000004-5BAA-42F8-9880-FEC0C275FD57}"/>
              </c:ext>
            </c:extLst>
          </c:dPt>
          <c:dPt>
            <c:idx val="7"/>
            <c:invertIfNegative val="0"/>
            <c:bubble3D val="0"/>
            <c:spPr>
              <a:solidFill>
                <a:srgbClr val="00B0F0"/>
              </a:solidFill>
              <a:ln>
                <a:noFill/>
              </a:ln>
              <a:effectLst/>
            </c:spPr>
            <c:extLst>
              <c:ext xmlns:c16="http://schemas.microsoft.com/office/drawing/2014/chart" uri="{C3380CC4-5D6E-409C-BE32-E72D297353CC}">
                <c16:uniqueId val="{00000003-5BAA-42F8-9880-FEC0C275FD57}"/>
              </c:ext>
            </c:extLst>
          </c:dPt>
          <c:dPt>
            <c:idx val="9"/>
            <c:invertIfNegative val="0"/>
            <c:bubble3D val="0"/>
            <c:spPr>
              <a:solidFill>
                <a:srgbClr val="00B0F0"/>
              </a:solidFill>
              <a:ln>
                <a:noFill/>
              </a:ln>
              <a:effectLst/>
            </c:spPr>
            <c:extLst>
              <c:ext xmlns:c16="http://schemas.microsoft.com/office/drawing/2014/chart" uri="{C3380CC4-5D6E-409C-BE32-E72D297353CC}">
                <c16:uniqueId val="{00000002-5BAA-42F8-9880-FEC0C275FD57}"/>
              </c:ext>
            </c:extLst>
          </c:dPt>
          <c:dPt>
            <c:idx val="11"/>
            <c:invertIfNegative val="0"/>
            <c:bubble3D val="0"/>
            <c:spPr>
              <a:solidFill>
                <a:srgbClr val="00B0F0"/>
              </a:solidFill>
              <a:ln>
                <a:noFill/>
              </a:ln>
              <a:effectLst/>
            </c:spPr>
            <c:extLst>
              <c:ext xmlns:c16="http://schemas.microsoft.com/office/drawing/2014/chart" uri="{C3380CC4-5D6E-409C-BE32-E72D297353CC}">
                <c16:uniqueId val="{00000001-5BAA-42F8-9880-FEC0C275FD57}"/>
              </c:ext>
            </c:extLst>
          </c:dPt>
          <c:dPt>
            <c:idx val="13"/>
            <c:invertIfNegative val="0"/>
            <c:bubble3D val="0"/>
            <c:spPr>
              <a:solidFill>
                <a:srgbClr val="00B0F0"/>
              </a:solidFill>
              <a:ln>
                <a:noFill/>
              </a:ln>
              <a:effectLst/>
            </c:spPr>
            <c:extLst>
              <c:ext xmlns:c16="http://schemas.microsoft.com/office/drawing/2014/chart" uri="{C3380CC4-5D6E-409C-BE32-E72D297353CC}">
                <c16:uniqueId val="{00000000-5BAA-42F8-9880-FEC0C275FD57}"/>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4 Op2'!$B$2:$B$15</c:f>
              <c:numCache>
                <c:formatCode>General</c:formatCode>
                <c:ptCount val="14"/>
                <c:pt idx="0">
                  <c:v>2023</c:v>
                </c:pt>
                <c:pt idx="1">
                  <c:v>2025</c:v>
                </c:pt>
                <c:pt idx="2">
                  <c:v>2023</c:v>
                </c:pt>
                <c:pt idx="3">
                  <c:v>2025</c:v>
                </c:pt>
                <c:pt idx="4">
                  <c:v>2023</c:v>
                </c:pt>
                <c:pt idx="5">
                  <c:v>2025</c:v>
                </c:pt>
                <c:pt idx="6">
                  <c:v>2023</c:v>
                </c:pt>
                <c:pt idx="7">
                  <c:v>2025</c:v>
                </c:pt>
                <c:pt idx="8">
                  <c:v>2023</c:v>
                </c:pt>
                <c:pt idx="9">
                  <c:v>2025</c:v>
                </c:pt>
                <c:pt idx="10">
                  <c:v>2023</c:v>
                </c:pt>
                <c:pt idx="11">
                  <c:v>2025</c:v>
                </c:pt>
                <c:pt idx="12">
                  <c:v>2023</c:v>
                </c:pt>
                <c:pt idx="13">
                  <c:v>2025</c:v>
                </c:pt>
              </c:numCache>
            </c:numRef>
          </c:cat>
          <c:val>
            <c:numRef>
              <c:f>'Slide 4 Op2'!$C$2:$C$15</c:f>
              <c:numCache>
                <c:formatCode>0%</c:formatCode>
                <c:ptCount val="14"/>
                <c:pt idx="0">
                  <c:v>0.42920000000000003</c:v>
                </c:pt>
                <c:pt idx="1">
                  <c:v>0.3891</c:v>
                </c:pt>
                <c:pt idx="2">
                  <c:v>0.4113</c:v>
                </c:pt>
                <c:pt idx="3">
                  <c:v>0.25190000000000001</c:v>
                </c:pt>
                <c:pt idx="4">
                  <c:v>0.31080000000000002</c:v>
                </c:pt>
                <c:pt idx="5">
                  <c:v>0.19170000000000001</c:v>
                </c:pt>
                <c:pt idx="6">
                  <c:v>0.23449999999999999</c:v>
                </c:pt>
                <c:pt idx="7">
                  <c:v>0.16980000000000001</c:v>
                </c:pt>
                <c:pt idx="8">
                  <c:v>0.24990000000000001</c:v>
                </c:pt>
                <c:pt idx="9">
                  <c:v>0.17799999999999999</c:v>
                </c:pt>
                <c:pt idx="10">
                  <c:v>0.19040000000000001</c:v>
                </c:pt>
                <c:pt idx="11">
                  <c:v>0.10249999999999999</c:v>
                </c:pt>
                <c:pt idx="12">
                  <c:v>0.28199999999999997</c:v>
                </c:pt>
                <c:pt idx="13">
                  <c:v>0.20930000000000001</c:v>
                </c:pt>
              </c:numCache>
            </c:numRef>
          </c:val>
          <c:extLst>
            <c:ext xmlns:c16="http://schemas.microsoft.com/office/drawing/2014/chart" uri="{C3380CC4-5D6E-409C-BE32-E72D297353CC}">
              <c16:uniqueId val="{00000000-AF95-482B-B103-DC3A54D3D26A}"/>
            </c:ext>
          </c:extLst>
        </c:ser>
        <c:dLbls>
          <c:dLblPos val="inEnd"/>
          <c:showLegendKey val="0"/>
          <c:showVal val="1"/>
          <c:showCatName val="0"/>
          <c:showSerName val="0"/>
          <c:showPercent val="0"/>
          <c:showBubbleSize val="0"/>
        </c:dLbls>
        <c:gapWidth val="150"/>
        <c:overlap val="100"/>
        <c:axId val="1774582320"/>
        <c:axId val="1774580880"/>
      </c:barChart>
      <c:catAx>
        <c:axId val="177458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774580880"/>
        <c:crosses val="autoZero"/>
        <c:auto val="1"/>
        <c:lblAlgn val="ctr"/>
        <c:lblOffset val="100"/>
        <c:noMultiLvlLbl val="0"/>
      </c:catAx>
      <c:valAx>
        <c:axId val="17745808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774582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3899178893824"/>
          <c:y val="2.4870469027018512E-2"/>
          <c:w val="0.86111203010353077"/>
          <c:h val="0.87314058973691699"/>
        </c:manualLayout>
      </c:layout>
      <c:barChart>
        <c:barDir val="bar"/>
        <c:grouping val="clustered"/>
        <c:varyColors val="0"/>
        <c:ser>
          <c:idx val="0"/>
          <c:order val="0"/>
          <c:spPr>
            <a:solidFill>
              <a:schemeClr val="accent1"/>
            </a:solidFill>
            <a:ln>
              <a:solidFill>
                <a:srgbClr val="FF9933"/>
              </a:solidFill>
            </a:ln>
            <a:effectLst/>
          </c:spPr>
          <c:invertIfNegative val="0"/>
          <c:dPt>
            <c:idx val="0"/>
            <c:invertIfNegative val="0"/>
            <c:bubble3D val="0"/>
            <c:spPr>
              <a:solidFill>
                <a:schemeClr val="accent3">
                  <a:lumMod val="60000"/>
                  <a:lumOff val="40000"/>
                </a:schemeClr>
              </a:solidFill>
              <a:ln>
                <a:solidFill>
                  <a:schemeClr val="accent2">
                    <a:lumMod val="40000"/>
                    <a:lumOff val="60000"/>
                  </a:schemeClr>
                </a:solidFill>
              </a:ln>
              <a:effectLst/>
            </c:spPr>
            <c:extLst>
              <c:ext xmlns:c16="http://schemas.microsoft.com/office/drawing/2014/chart" uri="{C3380CC4-5D6E-409C-BE32-E72D297353CC}">
                <c16:uniqueId val="{0000000F-5DA4-4BE4-A5EB-51CBF790BE34}"/>
              </c:ext>
            </c:extLst>
          </c:dPt>
          <c:dPt>
            <c:idx val="1"/>
            <c:invertIfNegative val="0"/>
            <c:bubble3D val="0"/>
            <c:spPr>
              <a:solidFill>
                <a:schemeClr val="accent3">
                  <a:lumMod val="60000"/>
                  <a:lumOff val="40000"/>
                </a:schemeClr>
              </a:solidFill>
              <a:ln>
                <a:solidFill>
                  <a:schemeClr val="accent2">
                    <a:lumMod val="40000"/>
                    <a:lumOff val="60000"/>
                  </a:schemeClr>
                </a:solidFill>
              </a:ln>
              <a:effectLst/>
            </c:spPr>
            <c:extLst>
              <c:ext xmlns:c16="http://schemas.microsoft.com/office/drawing/2014/chart" uri="{C3380CC4-5D6E-409C-BE32-E72D297353CC}">
                <c16:uniqueId val="{0000000E-5DA4-4BE4-A5EB-51CBF790BE34}"/>
              </c:ext>
            </c:extLst>
          </c:dPt>
          <c:dPt>
            <c:idx val="2"/>
            <c:invertIfNegative val="0"/>
            <c:bubble3D val="0"/>
            <c:spPr>
              <a:solidFill>
                <a:schemeClr val="accent3">
                  <a:lumMod val="60000"/>
                  <a:lumOff val="40000"/>
                </a:schemeClr>
              </a:solidFill>
              <a:ln>
                <a:solidFill>
                  <a:schemeClr val="accent2">
                    <a:lumMod val="40000"/>
                    <a:lumOff val="60000"/>
                  </a:schemeClr>
                </a:solidFill>
              </a:ln>
              <a:effectLst/>
            </c:spPr>
            <c:extLst>
              <c:ext xmlns:c16="http://schemas.microsoft.com/office/drawing/2014/chart" uri="{C3380CC4-5D6E-409C-BE32-E72D297353CC}">
                <c16:uniqueId val="{0000000D-5DA4-4BE4-A5EB-51CBF790BE34}"/>
              </c:ext>
            </c:extLst>
          </c:dPt>
          <c:dPt>
            <c:idx val="3"/>
            <c:invertIfNegative val="0"/>
            <c:bubble3D val="0"/>
            <c:spPr>
              <a:solidFill>
                <a:schemeClr val="accent3">
                  <a:lumMod val="60000"/>
                  <a:lumOff val="40000"/>
                </a:schemeClr>
              </a:solidFill>
              <a:ln>
                <a:solidFill>
                  <a:schemeClr val="accent2">
                    <a:lumMod val="40000"/>
                    <a:lumOff val="60000"/>
                  </a:schemeClr>
                </a:solidFill>
              </a:ln>
              <a:effectLst/>
            </c:spPr>
            <c:extLst>
              <c:ext xmlns:c16="http://schemas.microsoft.com/office/drawing/2014/chart" uri="{C3380CC4-5D6E-409C-BE32-E72D297353CC}">
                <c16:uniqueId val="{0000000C-5DA4-4BE4-A5EB-51CBF790BE34}"/>
              </c:ext>
            </c:extLst>
          </c:dPt>
          <c:dPt>
            <c:idx val="4"/>
            <c:invertIfNegative val="0"/>
            <c:bubble3D val="0"/>
            <c:spPr>
              <a:solidFill>
                <a:schemeClr val="accent3">
                  <a:lumMod val="60000"/>
                  <a:lumOff val="40000"/>
                </a:schemeClr>
              </a:solidFill>
              <a:ln>
                <a:solidFill>
                  <a:schemeClr val="accent2">
                    <a:lumMod val="40000"/>
                    <a:lumOff val="60000"/>
                  </a:schemeClr>
                </a:solidFill>
              </a:ln>
              <a:effectLst/>
            </c:spPr>
            <c:extLst>
              <c:ext xmlns:c16="http://schemas.microsoft.com/office/drawing/2014/chart" uri="{C3380CC4-5D6E-409C-BE32-E72D297353CC}">
                <c16:uniqueId val="{0000000B-5DA4-4BE4-A5EB-51CBF790BE34}"/>
              </c:ext>
            </c:extLst>
          </c:dPt>
          <c:dPt>
            <c:idx val="6"/>
            <c:invertIfNegative val="0"/>
            <c:bubble3D val="0"/>
            <c:spPr>
              <a:solidFill>
                <a:schemeClr val="accent1"/>
              </a:solidFill>
              <a:ln>
                <a:solidFill>
                  <a:schemeClr val="accent2"/>
                </a:solidFill>
              </a:ln>
              <a:effectLst/>
            </c:spPr>
            <c:extLst>
              <c:ext xmlns:c16="http://schemas.microsoft.com/office/drawing/2014/chart" uri="{C3380CC4-5D6E-409C-BE32-E72D297353CC}">
                <c16:uniqueId val="{0000000A-5DA4-4BE4-A5EB-51CBF790BE34}"/>
              </c:ext>
            </c:extLst>
          </c:dPt>
          <c:dPt>
            <c:idx val="7"/>
            <c:invertIfNegative val="0"/>
            <c:bubble3D val="0"/>
            <c:spPr>
              <a:solidFill>
                <a:schemeClr val="accent1"/>
              </a:solidFill>
              <a:ln>
                <a:solidFill>
                  <a:schemeClr val="accent2"/>
                </a:solidFill>
              </a:ln>
              <a:effectLst/>
            </c:spPr>
            <c:extLst>
              <c:ext xmlns:c16="http://schemas.microsoft.com/office/drawing/2014/chart" uri="{C3380CC4-5D6E-409C-BE32-E72D297353CC}">
                <c16:uniqueId val="{00000009-5DA4-4BE4-A5EB-51CBF790BE34}"/>
              </c:ext>
            </c:extLst>
          </c:dPt>
          <c:dPt>
            <c:idx val="8"/>
            <c:invertIfNegative val="0"/>
            <c:bubble3D val="0"/>
            <c:spPr>
              <a:solidFill>
                <a:schemeClr val="accent1"/>
              </a:solidFill>
              <a:ln>
                <a:solidFill>
                  <a:schemeClr val="accent2"/>
                </a:solidFill>
              </a:ln>
              <a:effectLst/>
            </c:spPr>
            <c:extLst>
              <c:ext xmlns:c16="http://schemas.microsoft.com/office/drawing/2014/chart" uri="{C3380CC4-5D6E-409C-BE32-E72D297353CC}">
                <c16:uniqueId val="{00000008-5DA4-4BE4-A5EB-51CBF790BE34}"/>
              </c:ext>
            </c:extLst>
          </c:dPt>
          <c:dPt>
            <c:idx val="9"/>
            <c:invertIfNegative val="0"/>
            <c:bubble3D val="0"/>
            <c:spPr>
              <a:solidFill>
                <a:schemeClr val="accent1"/>
              </a:solidFill>
              <a:ln>
                <a:solidFill>
                  <a:schemeClr val="accent2"/>
                </a:solidFill>
              </a:ln>
              <a:effectLst/>
            </c:spPr>
            <c:extLst>
              <c:ext xmlns:c16="http://schemas.microsoft.com/office/drawing/2014/chart" uri="{C3380CC4-5D6E-409C-BE32-E72D297353CC}">
                <c16:uniqueId val="{00000007-5DA4-4BE4-A5EB-51CBF790BE34}"/>
              </c:ext>
            </c:extLst>
          </c:dPt>
          <c:dPt>
            <c:idx val="10"/>
            <c:invertIfNegative val="0"/>
            <c:bubble3D val="0"/>
            <c:spPr>
              <a:solidFill>
                <a:schemeClr val="accent1"/>
              </a:solidFill>
              <a:ln>
                <a:solidFill>
                  <a:schemeClr val="accent2"/>
                </a:solidFill>
              </a:ln>
              <a:effectLst/>
            </c:spPr>
            <c:extLst>
              <c:ext xmlns:c16="http://schemas.microsoft.com/office/drawing/2014/chart" uri="{C3380CC4-5D6E-409C-BE32-E72D297353CC}">
                <c16:uniqueId val="{00000006-5DA4-4BE4-A5EB-51CBF790BE34}"/>
              </c:ext>
            </c:extLst>
          </c:dPt>
          <c:dPt>
            <c:idx val="12"/>
            <c:invertIfNegative val="0"/>
            <c:bubble3D val="0"/>
            <c:spPr>
              <a:solidFill>
                <a:srgbClr val="FFC000"/>
              </a:solidFill>
              <a:ln>
                <a:solidFill>
                  <a:srgbClr val="FF9933"/>
                </a:solidFill>
              </a:ln>
              <a:effectLst/>
            </c:spPr>
            <c:extLst>
              <c:ext xmlns:c16="http://schemas.microsoft.com/office/drawing/2014/chart" uri="{C3380CC4-5D6E-409C-BE32-E72D297353CC}">
                <c16:uniqueId val="{00000005-5DA4-4BE4-A5EB-51CBF790BE34}"/>
              </c:ext>
            </c:extLst>
          </c:dPt>
          <c:dPt>
            <c:idx val="13"/>
            <c:invertIfNegative val="0"/>
            <c:bubble3D val="0"/>
            <c:spPr>
              <a:solidFill>
                <a:srgbClr val="FFC000"/>
              </a:solidFill>
              <a:ln>
                <a:solidFill>
                  <a:srgbClr val="FF9933"/>
                </a:solidFill>
              </a:ln>
              <a:effectLst/>
            </c:spPr>
            <c:extLst>
              <c:ext xmlns:c16="http://schemas.microsoft.com/office/drawing/2014/chart" uri="{C3380CC4-5D6E-409C-BE32-E72D297353CC}">
                <c16:uniqueId val="{00000004-5DA4-4BE4-A5EB-51CBF790BE34}"/>
              </c:ext>
            </c:extLst>
          </c:dPt>
          <c:dPt>
            <c:idx val="14"/>
            <c:invertIfNegative val="0"/>
            <c:bubble3D val="0"/>
            <c:spPr>
              <a:solidFill>
                <a:srgbClr val="FFC000"/>
              </a:solidFill>
              <a:ln>
                <a:solidFill>
                  <a:srgbClr val="FF9933"/>
                </a:solidFill>
              </a:ln>
              <a:effectLst/>
            </c:spPr>
            <c:extLst>
              <c:ext xmlns:c16="http://schemas.microsoft.com/office/drawing/2014/chart" uri="{C3380CC4-5D6E-409C-BE32-E72D297353CC}">
                <c16:uniqueId val="{00000003-5DA4-4BE4-A5EB-51CBF790BE34}"/>
              </c:ext>
            </c:extLst>
          </c:dPt>
          <c:dPt>
            <c:idx val="15"/>
            <c:invertIfNegative val="0"/>
            <c:bubble3D val="0"/>
            <c:spPr>
              <a:solidFill>
                <a:srgbClr val="FFC000"/>
              </a:solidFill>
              <a:ln>
                <a:solidFill>
                  <a:srgbClr val="FF9933"/>
                </a:solidFill>
              </a:ln>
              <a:effectLst/>
            </c:spPr>
            <c:extLst>
              <c:ext xmlns:c16="http://schemas.microsoft.com/office/drawing/2014/chart" uri="{C3380CC4-5D6E-409C-BE32-E72D297353CC}">
                <c16:uniqueId val="{00000002-5DA4-4BE4-A5EB-51CBF790BE34}"/>
              </c:ext>
            </c:extLst>
          </c:dPt>
          <c:dPt>
            <c:idx val="16"/>
            <c:invertIfNegative val="0"/>
            <c:bubble3D val="0"/>
            <c:spPr>
              <a:solidFill>
                <a:srgbClr val="FFC000"/>
              </a:solidFill>
              <a:ln>
                <a:solidFill>
                  <a:srgbClr val="FF9933"/>
                </a:solidFill>
              </a:ln>
              <a:effectLst/>
            </c:spPr>
            <c:extLst>
              <c:ext xmlns:c16="http://schemas.microsoft.com/office/drawing/2014/chart" uri="{C3380CC4-5D6E-409C-BE32-E72D297353CC}">
                <c16:uniqueId val="{00000001-5DA4-4BE4-A5EB-51CBF790BE34}"/>
              </c:ext>
            </c:extLst>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'Appendix 2'!$B$3:$C$19</c:f>
              <c:multiLvlStrCache>
                <c:ptCount val="17"/>
                <c:lvl>
                  <c:pt idx="0">
                    <c:v>Substantial</c:v>
                  </c:pt>
                  <c:pt idx="1">
                    <c:v>Moderate</c:v>
                  </c:pt>
                  <c:pt idx="2">
                    <c:v>Minimal</c:v>
                  </c:pt>
                  <c:pt idx="3">
                    <c:v>Don't Know</c:v>
                  </c:pt>
                  <c:pt idx="4">
                    <c:v>Do not use EHR</c:v>
                  </c:pt>
                  <c:pt idx="6">
                    <c:v>Substantial</c:v>
                  </c:pt>
                  <c:pt idx="7">
                    <c:v>Moderate</c:v>
                  </c:pt>
                  <c:pt idx="8">
                    <c:v>Minimal</c:v>
                  </c:pt>
                  <c:pt idx="9">
                    <c:v>Don't Know</c:v>
                  </c:pt>
                  <c:pt idx="10">
                    <c:v>Do not use EHR</c:v>
                  </c:pt>
                  <c:pt idx="12">
                    <c:v>3-4 hours</c:v>
                  </c:pt>
                  <c:pt idx="13">
                    <c:v>1-2 hours</c:v>
                  </c:pt>
                  <c:pt idx="14">
                    <c:v>Less than 1 hour</c:v>
                  </c:pt>
                  <c:pt idx="15">
                    <c:v>None</c:v>
                  </c:pt>
                  <c:pt idx="16">
                    <c:v>Do not use EHR</c:v>
                  </c:pt>
                </c:lvl>
                <c:lvl>
                  <c:pt idx="0">
                    <c:v>Track Down Info</c:v>
                  </c:pt>
                  <c:pt idx="6">
                    <c:v>Prior Authorization</c:v>
                  </c:pt>
                  <c:pt idx="12">
                    <c:v>Pajama Time</c:v>
                  </c:pt>
                </c:lvl>
              </c:multiLvlStrCache>
            </c:multiLvlStrRef>
          </c:cat>
          <c:val>
            <c:numRef>
              <c:f>'Appendix 2'!$D$3:$D$19</c:f>
              <c:numCache>
                <c:formatCode>0%</c:formatCode>
                <c:ptCount val="17"/>
                <c:pt idx="0">
                  <c:v>0.43</c:v>
                </c:pt>
                <c:pt idx="1">
                  <c:v>0.37</c:v>
                </c:pt>
                <c:pt idx="2">
                  <c:v>0.11</c:v>
                </c:pt>
                <c:pt idx="3">
                  <c:v>0.05</c:v>
                </c:pt>
                <c:pt idx="4">
                  <c:v>0.02</c:v>
                </c:pt>
                <c:pt idx="6">
                  <c:v>0.54</c:v>
                </c:pt>
                <c:pt idx="7">
                  <c:v>0.24</c:v>
                </c:pt>
                <c:pt idx="8">
                  <c:v>0.08</c:v>
                </c:pt>
                <c:pt idx="9">
                  <c:v>7.0000000000000007E-2</c:v>
                </c:pt>
                <c:pt idx="10">
                  <c:v>0.02</c:v>
                </c:pt>
                <c:pt idx="12">
                  <c:v>0.41</c:v>
                </c:pt>
                <c:pt idx="13">
                  <c:v>0.4</c:v>
                </c:pt>
                <c:pt idx="14">
                  <c:v>0.13</c:v>
                </c:pt>
                <c:pt idx="15">
                  <c:v>0.05</c:v>
                </c:pt>
                <c:pt idx="16">
                  <c:v>0.02</c:v>
                </c:pt>
              </c:numCache>
            </c:numRef>
          </c:val>
          <c:extLst>
            <c:ext xmlns:c16="http://schemas.microsoft.com/office/drawing/2014/chart" uri="{C3380CC4-5D6E-409C-BE32-E72D297353CC}">
              <c16:uniqueId val="{00000000-5DA4-4BE4-A5EB-51CBF790BE34}"/>
            </c:ext>
          </c:extLst>
        </c:ser>
        <c:dLbls>
          <c:showLegendKey val="0"/>
          <c:showVal val="0"/>
          <c:showCatName val="0"/>
          <c:showSerName val="0"/>
          <c:showPercent val="0"/>
          <c:showBubbleSize val="0"/>
        </c:dLbls>
        <c:gapWidth val="182"/>
        <c:axId val="1174565192"/>
        <c:axId val="1242368480"/>
      </c:barChart>
      <c:catAx>
        <c:axId val="1174565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Times New Roman" panose="02020603050405020304" pitchFamily="18" charset="0"/>
              </a:defRPr>
            </a:pPr>
            <a:endParaRPr lang="en-US"/>
          </a:p>
        </c:txPr>
        <c:crossAx val="1242368480"/>
        <c:crosses val="autoZero"/>
        <c:auto val="1"/>
        <c:lblAlgn val="ctr"/>
        <c:lblOffset val="100"/>
        <c:noMultiLvlLbl val="0"/>
      </c:catAx>
      <c:valAx>
        <c:axId val="12423684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r>
                  <a:rPr lang="en-US">
                    <a:latin typeface="+mn-lt"/>
                  </a:rPr>
                  <a:t>Percent of Physician</a:t>
                </a:r>
                <a:r>
                  <a:rPr lang="en-US" baseline="0">
                    <a:latin typeface="+mn-lt"/>
                  </a:rPr>
                  <a:t> Respondents</a:t>
                </a:r>
                <a:endParaRPr lang="en-US">
                  <a:latin typeface="+mn-lt"/>
                </a:endParaRPr>
              </a:p>
            </c:rich>
          </c:tx>
          <c:layout>
            <c:manualLayout>
              <c:xMode val="edge"/>
              <c:yMode val="edge"/>
              <c:x val="0.40685734071170249"/>
              <c:y val="0.958750270898809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US"/>
          </a:p>
        </c:txPr>
        <c:crossAx val="11745651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latin typeface="+mj-lt"/>
              </a:rPr>
              <a:t>Distribution of Substantial Administrative Burdens Reported by Family</a:t>
            </a:r>
            <a:r>
              <a:rPr lang="en-US" baseline="0">
                <a:latin typeface="+mj-lt"/>
              </a:rPr>
              <a:t> Physicians</a:t>
            </a:r>
            <a:endParaRPr lang="en-US">
              <a:latin typeface="+mj-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05385747443441"/>
          <c:y val="0.10625683854794254"/>
          <c:w val="0.86395081014374253"/>
          <c:h val="0.81413946251898639"/>
        </c:manualLayout>
      </c:layout>
      <c:barChart>
        <c:barDir val="col"/>
        <c:grouping val="clustered"/>
        <c:varyColors val="0"/>
        <c:ser>
          <c:idx val="0"/>
          <c:order val="0"/>
          <c:spPr>
            <a:solidFill>
              <a:schemeClr val="accent1"/>
            </a:solidFill>
            <a:ln>
              <a:solidFill>
                <a:schemeClr val="accent2"/>
              </a:solidFill>
            </a:ln>
            <a:effectLst/>
          </c:spPr>
          <c:invertIfNegative val="0"/>
          <c:dPt>
            <c:idx val="0"/>
            <c:invertIfNegative val="0"/>
            <c:bubble3D val="0"/>
            <c:spPr>
              <a:solidFill>
                <a:schemeClr val="accent3"/>
              </a:solidFill>
              <a:ln>
                <a:solidFill>
                  <a:schemeClr val="accent2"/>
                </a:solidFill>
              </a:ln>
              <a:effectLst/>
            </c:spPr>
            <c:extLst>
              <c:ext xmlns:c16="http://schemas.microsoft.com/office/drawing/2014/chart" uri="{C3380CC4-5D6E-409C-BE32-E72D297353CC}">
                <c16:uniqueId val="{00000003-907B-4BB5-B41E-6BC6CA5C639E}"/>
              </c:ext>
            </c:extLst>
          </c:dPt>
          <c:dPt>
            <c:idx val="1"/>
            <c:invertIfNegative val="0"/>
            <c:bubble3D val="0"/>
            <c:spPr>
              <a:solidFill>
                <a:schemeClr val="accent3"/>
              </a:solidFill>
              <a:ln>
                <a:solidFill>
                  <a:schemeClr val="accent2"/>
                </a:solidFill>
              </a:ln>
              <a:effectLst/>
            </c:spPr>
            <c:extLst>
              <c:ext xmlns:c16="http://schemas.microsoft.com/office/drawing/2014/chart" uri="{C3380CC4-5D6E-409C-BE32-E72D297353CC}">
                <c16:uniqueId val="{00000002-907B-4BB5-B41E-6BC6CA5C639E}"/>
              </c:ext>
            </c:extLst>
          </c:dPt>
          <c:dPt>
            <c:idx val="2"/>
            <c:invertIfNegative val="0"/>
            <c:bubble3D val="0"/>
            <c:spPr>
              <a:solidFill>
                <a:schemeClr val="accent3"/>
              </a:solidFill>
              <a:ln>
                <a:solidFill>
                  <a:schemeClr val="accent2"/>
                </a:solidFill>
              </a:ln>
              <a:effectLst/>
            </c:spPr>
            <c:extLst>
              <c:ext xmlns:c16="http://schemas.microsoft.com/office/drawing/2014/chart" uri="{C3380CC4-5D6E-409C-BE32-E72D297353CC}">
                <c16:uniqueId val="{00000001-907B-4BB5-B41E-6BC6CA5C639E}"/>
              </c:ext>
            </c:extLst>
          </c:dPt>
          <c:dPt>
            <c:idx val="3"/>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0-907B-4BB5-B41E-6BC6CA5C639E}"/>
              </c:ext>
            </c:extLst>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 1'!$R$24:$R$27</c:f>
              <c:strCache>
                <c:ptCount val="4"/>
                <c:pt idx="0">
                  <c:v>No Substantial Burdens</c:v>
                </c:pt>
                <c:pt idx="1">
                  <c:v>One Substantial Burden</c:v>
                </c:pt>
                <c:pt idx="2">
                  <c:v>Two Substantial Burdens</c:v>
                </c:pt>
                <c:pt idx="3">
                  <c:v>Triple Burdened</c:v>
                </c:pt>
              </c:strCache>
            </c:strRef>
          </c:cat>
          <c:val>
            <c:numRef>
              <c:f>'Exhibit 1'!$S$24:$S$27</c:f>
              <c:numCache>
                <c:formatCode>0%</c:formatCode>
                <c:ptCount val="4"/>
                <c:pt idx="0">
                  <c:v>0.23</c:v>
                </c:pt>
                <c:pt idx="1">
                  <c:v>0.31</c:v>
                </c:pt>
                <c:pt idx="2">
                  <c:v>0.3</c:v>
                </c:pt>
                <c:pt idx="3">
                  <c:v>0.15</c:v>
                </c:pt>
              </c:numCache>
            </c:numRef>
          </c:val>
          <c:extLst>
            <c:ext xmlns:c16="http://schemas.microsoft.com/office/drawing/2014/chart" uri="{C3380CC4-5D6E-409C-BE32-E72D297353CC}">
              <c16:uniqueId val="{00000000-55C9-4449-B01E-EC2059C2E9EF}"/>
            </c:ext>
          </c:extLst>
        </c:ser>
        <c:dLbls>
          <c:showLegendKey val="0"/>
          <c:showVal val="0"/>
          <c:showCatName val="0"/>
          <c:showSerName val="0"/>
          <c:showPercent val="0"/>
          <c:showBubbleSize val="0"/>
        </c:dLbls>
        <c:gapWidth val="219"/>
        <c:overlap val="-27"/>
        <c:axId val="1181448200"/>
        <c:axId val="1181449640"/>
      </c:barChart>
      <c:catAx>
        <c:axId val="11814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US"/>
          </a:p>
        </c:txPr>
        <c:crossAx val="1181449640"/>
        <c:crosses val="autoZero"/>
        <c:auto val="1"/>
        <c:lblAlgn val="ctr"/>
        <c:lblOffset val="100"/>
        <c:noMultiLvlLbl val="0"/>
      </c:catAx>
      <c:valAx>
        <c:axId val="1181449640"/>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r>
                  <a:rPr lang="en-US">
                    <a:latin typeface="+mn-lt"/>
                  </a:rPr>
                  <a:t>Percent</a:t>
                </a:r>
                <a:r>
                  <a:rPr lang="en-US" baseline="0">
                    <a:latin typeface="+mn-lt"/>
                  </a:rPr>
                  <a:t> of Physician Respondents</a:t>
                </a:r>
                <a:endParaRPr lang="en-US">
                  <a:latin typeface="+mn-lt"/>
                </a:endParaRPr>
              </a:p>
            </c:rich>
          </c:tx>
          <c:layout>
            <c:manualLayout>
              <c:xMode val="edge"/>
              <c:yMode val="edge"/>
              <c:x val="2.3970950627502641E-2"/>
              <c:y val="0.27461854175611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Times New Roman" panose="02020603050405020304" pitchFamily="18" charset="0"/>
              </a:defRPr>
            </a:pPr>
            <a:endParaRPr lang="en-US"/>
          </a:p>
        </c:txPr>
        <c:crossAx val="1181448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1741839975755"/>
          <c:y val="3.4326259160213056E-2"/>
          <c:w val="0.88466451385072231"/>
          <c:h val="0.81291593375665683"/>
        </c:manualLayout>
      </c:layout>
      <c:barChart>
        <c:barDir val="col"/>
        <c:grouping val="percentStacked"/>
        <c:varyColors val="0"/>
        <c:ser>
          <c:idx val="0"/>
          <c:order val="0"/>
          <c:tx>
            <c:strRef>
              <c:f>'[Burden Paper_update.xlsx]Effort and Satisfaction'!$B$13</c:f>
              <c:strCache>
                <c:ptCount val="1"/>
                <c:pt idx="0">
                  <c:v>Substantial Effort</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Paper_update.xlsx]Effort and Satisfaction'!$C$12:$F$12</c:f>
              <c:strCache>
                <c:ptCount val="4"/>
                <c:pt idx="0">
                  <c:v>Satisfied</c:v>
                </c:pt>
                <c:pt idx="1">
                  <c:v>Neither Satisfied Nor Dissatisfied</c:v>
                </c:pt>
                <c:pt idx="2">
                  <c:v>Dissatisfied</c:v>
                </c:pt>
                <c:pt idx="3">
                  <c:v>EHR Does Not Have Capability</c:v>
                </c:pt>
              </c:strCache>
            </c:strRef>
          </c:cat>
          <c:val>
            <c:numRef>
              <c:f>'[Burden Paper_update.xlsx]Effort and Satisfaction'!$C$13:$F$13</c:f>
              <c:numCache>
                <c:formatCode>0%</c:formatCode>
                <c:ptCount val="4"/>
                <c:pt idx="0">
                  <c:v>0.29899999999999999</c:v>
                </c:pt>
                <c:pt idx="1">
                  <c:v>0.37940000000000002</c:v>
                </c:pt>
                <c:pt idx="2">
                  <c:v>0.55349999999999999</c:v>
                </c:pt>
                <c:pt idx="3">
                  <c:v>0.57310000000000005</c:v>
                </c:pt>
              </c:numCache>
            </c:numRef>
          </c:val>
          <c:extLst>
            <c:ext xmlns:c16="http://schemas.microsoft.com/office/drawing/2014/chart" uri="{C3380CC4-5D6E-409C-BE32-E72D297353CC}">
              <c16:uniqueId val="{00000000-DB68-4B57-BA1C-B90D0832CCB6}"/>
            </c:ext>
          </c:extLst>
        </c:ser>
        <c:ser>
          <c:idx val="1"/>
          <c:order val="1"/>
          <c:tx>
            <c:strRef>
              <c:f>'[Burden Paper_update.xlsx]Effort and Satisfaction'!$B$14</c:f>
              <c:strCache>
                <c:ptCount val="1"/>
                <c:pt idx="0">
                  <c:v>Moderate Effort</c:v>
                </c:pt>
              </c:strCache>
            </c:strRef>
          </c:tx>
          <c:spPr>
            <a:solidFill>
              <a:schemeClr val="accent2">
                <a:lumMod val="60000"/>
                <a:lumOff val="40000"/>
              </a:schemeClr>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Paper_update.xlsx]Effort and Satisfaction'!$C$12:$F$12</c:f>
              <c:strCache>
                <c:ptCount val="4"/>
                <c:pt idx="0">
                  <c:v>Satisfied</c:v>
                </c:pt>
                <c:pt idx="1">
                  <c:v>Neither Satisfied Nor Dissatisfied</c:v>
                </c:pt>
                <c:pt idx="2">
                  <c:v>Dissatisfied</c:v>
                </c:pt>
                <c:pt idx="3">
                  <c:v>EHR Does Not Have Capability</c:v>
                </c:pt>
              </c:strCache>
            </c:strRef>
          </c:cat>
          <c:val>
            <c:numRef>
              <c:f>'[Burden Paper_update.xlsx]Effort and Satisfaction'!$C$14:$F$14</c:f>
              <c:numCache>
                <c:formatCode>0%</c:formatCode>
                <c:ptCount val="4"/>
                <c:pt idx="0">
                  <c:v>0.44979999999999998</c:v>
                </c:pt>
                <c:pt idx="1">
                  <c:v>0.44</c:v>
                </c:pt>
                <c:pt idx="2">
                  <c:v>0.34320000000000001</c:v>
                </c:pt>
                <c:pt idx="3">
                  <c:v>0.31509999999999999</c:v>
                </c:pt>
              </c:numCache>
            </c:numRef>
          </c:val>
          <c:extLst>
            <c:ext xmlns:c16="http://schemas.microsoft.com/office/drawing/2014/chart" uri="{C3380CC4-5D6E-409C-BE32-E72D297353CC}">
              <c16:uniqueId val="{00000001-DB68-4B57-BA1C-B90D0832CCB6}"/>
            </c:ext>
          </c:extLst>
        </c:ser>
        <c:ser>
          <c:idx val="2"/>
          <c:order val="2"/>
          <c:tx>
            <c:strRef>
              <c:f>'[Burden Paper_update.xlsx]Effort and Satisfaction'!$B$15</c:f>
              <c:strCache>
                <c:ptCount val="1"/>
                <c:pt idx="0">
                  <c:v>Minimal Effort</c:v>
                </c:pt>
              </c:strCache>
            </c:strRef>
          </c:tx>
          <c:spPr>
            <a:solidFill>
              <a:schemeClr val="accent3">
                <a:lumMod val="40000"/>
                <a:lumOff val="60000"/>
              </a:schemeClr>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Paper_update.xlsx]Effort and Satisfaction'!$C$12:$F$12</c:f>
              <c:strCache>
                <c:ptCount val="4"/>
                <c:pt idx="0">
                  <c:v>Satisfied</c:v>
                </c:pt>
                <c:pt idx="1">
                  <c:v>Neither Satisfied Nor Dissatisfied</c:v>
                </c:pt>
                <c:pt idx="2">
                  <c:v>Dissatisfied</c:v>
                </c:pt>
                <c:pt idx="3">
                  <c:v>EHR Does Not Have Capability</c:v>
                </c:pt>
              </c:strCache>
            </c:strRef>
          </c:cat>
          <c:val>
            <c:numRef>
              <c:f>'[Burden Paper_update.xlsx]Effort and Satisfaction'!$C$15:$F$15</c:f>
              <c:numCache>
                <c:formatCode>0%</c:formatCode>
                <c:ptCount val="4"/>
                <c:pt idx="0">
                  <c:v>0.1968</c:v>
                </c:pt>
                <c:pt idx="1">
                  <c:v>0.1</c:v>
                </c:pt>
                <c:pt idx="2">
                  <c:v>7.2300000000000003E-2</c:v>
                </c:pt>
                <c:pt idx="3">
                  <c:v>7.0199999999999999E-2</c:v>
                </c:pt>
              </c:numCache>
            </c:numRef>
          </c:val>
          <c:extLst>
            <c:ext xmlns:c16="http://schemas.microsoft.com/office/drawing/2014/chart" uri="{C3380CC4-5D6E-409C-BE32-E72D297353CC}">
              <c16:uniqueId val="{00000002-DB68-4B57-BA1C-B90D0832CCB6}"/>
            </c:ext>
          </c:extLst>
        </c:ser>
        <c:ser>
          <c:idx val="3"/>
          <c:order val="3"/>
          <c:tx>
            <c:strRef>
              <c:f>'[Burden Paper_update.xlsx]Effort and Satisfaction'!$B$16</c:f>
              <c:strCache>
                <c:ptCount val="1"/>
                <c:pt idx="0">
                  <c:v>Do Not Know</c:v>
                </c:pt>
              </c:strCache>
            </c:strRef>
          </c:tx>
          <c:spPr>
            <a:solidFill>
              <a:srgbClr val="FFC000"/>
            </a:solidFill>
            <a:ln>
              <a:solidFill>
                <a:schemeClr val="accent2"/>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DB68-4B57-BA1C-B90D0832CCB6}"/>
                </c:ext>
              </c:extLst>
            </c:dLbl>
            <c:dLbl>
              <c:idx val="3"/>
              <c:delete val="1"/>
              <c:extLst>
                <c:ext xmlns:c15="http://schemas.microsoft.com/office/drawing/2012/chart" uri="{CE6537A1-D6FC-4f65-9D91-7224C49458BB}"/>
                <c:ext xmlns:c16="http://schemas.microsoft.com/office/drawing/2014/chart" uri="{C3380CC4-5D6E-409C-BE32-E72D297353CC}">
                  <c16:uniqueId val="{00000006-DB68-4B57-BA1C-B90D0832CCB6}"/>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Paper_update.xlsx]Effort and Satisfaction'!$C$12:$F$12</c:f>
              <c:strCache>
                <c:ptCount val="4"/>
                <c:pt idx="0">
                  <c:v>Satisfied</c:v>
                </c:pt>
                <c:pt idx="1">
                  <c:v>Neither Satisfied Nor Dissatisfied</c:v>
                </c:pt>
                <c:pt idx="2">
                  <c:v>Dissatisfied</c:v>
                </c:pt>
                <c:pt idx="3">
                  <c:v>EHR Does Not Have Capability</c:v>
                </c:pt>
              </c:strCache>
            </c:strRef>
          </c:cat>
          <c:val>
            <c:numRef>
              <c:f>'[Burden Paper_update.xlsx]Effort and Satisfaction'!$C$16:$F$16</c:f>
              <c:numCache>
                <c:formatCode>0%</c:formatCode>
                <c:ptCount val="4"/>
                <c:pt idx="0">
                  <c:v>4.6800000000000001E-2</c:v>
                </c:pt>
                <c:pt idx="1">
                  <c:v>7.0000000000000007E-2</c:v>
                </c:pt>
                <c:pt idx="2">
                  <c:v>2.52E-2</c:v>
                </c:pt>
                <c:pt idx="3">
                  <c:v>2.9700000000000001E-2</c:v>
                </c:pt>
              </c:numCache>
            </c:numRef>
          </c:val>
          <c:extLst>
            <c:ext xmlns:c16="http://schemas.microsoft.com/office/drawing/2014/chart" uri="{C3380CC4-5D6E-409C-BE32-E72D297353CC}">
              <c16:uniqueId val="{00000003-DB68-4B57-BA1C-B90D0832CCB6}"/>
            </c:ext>
          </c:extLst>
        </c:ser>
        <c:ser>
          <c:idx val="4"/>
          <c:order val="4"/>
          <c:tx>
            <c:strRef>
              <c:f>'[Burden Paper_update.xlsx]Effort and Satisfaction'!$B$17</c:f>
              <c:strCache>
                <c:ptCount val="1"/>
                <c:pt idx="0">
                  <c:v>N/A</c:v>
                </c:pt>
              </c:strCache>
            </c:strRef>
          </c:tx>
          <c:spPr>
            <a:solidFill>
              <a:schemeClr val="tx2">
                <a:lumMod val="75000"/>
              </a:schemeClr>
            </a:solidFill>
            <a:ln>
              <a:solidFill>
                <a:schemeClr val="accent2"/>
              </a:solidFill>
            </a:ln>
            <a:effectLst/>
          </c:spPr>
          <c:invertIfNegative val="0"/>
          <c:cat>
            <c:strRef>
              <c:f>'[Burden Paper_update.xlsx]Effort and Satisfaction'!$C$12:$F$12</c:f>
              <c:strCache>
                <c:ptCount val="4"/>
                <c:pt idx="0">
                  <c:v>Satisfied</c:v>
                </c:pt>
                <c:pt idx="1">
                  <c:v>Neither Satisfied Nor Dissatisfied</c:v>
                </c:pt>
                <c:pt idx="2">
                  <c:v>Dissatisfied</c:v>
                </c:pt>
                <c:pt idx="3">
                  <c:v>EHR Does Not Have Capability</c:v>
                </c:pt>
              </c:strCache>
            </c:strRef>
          </c:cat>
          <c:val>
            <c:numRef>
              <c:f>'[Burden Paper_update.xlsx]Effort and Satisfaction'!$C$17:$F$17</c:f>
              <c:numCache>
                <c:formatCode>0%</c:formatCode>
                <c:ptCount val="4"/>
                <c:pt idx="0">
                  <c:v>7.7000000000000002E-3</c:v>
                </c:pt>
                <c:pt idx="1">
                  <c:v>1.17E-2</c:v>
                </c:pt>
                <c:pt idx="2">
                  <c:v>4.8999999999999998E-3</c:v>
                </c:pt>
                <c:pt idx="3">
                  <c:v>1.0699999999999999E-2</c:v>
                </c:pt>
              </c:numCache>
            </c:numRef>
          </c:val>
          <c:extLst>
            <c:ext xmlns:c16="http://schemas.microsoft.com/office/drawing/2014/chart" uri="{C3380CC4-5D6E-409C-BE32-E72D297353CC}">
              <c16:uniqueId val="{00000004-DB68-4B57-BA1C-B90D0832CCB6}"/>
            </c:ext>
          </c:extLst>
        </c:ser>
        <c:dLbls>
          <c:showLegendKey val="0"/>
          <c:showVal val="0"/>
          <c:showCatName val="0"/>
          <c:showSerName val="0"/>
          <c:showPercent val="0"/>
          <c:showBubbleSize val="0"/>
        </c:dLbls>
        <c:gapWidth val="150"/>
        <c:overlap val="100"/>
        <c:axId val="675398151"/>
        <c:axId val="675400199"/>
      </c:barChart>
      <c:catAx>
        <c:axId val="675398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5400199"/>
        <c:crosses val="autoZero"/>
        <c:auto val="1"/>
        <c:lblAlgn val="ctr"/>
        <c:lblOffset val="100"/>
        <c:noMultiLvlLbl val="0"/>
      </c:catAx>
      <c:valAx>
        <c:axId val="675400199"/>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a:t>Physician Reported Satisfaction with EHR Support</a:t>
                </a:r>
              </a:p>
            </c:rich>
          </c:tx>
          <c:layout>
            <c:manualLayout>
              <c:xMode val="edge"/>
              <c:yMode val="edge"/>
              <c:x val="2.1967571567353003E-2"/>
              <c:y val="4.3743965845686197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5398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02227254427261E-2"/>
          <c:y val="0.10791951985491237"/>
          <c:w val="0.91041914694050685"/>
          <c:h val="0.82595759896276888"/>
        </c:manualLayout>
      </c:layout>
      <c:lineChart>
        <c:grouping val="standard"/>
        <c:varyColors val="0"/>
        <c:ser>
          <c:idx val="0"/>
          <c:order val="0"/>
          <c:tx>
            <c:strRef>
              <c:f>'Slide 1'!$A$3</c:f>
              <c:strCache>
                <c:ptCount val="1"/>
                <c:pt idx="0">
                  <c:v>Send </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63-4AB1-8839-7A41E8466B96}"/>
                </c:ext>
              </c:extLst>
            </c:dLbl>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'Slide 1'!$B$2:$K$2</c:f>
              <c:numCache>
                <c:formatCode>General</c:formatCode>
                <c:ptCount val="10"/>
                <c:pt idx="0">
                  <c:v>2014</c:v>
                </c:pt>
                <c:pt idx="1">
                  <c:v>2015</c:v>
                </c:pt>
                <c:pt idx="2">
                  <c:v>2016</c:v>
                </c:pt>
                <c:pt idx="3">
                  <c:v>2017</c:v>
                </c:pt>
                <c:pt idx="4">
                  <c:v>2018</c:v>
                </c:pt>
                <c:pt idx="5">
                  <c:v>2019</c:v>
                </c:pt>
                <c:pt idx="6">
                  <c:v>2021</c:v>
                </c:pt>
                <c:pt idx="7">
                  <c:v>2022</c:v>
                </c:pt>
                <c:pt idx="8">
                  <c:v>2023</c:v>
                </c:pt>
                <c:pt idx="9">
                  <c:v>2025</c:v>
                </c:pt>
              </c:numCache>
            </c:numRef>
          </c:cat>
          <c:val>
            <c:numRef>
              <c:f>'Slide 1'!$B$3:$K$3</c:f>
              <c:numCache>
                <c:formatCode>0%</c:formatCode>
                <c:ptCount val="10"/>
                <c:pt idx="0">
                  <c:v>0.78</c:v>
                </c:pt>
                <c:pt idx="1">
                  <c:v>0.85</c:v>
                </c:pt>
                <c:pt idx="2">
                  <c:v>0.8841</c:v>
                </c:pt>
                <c:pt idx="3">
                  <c:v>0.88</c:v>
                </c:pt>
                <c:pt idx="4">
                  <c:v>0.89</c:v>
                </c:pt>
                <c:pt idx="5">
                  <c:v>0.91</c:v>
                </c:pt>
                <c:pt idx="6">
                  <c:v>0.91</c:v>
                </c:pt>
                <c:pt idx="7">
                  <c:v>0.93</c:v>
                </c:pt>
                <c:pt idx="8">
                  <c:v>0.92</c:v>
                </c:pt>
                <c:pt idx="9">
                  <c:v>0.9577</c:v>
                </c:pt>
              </c:numCache>
            </c:numRef>
          </c:val>
          <c:smooth val="0"/>
          <c:extLst>
            <c:ext xmlns:c16="http://schemas.microsoft.com/office/drawing/2014/chart" uri="{C3380CC4-5D6E-409C-BE32-E72D297353CC}">
              <c16:uniqueId val="{00000001-5D63-4AB1-8839-7A41E8466B96}"/>
            </c:ext>
          </c:extLst>
        </c:ser>
        <c:ser>
          <c:idx val="1"/>
          <c:order val="1"/>
          <c:tx>
            <c:strRef>
              <c:f>'Slide 1'!$A$4</c:f>
              <c:strCache>
                <c:ptCount val="1"/>
                <c:pt idx="0">
                  <c:v>Receive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9"/>
              <c:layout>
                <c:manualLayout>
                  <c:x val="-2.9606671293512753E-2"/>
                  <c:y val="3.7702831982707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63-4AB1-8839-7A41E8466B96}"/>
                </c:ext>
              </c:extLst>
            </c:dLbl>
            <c:spPr>
              <a:noFill/>
              <a:ln>
                <a:noFill/>
              </a:ln>
              <a:effectLst/>
            </c:spPr>
            <c:txPr>
              <a:bodyPr rot="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'Slide 1'!$B$2:$K$2</c:f>
              <c:numCache>
                <c:formatCode>General</c:formatCode>
                <c:ptCount val="10"/>
                <c:pt idx="0">
                  <c:v>2014</c:v>
                </c:pt>
                <c:pt idx="1">
                  <c:v>2015</c:v>
                </c:pt>
                <c:pt idx="2">
                  <c:v>2016</c:v>
                </c:pt>
                <c:pt idx="3">
                  <c:v>2017</c:v>
                </c:pt>
                <c:pt idx="4">
                  <c:v>2018</c:v>
                </c:pt>
                <c:pt idx="5">
                  <c:v>2019</c:v>
                </c:pt>
                <c:pt idx="6">
                  <c:v>2021</c:v>
                </c:pt>
                <c:pt idx="7">
                  <c:v>2022</c:v>
                </c:pt>
                <c:pt idx="8">
                  <c:v>2023</c:v>
                </c:pt>
                <c:pt idx="9">
                  <c:v>2025</c:v>
                </c:pt>
              </c:numCache>
            </c:numRef>
          </c:cat>
          <c:val>
            <c:numRef>
              <c:f>'Slide 1'!$B$4:$K$4</c:f>
              <c:numCache>
                <c:formatCode>0%</c:formatCode>
                <c:ptCount val="10"/>
                <c:pt idx="0">
                  <c:v>0.56000000000000005</c:v>
                </c:pt>
                <c:pt idx="1">
                  <c:v>0.65</c:v>
                </c:pt>
                <c:pt idx="2">
                  <c:v>0.71860000000000002</c:v>
                </c:pt>
                <c:pt idx="3">
                  <c:v>0.74</c:v>
                </c:pt>
                <c:pt idx="4">
                  <c:v>0.78</c:v>
                </c:pt>
                <c:pt idx="5">
                  <c:v>0.81</c:v>
                </c:pt>
                <c:pt idx="6">
                  <c:v>0.85</c:v>
                </c:pt>
                <c:pt idx="7">
                  <c:v>0.87</c:v>
                </c:pt>
                <c:pt idx="8">
                  <c:v>0.87</c:v>
                </c:pt>
                <c:pt idx="9">
                  <c:v>0.93230000000000002</c:v>
                </c:pt>
              </c:numCache>
            </c:numRef>
          </c:val>
          <c:smooth val="0"/>
          <c:extLst>
            <c:ext xmlns:c16="http://schemas.microsoft.com/office/drawing/2014/chart" uri="{C3380CC4-5D6E-409C-BE32-E72D297353CC}">
              <c16:uniqueId val="{00000003-5D63-4AB1-8839-7A41E8466B96}"/>
            </c:ext>
          </c:extLst>
        </c:ser>
        <c:ser>
          <c:idx val="2"/>
          <c:order val="2"/>
          <c:tx>
            <c:strRef>
              <c:f>'Slide 1'!$A$5</c:f>
              <c:strCache>
                <c:ptCount val="1"/>
                <c:pt idx="0">
                  <c:v>Find</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3-4AB1-8839-7A41E8466B96}"/>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'Slide 1'!$B$2:$K$2</c:f>
              <c:numCache>
                <c:formatCode>General</c:formatCode>
                <c:ptCount val="10"/>
                <c:pt idx="0">
                  <c:v>2014</c:v>
                </c:pt>
                <c:pt idx="1">
                  <c:v>2015</c:v>
                </c:pt>
                <c:pt idx="2">
                  <c:v>2016</c:v>
                </c:pt>
                <c:pt idx="3">
                  <c:v>2017</c:v>
                </c:pt>
                <c:pt idx="4">
                  <c:v>2018</c:v>
                </c:pt>
                <c:pt idx="5">
                  <c:v>2019</c:v>
                </c:pt>
                <c:pt idx="6">
                  <c:v>2021</c:v>
                </c:pt>
                <c:pt idx="7">
                  <c:v>2022</c:v>
                </c:pt>
                <c:pt idx="8">
                  <c:v>2023</c:v>
                </c:pt>
                <c:pt idx="9">
                  <c:v>2025</c:v>
                </c:pt>
              </c:numCache>
            </c:numRef>
          </c:cat>
          <c:val>
            <c:numRef>
              <c:f>'Slide 1'!$B$5:$K$5</c:f>
              <c:numCache>
                <c:formatCode>0%</c:formatCode>
                <c:ptCount val="10"/>
                <c:pt idx="0">
                  <c:v>0.48</c:v>
                </c:pt>
                <c:pt idx="1">
                  <c:v>0.52</c:v>
                </c:pt>
                <c:pt idx="2">
                  <c:v>0.55449999999999999</c:v>
                </c:pt>
                <c:pt idx="3">
                  <c:v>0.61</c:v>
                </c:pt>
                <c:pt idx="4">
                  <c:v>0.65</c:v>
                </c:pt>
                <c:pt idx="5">
                  <c:v>0.75</c:v>
                </c:pt>
                <c:pt idx="6">
                  <c:v>0.8</c:v>
                </c:pt>
                <c:pt idx="7">
                  <c:v>0.85</c:v>
                </c:pt>
                <c:pt idx="8">
                  <c:v>0.84</c:v>
                </c:pt>
                <c:pt idx="9">
                  <c:v>0.94410000000000005</c:v>
                </c:pt>
              </c:numCache>
            </c:numRef>
          </c:val>
          <c:smooth val="0"/>
          <c:extLst>
            <c:ext xmlns:c16="http://schemas.microsoft.com/office/drawing/2014/chart" uri="{C3380CC4-5D6E-409C-BE32-E72D297353CC}">
              <c16:uniqueId val="{00000005-5D63-4AB1-8839-7A41E8466B96}"/>
            </c:ext>
          </c:extLst>
        </c:ser>
        <c:ser>
          <c:idx val="3"/>
          <c:order val="3"/>
          <c:tx>
            <c:strRef>
              <c:f>'Slide 1'!$A$6</c:f>
              <c:strCache>
                <c:ptCount val="1"/>
                <c:pt idx="0">
                  <c:v>Integrate</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63-4AB1-8839-7A41E8466B96}"/>
                </c:ext>
              </c:extLst>
            </c:dLbl>
            <c:spPr>
              <a:noFill/>
              <a:ln>
                <a:noFill/>
              </a:ln>
              <a:effectLst/>
            </c:spPr>
            <c:txPr>
              <a:bodyPr rot="0" spcFirstLastPara="1" vertOverflow="ellipsis" vert="horz" wrap="square" anchor="ctr" anchorCtr="1"/>
              <a:lstStyle/>
              <a:p>
                <a:pPr>
                  <a:defRPr sz="14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'Slide 1'!$B$2:$K$2</c:f>
              <c:numCache>
                <c:formatCode>General</c:formatCode>
                <c:ptCount val="10"/>
                <c:pt idx="0">
                  <c:v>2014</c:v>
                </c:pt>
                <c:pt idx="1">
                  <c:v>2015</c:v>
                </c:pt>
                <c:pt idx="2">
                  <c:v>2016</c:v>
                </c:pt>
                <c:pt idx="3">
                  <c:v>2017</c:v>
                </c:pt>
                <c:pt idx="4">
                  <c:v>2018</c:v>
                </c:pt>
                <c:pt idx="5">
                  <c:v>2019</c:v>
                </c:pt>
                <c:pt idx="6">
                  <c:v>2021</c:v>
                </c:pt>
                <c:pt idx="7">
                  <c:v>2022</c:v>
                </c:pt>
                <c:pt idx="8">
                  <c:v>2023</c:v>
                </c:pt>
                <c:pt idx="9">
                  <c:v>2025</c:v>
                </c:pt>
              </c:numCache>
            </c:numRef>
          </c:cat>
          <c:val>
            <c:numRef>
              <c:f>'Slide 1'!$B$6:$K$6</c:f>
              <c:numCache>
                <c:formatCode>0%</c:formatCode>
                <c:ptCount val="10"/>
                <c:pt idx="0">
                  <c:v>0.4</c:v>
                </c:pt>
                <c:pt idx="1">
                  <c:v>0.38</c:v>
                </c:pt>
                <c:pt idx="2">
                  <c:v>0.40749999999999997</c:v>
                </c:pt>
                <c:pt idx="3">
                  <c:v>0.53</c:v>
                </c:pt>
                <c:pt idx="4">
                  <c:v>0.62</c:v>
                </c:pt>
                <c:pt idx="5">
                  <c:v>0.71</c:v>
                </c:pt>
                <c:pt idx="6">
                  <c:v>0.74</c:v>
                </c:pt>
                <c:pt idx="7">
                  <c:v>0.79</c:v>
                </c:pt>
                <c:pt idx="8">
                  <c:v>0.78</c:v>
                </c:pt>
                <c:pt idx="9">
                  <c:v>0.78800000000000003</c:v>
                </c:pt>
              </c:numCache>
            </c:numRef>
          </c:val>
          <c:smooth val="0"/>
          <c:extLst>
            <c:ext xmlns:c16="http://schemas.microsoft.com/office/drawing/2014/chart" uri="{C3380CC4-5D6E-409C-BE32-E72D297353CC}">
              <c16:uniqueId val="{00000007-5D63-4AB1-8839-7A41E8466B96}"/>
            </c:ext>
          </c:extLst>
        </c:ser>
        <c:ser>
          <c:idx val="4"/>
          <c:order val="4"/>
          <c:tx>
            <c:strRef>
              <c:f>'Slide 1'!$A$7</c:f>
              <c:strCache>
                <c:ptCount val="1"/>
                <c:pt idx="0">
                  <c:v>All 4 Domains</c:v>
                </c:pt>
              </c:strCache>
            </c:strRef>
          </c:tx>
          <c:spPr>
            <a:ln w="22225" cap="rnd">
              <a:solidFill>
                <a:schemeClr val="accent5"/>
              </a:solidFill>
              <a:round/>
            </a:ln>
            <a:effectLst/>
          </c:spPr>
          <c:marker>
            <c:symbol val="star"/>
            <c:size val="6"/>
            <c:spPr>
              <a:noFill/>
              <a:ln w="9525">
                <a:solidFill>
                  <a:schemeClr val="accent5"/>
                </a:solidFill>
                <a:round/>
              </a:ln>
              <a:effectLst/>
            </c:spPr>
          </c:marker>
          <c:dLbls>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63-4AB1-8839-7A41E8466B96}"/>
                </c:ext>
              </c:extLst>
            </c:dLbl>
            <c:spPr>
              <a:noFill/>
              <a:ln>
                <a:noFill/>
              </a:ln>
              <a:effectLst/>
            </c:spPr>
            <c:txPr>
              <a:bodyPr rot="0" spcFirstLastPara="1" vertOverflow="ellipsis" vert="horz" wrap="square" anchor="ctr" anchorCtr="1"/>
              <a:lstStyle/>
              <a:p>
                <a:pPr>
                  <a:defRPr sz="1400" b="1"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'Slide 1'!$B$2:$K$2</c:f>
              <c:numCache>
                <c:formatCode>General</c:formatCode>
                <c:ptCount val="10"/>
                <c:pt idx="0">
                  <c:v>2014</c:v>
                </c:pt>
                <c:pt idx="1">
                  <c:v>2015</c:v>
                </c:pt>
                <c:pt idx="2">
                  <c:v>2016</c:v>
                </c:pt>
                <c:pt idx="3">
                  <c:v>2017</c:v>
                </c:pt>
                <c:pt idx="4">
                  <c:v>2018</c:v>
                </c:pt>
                <c:pt idx="5">
                  <c:v>2019</c:v>
                </c:pt>
                <c:pt idx="6">
                  <c:v>2021</c:v>
                </c:pt>
                <c:pt idx="7">
                  <c:v>2022</c:v>
                </c:pt>
                <c:pt idx="8">
                  <c:v>2023</c:v>
                </c:pt>
                <c:pt idx="9">
                  <c:v>2025</c:v>
                </c:pt>
              </c:numCache>
            </c:numRef>
          </c:cat>
          <c:val>
            <c:numRef>
              <c:f>'Slide 1'!$B$7:$K$7</c:f>
              <c:numCache>
                <c:formatCode>0%</c:formatCode>
                <c:ptCount val="10"/>
                <c:pt idx="0">
                  <c:v>0.23</c:v>
                </c:pt>
                <c:pt idx="1">
                  <c:v>0.26</c:v>
                </c:pt>
                <c:pt idx="2">
                  <c:v>0.2908</c:v>
                </c:pt>
                <c:pt idx="3">
                  <c:v>0.41</c:v>
                </c:pt>
                <c:pt idx="4">
                  <c:v>0.46</c:v>
                </c:pt>
                <c:pt idx="5">
                  <c:v>0.55000000000000004</c:v>
                </c:pt>
                <c:pt idx="6">
                  <c:v>0.62</c:v>
                </c:pt>
                <c:pt idx="7">
                  <c:v>0.7</c:v>
                </c:pt>
                <c:pt idx="8">
                  <c:v>0.7</c:v>
                </c:pt>
                <c:pt idx="9">
                  <c:v>0.75970000000000004</c:v>
                </c:pt>
              </c:numCache>
            </c:numRef>
          </c:val>
          <c:smooth val="0"/>
          <c:extLst>
            <c:ext xmlns:c16="http://schemas.microsoft.com/office/drawing/2014/chart" uri="{C3380CC4-5D6E-409C-BE32-E72D297353CC}">
              <c16:uniqueId val="{00000009-5D63-4AB1-8839-7A41E8466B96}"/>
            </c:ext>
          </c:extLst>
        </c:ser>
        <c:dLbls>
          <c:showLegendKey val="0"/>
          <c:showVal val="0"/>
          <c:showCatName val="0"/>
          <c:showSerName val="0"/>
          <c:showPercent val="0"/>
          <c:showBubbleSize val="0"/>
        </c:dLbls>
        <c:marker val="1"/>
        <c:smooth val="0"/>
        <c:axId val="1081584191"/>
        <c:axId val="1081583231"/>
      </c:lineChart>
      <c:catAx>
        <c:axId val="108158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ysClr val="windowText" lastClr="000000"/>
                </a:solidFill>
                <a:latin typeface="+mn-lt"/>
                <a:ea typeface="+mn-ea"/>
                <a:cs typeface="+mn-cs"/>
              </a:defRPr>
            </a:pPr>
            <a:endParaRPr lang="en-US"/>
          </a:p>
        </c:txPr>
        <c:crossAx val="1081583231"/>
        <c:crosses val="autoZero"/>
        <c:auto val="1"/>
        <c:lblAlgn val="ctr"/>
        <c:lblOffset val="100"/>
        <c:noMultiLvlLbl val="0"/>
      </c:catAx>
      <c:valAx>
        <c:axId val="1081583231"/>
        <c:scaling>
          <c:orientation val="minMax"/>
          <c:max val="1"/>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815841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31691068736877E-2"/>
          <c:y val="6.8828968634922397E-2"/>
          <c:w val="0.9384683089312631"/>
          <c:h val="0.80405138417324307"/>
        </c:manualLayout>
      </c:layout>
      <c:barChart>
        <c:barDir val="col"/>
        <c:grouping val="percentStacked"/>
        <c:varyColors val="0"/>
        <c:ser>
          <c:idx val="0"/>
          <c:order val="0"/>
          <c:tx>
            <c:strRef>
              <c:f>'[Burden Paper_update.xlsx]Figure 3'!$C$4</c:f>
              <c:strCache>
                <c:ptCount val="1"/>
                <c:pt idx="0">
                  <c:v>Substantial PA Burden</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Paper_update.xlsx]Figure 3'!$B$5:$B$8</c:f>
              <c:strCache>
                <c:ptCount val="3"/>
                <c:pt idx="0">
                  <c:v>Can Often Complete PA within EHR</c:v>
                </c:pt>
                <c:pt idx="1">
                  <c:v>Can Somewhat Complete PA within EHR</c:v>
                </c:pt>
                <c:pt idx="2">
                  <c:v>Cannot Complete PA within EHR</c:v>
                </c:pt>
              </c:strCache>
              <c:extLst/>
            </c:strRef>
          </c:cat>
          <c:val>
            <c:numRef>
              <c:f>'[Burden Paper_update.xlsx]Figure 3'!$C$5:$C$8</c:f>
              <c:numCache>
                <c:formatCode>0%</c:formatCode>
                <c:ptCount val="3"/>
                <c:pt idx="0">
                  <c:v>0.61319999999999997</c:v>
                </c:pt>
                <c:pt idx="1">
                  <c:v>0.63149999999999995</c:v>
                </c:pt>
                <c:pt idx="2">
                  <c:v>0.63239999999999996</c:v>
                </c:pt>
              </c:numCache>
              <c:extLst/>
            </c:numRef>
          </c:val>
          <c:extLst>
            <c:ext xmlns:c16="http://schemas.microsoft.com/office/drawing/2014/chart" uri="{C3380CC4-5D6E-409C-BE32-E72D297353CC}">
              <c16:uniqueId val="{00000000-0C12-4A2D-A5A6-A06BB02F9611}"/>
            </c:ext>
          </c:extLst>
        </c:ser>
        <c:ser>
          <c:idx val="1"/>
          <c:order val="1"/>
          <c:tx>
            <c:strRef>
              <c:f>'[Burden Paper_update.xlsx]Figure 3'!$D$4</c:f>
              <c:strCache>
                <c:ptCount val="1"/>
                <c:pt idx="0">
                  <c:v>Moderate PA Burden</c:v>
                </c:pt>
              </c:strCache>
            </c:strRef>
          </c:tx>
          <c:spPr>
            <a:solidFill>
              <a:schemeClr val="accent3"/>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Paper_update.xlsx]Figure 3'!$B$5:$B$8</c:f>
              <c:strCache>
                <c:ptCount val="3"/>
                <c:pt idx="0">
                  <c:v>Can Often Complete PA within EHR</c:v>
                </c:pt>
                <c:pt idx="1">
                  <c:v>Can Somewhat Complete PA within EHR</c:v>
                </c:pt>
                <c:pt idx="2">
                  <c:v>Cannot Complete PA within EHR</c:v>
                </c:pt>
              </c:strCache>
              <c:extLst/>
            </c:strRef>
          </c:cat>
          <c:val>
            <c:numRef>
              <c:f>'[Burden Paper_update.xlsx]Figure 3'!$D$5:$D$8</c:f>
              <c:numCache>
                <c:formatCode>0%</c:formatCode>
                <c:ptCount val="3"/>
                <c:pt idx="0">
                  <c:v>0.2797</c:v>
                </c:pt>
                <c:pt idx="1">
                  <c:v>0.30430000000000001</c:v>
                </c:pt>
                <c:pt idx="2">
                  <c:v>0.2281</c:v>
                </c:pt>
              </c:numCache>
              <c:extLst/>
            </c:numRef>
          </c:val>
          <c:extLst>
            <c:ext xmlns:c16="http://schemas.microsoft.com/office/drawing/2014/chart" uri="{C3380CC4-5D6E-409C-BE32-E72D297353CC}">
              <c16:uniqueId val="{00000001-0C12-4A2D-A5A6-A06BB02F9611}"/>
            </c:ext>
          </c:extLst>
        </c:ser>
        <c:ser>
          <c:idx val="2"/>
          <c:order val="2"/>
          <c:tx>
            <c:strRef>
              <c:f>'[Burden Paper_update.xlsx]Figure 3'!$E$4</c:f>
              <c:strCache>
                <c:ptCount val="1"/>
                <c:pt idx="0">
                  <c:v>Minimal PA Burden</c:v>
                </c:pt>
              </c:strCache>
            </c:strRef>
          </c:tx>
          <c:spPr>
            <a:solidFill>
              <a:schemeClr val="accent3">
                <a:lumMod val="20000"/>
                <a:lumOff val="80000"/>
              </a:schemeClr>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 Paper_update.xlsx]Figure 3'!$B$5:$B$8</c:f>
              <c:strCache>
                <c:ptCount val="3"/>
                <c:pt idx="0">
                  <c:v>Can Often Complete PA within EHR</c:v>
                </c:pt>
                <c:pt idx="1">
                  <c:v>Can Somewhat Complete PA within EHR</c:v>
                </c:pt>
                <c:pt idx="2">
                  <c:v>Cannot Complete PA within EHR</c:v>
                </c:pt>
              </c:strCache>
              <c:extLst/>
            </c:strRef>
          </c:cat>
          <c:val>
            <c:numRef>
              <c:f>'[Burden Paper_update.xlsx]Figure 3'!$E$5:$E$8</c:f>
              <c:numCache>
                <c:formatCode>0%</c:formatCode>
                <c:ptCount val="3"/>
                <c:pt idx="0">
                  <c:v>7.5300000000000006E-2</c:v>
                </c:pt>
                <c:pt idx="1">
                  <c:v>4.82E-2</c:v>
                </c:pt>
                <c:pt idx="2">
                  <c:v>0.10970000000000001</c:v>
                </c:pt>
              </c:numCache>
              <c:extLst/>
            </c:numRef>
          </c:val>
          <c:extLst>
            <c:ext xmlns:c16="http://schemas.microsoft.com/office/drawing/2014/chart" uri="{C3380CC4-5D6E-409C-BE32-E72D297353CC}">
              <c16:uniqueId val="{00000002-0C12-4A2D-A5A6-A06BB02F9611}"/>
            </c:ext>
          </c:extLst>
        </c:ser>
        <c:ser>
          <c:idx val="3"/>
          <c:order val="3"/>
          <c:tx>
            <c:strRef>
              <c:f>'[Burden Paper_update.xlsx]Figure 3'!$F$4</c:f>
              <c:strCache>
                <c:ptCount val="1"/>
                <c:pt idx="0">
                  <c:v>Do Not Know about PA Burden</c:v>
                </c:pt>
              </c:strCache>
            </c:strRef>
          </c:tx>
          <c:spPr>
            <a:solidFill>
              <a:srgbClr val="FFC000"/>
            </a:solidFill>
            <a:ln>
              <a:solidFill>
                <a:schemeClr val="accent2"/>
              </a:solidFill>
            </a:ln>
            <a:effectLst/>
          </c:spPr>
          <c:invertIfNegative val="0"/>
          <c:cat>
            <c:strRef>
              <c:f>'[Burden Paper_update.xlsx]Figure 3'!$B$5:$B$8</c:f>
              <c:strCache>
                <c:ptCount val="3"/>
                <c:pt idx="0">
                  <c:v>Can Often Complete PA within EHR</c:v>
                </c:pt>
                <c:pt idx="1">
                  <c:v>Can Somewhat Complete PA within EHR</c:v>
                </c:pt>
                <c:pt idx="2">
                  <c:v>Cannot Complete PA within EHR</c:v>
                </c:pt>
              </c:strCache>
              <c:extLst/>
            </c:strRef>
          </c:cat>
          <c:val>
            <c:numRef>
              <c:f>'[Burden Paper_update.xlsx]Figure 3'!$F$5:$F$8</c:f>
              <c:numCache>
                <c:formatCode>0%</c:formatCode>
                <c:ptCount val="3"/>
                <c:pt idx="0">
                  <c:v>2.3E-2</c:v>
                </c:pt>
                <c:pt idx="1">
                  <c:v>1.26E-2</c:v>
                </c:pt>
                <c:pt idx="2">
                  <c:v>2.2700000000000001E-2</c:v>
                </c:pt>
              </c:numCache>
              <c:extLst/>
            </c:numRef>
          </c:val>
          <c:extLst>
            <c:ext xmlns:c16="http://schemas.microsoft.com/office/drawing/2014/chart" uri="{C3380CC4-5D6E-409C-BE32-E72D297353CC}">
              <c16:uniqueId val="{00000003-0C12-4A2D-A5A6-A06BB02F9611}"/>
            </c:ext>
          </c:extLst>
        </c:ser>
        <c:ser>
          <c:idx val="4"/>
          <c:order val="4"/>
          <c:tx>
            <c:strRef>
              <c:f>'[Burden Paper_update.xlsx]Figure 3'!$G$4</c:f>
              <c:strCache>
                <c:ptCount val="1"/>
                <c:pt idx="0">
                  <c:v>PA Burden is Not Applicable</c:v>
                </c:pt>
              </c:strCache>
            </c:strRef>
          </c:tx>
          <c:spPr>
            <a:solidFill>
              <a:schemeClr val="tx2">
                <a:lumMod val="50000"/>
              </a:schemeClr>
            </a:solidFill>
            <a:ln>
              <a:solidFill>
                <a:schemeClr val="accent2"/>
              </a:solidFill>
            </a:ln>
            <a:effectLst/>
          </c:spPr>
          <c:invertIfNegative val="0"/>
          <c:cat>
            <c:strRef>
              <c:f>'[Burden Paper_update.xlsx]Figure 3'!$B$5:$B$8</c:f>
              <c:strCache>
                <c:ptCount val="3"/>
                <c:pt idx="0">
                  <c:v>Can Often Complete PA within EHR</c:v>
                </c:pt>
                <c:pt idx="1">
                  <c:v>Can Somewhat Complete PA within EHR</c:v>
                </c:pt>
                <c:pt idx="2">
                  <c:v>Cannot Complete PA within EHR</c:v>
                </c:pt>
              </c:strCache>
              <c:extLst/>
            </c:strRef>
          </c:cat>
          <c:val>
            <c:numRef>
              <c:f>'[Burden Paper_update.xlsx]Figure 3'!$G$5:$G$8</c:f>
              <c:numCache>
                <c:formatCode>0%</c:formatCode>
                <c:ptCount val="3"/>
                <c:pt idx="0">
                  <c:v>8.8999999999999999E-3</c:v>
                </c:pt>
                <c:pt idx="1">
                  <c:v>3.3E-3</c:v>
                </c:pt>
                <c:pt idx="2">
                  <c:v>7.1000000000000004E-3</c:v>
                </c:pt>
              </c:numCache>
              <c:extLst/>
            </c:numRef>
          </c:val>
          <c:extLst>
            <c:ext xmlns:c16="http://schemas.microsoft.com/office/drawing/2014/chart" uri="{C3380CC4-5D6E-409C-BE32-E72D297353CC}">
              <c16:uniqueId val="{00000004-0C12-4A2D-A5A6-A06BB02F9611}"/>
            </c:ext>
          </c:extLst>
        </c:ser>
        <c:dLbls>
          <c:showLegendKey val="0"/>
          <c:showVal val="0"/>
          <c:showCatName val="0"/>
          <c:showSerName val="0"/>
          <c:showPercent val="0"/>
          <c:showBubbleSize val="0"/>
        </c:dLbls>
        <c:gapWidth val="150"/>
        <c:overlap val="100"/>
        <c:axId val="831235176"/>
        <c:axId val="831233736"/>
      </c:barChart>
      <c:catAx>
        <c:axId val="83123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1233736"/>
        <c:crosses val="autoZero"/>
        <c:auto val="1"/>
        <c:lblAlgn val="ctr"/>
        <c:lblOffset val="100"/>
        <c:noMultiLvlLbl val="0"/>
      </c:catAx>
      <c:valAx>
        <c:axId val="8312337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Reported</a:t>
                </a:r>
                <a:r>
                  <a:rPr lang="en-US" baseline="0"/>
                  <a:t> Physician Effort to Complete Prior Authorization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3123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accent2"/>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Sheet2!$B$10:$B$11</c:f>
              <c:strCache>
                <c:ptCount val="2"/>
                <c:pt idx="0">
                  <c:v>Ideal Medication Interoperability 
(Often only)</c:v>
                </c:pt>
                <c:pt idx="1">
                  <c:v>Ideal Medication Interoperability 
(Sometimes or Often)</c:v>
                </c:pt>
              </c:strCache>
            </c:strRef>
          </c:cat>
          <c:val>
            <c:numRef>
              <c:f>Sheet2!$C$10:$C$11</c:f>
              <c:numCache>
                <c:formatCode>0%</c:formatCode>
                <c:ptCount val="2"/>
                <c:pt idx="0">
                  <c:v>0.13</c:v>
                </c:pt>
                <c:pt idx="1">
                  <c:v>0.45</c:v>
                </c:pt>
              </c:numCache>
            </c:numRef>
          </c:val>
          <c:extLst>
            <c:ext xmlns:c16="http://schemas.microsoft.com/office/drawing/2014/chart" uri="{C3380CC4-5D6E-409C-BE32-E72D297353CC}">
              <c16:uniqueId val="{00000000-010F-44B8-BFC0-2E28E8DC0F3A}"/>
            </c:ext>
          </c:extLst>
        </c:ser>
        <c:dLbls>
          <c:showLegendKey val="0"/>
          <c:showVal val="0"/>
          <c:showCatName val="0"/>
          <c:showSerName val="0"/>
          <c:showPercent val="0"/>
          <c:showBubbleSize val="0"/>
        </c:dLbls>
        <c:gapWidth val="219"/>
        <c:overlap val="-27"/>
        <c:axId val="291335056"/>
        <c:axId val="291340096"/>
      </c:barChart>
      <c:catAx>
        <c:axId val="29133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1340096"/>
        <c:crosses val="autoZero"/>
        <c:auto val="1"/>
        <c:lblAlgn val="ctr"/>
        <c:lblOffset val="100"/>
        <c:noMultiLvlLbl val="0"/>
      </c:catAx>
      <c:valAx>
        <c:axId val="291340096"/>
        <c:scaling>
          <c:orientation val="minMax"/>
        </c:scaling>
        <c:delete val="0"/>
        <c:axPos val="l"/>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1335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tx>
            <c:strRef>
              <c:f>'EHR Use'!$D$60</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5D-4595-9A6F-F2A1A4D10C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5D-4595-9A6F-F2A1A4D10C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15D-4595-9A6F-F2A1A4D10C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5D-4595-9A6F-F2A1A4D10C88}"/>
              </c:ext>
            </c:extLst>
          </c:dPt>
          <c:dLbls>
            <c:dLbl>
              <c:idx val="0"/>
              <c:layout>
                <c:manualLayout>
                  <c:x val="-7.0745252075500462E-2"/>
                  <c:y val="-0.135946968091036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5D-4595-9A6F-F2A1A4D10C8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'EHR Use'!$B$61:$B$64</c:f>
              <c:strCache>
                <c:ptCount val="4"/>
                <c:pt idx="0">
                  <c:v>Electronic only</c:v>
                </c:pt>
                <c:pt idx="1">
                  <c:v>Both</c:v>
                </c:pt>
                <c:pt idx="2">
                  <c:v>No EHR, plan to implement</c:v>
                </c:pt>
                <c:pt idx="3">
                  <c:v>No EHR, no plan to implement</c:v>
                </c:pt>
              </c:strCache>
            </c:strRef>
          </c:cat>
          <c:val>
            <c:numRef>
              <c:f>'EHR Use'!$D$61:$D$64</c:f>
              <c:numCache>
                <c:formatCode>0%</c:formatCode>
                <c:ptCount val="4"/>
                <c:pt idx="0">
                  <c:v>0.67640041988739386</c:v>
                </c:pt>
                <c:pt idx="1">
                  <c:v>0.25489073384864969</c:v>
                </c:pt>
                <c:pt idx="2">
                  <c:v>3.2684416451951519E-2</c:v>
                </c:pt>
                <c:pt idx="3">
                  <c:v>3.602442981200496E-2</c:v>
                </c:pt>
              </c:numCache>
            </c:numRef>
          </c:val>
          <c:extLst>
            <c:ext xmlns:c16="http://schemas.microsoft.com/office/drawing/2014/chart" uri="{C3380CC4-5D6E-409C-BE32-E72D297353CC}">
              <c16:uniqueId val="{00000008-F15D-4595-9A6F-F2A1A4D10C88}"/>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'EHR Use'!$C$60</c15:sqref>
                        </c15:formulaRef>
                      </c:ext>
                    </c:extLst>
                    <c:strCache>
                      <c:ptCount val="1"/>
                      <c:pt idx="0">
                        <c:v>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F15D-4595-9A6F-F2A1A4D10C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F15D-4595-9A6F-F2A1A4D10C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F15D-4595-9A6F-F2A1A4D10C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F15D-4595-9A6F-F2A1A4D10C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'EHR Use'!$B$61:$B$64</c15:sqref>
                        </c15:formulaRef>
                      </c:ext>
                    </c:extLst>
                    <c:strCache>
                      <c:ptCount val="4"/>
                      <c:pt idx="0">
                        <c:v>Electronic only</c:v>
                      </c:pt>
                      <c:pt idx="1">
                        <c:v>Both</c:v>
                      </c:pt>
                      <c:pt idx="2">
                        <c:v>No EHR, plan to implement</c:v>
                      </c:pt>
                      <c:pt idx="3">
                        <c:v>No EHR, no plan to implement</c:v>
                      </c:pt>
                    </c:strCache>
                  </c:strRef>
                </c:cat>
                <c:val>
                  <c:numRef>
                    <c:extLst>
                      <c:ext uri="{02D57815-91ED-43cb-92C2-25804820EDAC}">
                        <c15:formulaRef>
                          <c15:sqref>'EHR Use'!$C$61:$C$64</c15:sqref>
                        </c15:formulaRef>
                      </c:ext>
                    </c:extLst>
                    <c:numCache>
                      <c:formatCode>#,##0</c:formatCode>
                      <c:ptCount val="4"/>
                      <c:pt idx="0">
                        <c:v>14176</c:v>
                      </c:pt>
                      <c:pt idx="1">
                        <c:v>5342</c:v>
                      </c:pt>
                      <c:pt idx="2" formatCode="General">
                        <c:v>685</c:v>
                      </c:pt>
                      <c:pt idx="3" formatCode="General">
                        <c:v>755</c:v>
                      </c:pt>
                    </c:numCache>
                  </c:numRef>
                </c:val>
                <c:extLst>
                  <c:ext xmlns:c16="http://schemas.microsoft.com/office/drawing/2014/chart" uri="{C3380CC4-5D6E-409C-BE32-E72D297353CC}">
                    <c16:uniqueId val="{00000011-F15D-4595-9A6F-F2A1A4D10C88}"/>
                  </c:ext>
                </c:extLst>
              </c15:ser>
            </c15:filteredPieSeries>
          </c:ext>
        </c:extLst>
      </c:pieChart>
      <c:spPr>
        <a:noFill/>
        <a:ln>
          <a:noFill/>
        </a:ln>
        <a:effectLst/>
      </c:spPr>
    </c:plotArea>
    <c:legend>
      <c:legendPos val="r"/>
      <c:layout>
        <c:manualLayout>
          <c:xMode val="edge"/>
          <c:yMode val="edge"/>
          <c:x val="0.66392399434725524"/>
          <c:y val="0.27738940366777998"/>
          <c:w val="0.33200843790772427"/>
          <c:h val="0.4487120122827967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rgbClr val="000000">
                    <a:lumMod val="65000"/>
                    <a:lumOff val="35000"/>
                  </a:srgbClr>
                </a:solidFill>
              </a:rPr>
              <a:t>Exclusive use of an EHR system by facility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'EHR Use'!$B$60:$B$67</c:f>
              <c:strCache>
                <c:ptCount val="8"/>
                <c:pt idx="0">
                  <c:v>VAMC or other VA health care facility (n=380)</c:v>
                </c:pt>
                <c:pt idx="1">
                  <c:v>Certified Community Behavioral Health Clinic (CCBHC)  (n=959)</c:v>
                </c:pt>
                <c:pt idx="2">
                  <c:v>Community Mental Health Center (CMHC)  (n=1,902)</c:v>
                </c:pt>
                <c:pt idx="3">
                  <c:v>Outpatient or multi-setting mental health facility  (n=6,313)</c:v>
                </c:pt>
                <c:pt idx="4">
                  <c:v>Other  (n=1,600)</c:v>
                </c:pt>
                <c:pt idx="5">
                  <c:v>Residential treatment center or facility  (n=1,907)</c:v>
                </c:pt>
                <c:pt idx="6">
                  <c:v>Separate inpatient psychiatric unit of a general hospital  (n=482)</c:v>
                </c:pt>
                <c:pt idx="7">
                  <c:v>Psychiatric or state hospital  (n=453)</c:v>
                </c:pt>
              </c:strCache>
            </c:strRef>
          </c:cat>
          <c:val>
            <c:numRef>
              <c:f>'EHR Use'!$C$60:$C$67</c:f>
              <c:numCache>
                <c:formatCode>0%</c:formatCode>
                <c:ptCount val="8"/>
                <c:pt idx="0">
                  <c:v>0.99209999999999998</c:v>
                </c:pt>
                <c:pt idx="1">
                  <c:v>0.84150000000000003</c:v>
                </c:pt>
                <c:pt idx="2">
                  <c:v>0.80069999999999997</c:v>
                </c:pt>
                <c:pt idx="3">
                  <c:v>0.74280000000000002</c:v>
                </c:pt>
                <c:pt idx="4">
                  <c:v>0.73060000000000003</c:v>
                </c:pt>
                <c:pt idx="5">
                  <c:v>0.57889999999999997</c:v>
                </c:pt>
                <c:pt idx="6">
                  <c:v>0.43569999999999998</c:v>
                </c:pt>
                <c:pt idx="7">
                  <c:v>0.24279999999999999</c:v>
                </c:pt>
              </c:numCache>
            </c:numRef>
          </c:val>
          <c:extLst>
            <c:ext xmlns:c16="http://schemas.microsoft.com/office/drawing/2014/chart" uri="{C3380CC4-5D6E-409C-BE32-E72D297353CC}">
              <c16:uniqueId val="{00000000-FDD5-4F60-88E8-6E5F1BB0258B}"/>
            </c:ext>
          </c:extLst>
        </c:ser>
        <c:dLbls>
          <c:dLblPos val="outEnd"/>
          <c:showLegendKey val="0"/>
          <c:showVal val="1"/>
          <c:showCatName val="0"/>
          <c:showSerName val="0"/>
          <c:showPercent val="0"/>
          <c:showBubbleSize val="0"/>
        </c:dLbls>
        <c:gapWidth val="182"/>
        <c:axId val="672815679"/>
        <c:axId val="672816639"/>
      </c:barChart>
      <c:catAx>
        <c:axId val="6728156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2816639"/>
        <c:crosses val="autoZero"/>
        <c:auto val="1"/>
        <c:lblAlgn val="ctr"/>
        <c:lblOffset val="100"/>
        <c:noMultiLvlLbl val="0"/>
      </c:catAx>
      <c:valAx>
        <c:axId val="672816639"/>
        <c:scaling>
          <c:orientation val="minMax"/>
          <c:max val="1.2"/>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2815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Does this facility's EHR integrate clinical information received </a:t>
            </a:r>
          </a:p>
          <a:p>
            <a:pPr>
              <a:defRPr/>
            </a:pPr>
            <a:r>
              <a:rPr lang="en-US" sz="2000"/>
              <a:t>electronically from outside providers, without manual entry?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8B-47CB-B10D-7D8012A6375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8B-47CB-B10D-7D8012A6375B}"/>
              </c:ext>
            </c:extLst>
          </c:dPt>
          <c:dLbls>
            <c:dLbl>
              <c:idx val="0"/>
              <c:layout>
                <c:manualLayout>
                  <c:x val="-8.5459879328657645E-2"/>
                  <c:y val="2.3396735984848763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123"/>
                        <a:gd name="adj2" fmla="val 278"/>
                      </a:avLst>
                    </a:prstGeom>
                    <a:noFill/>
                    <a:ln>
                      <a:noFill/>
                    </a:ln>
                  </c15:spPr>
                </c:ext>
                <c:ext xmlns:c16="http://schemas.microsoft.com/office/drawing/2014/chart" uri="{C3380CC4-5D6E-409C-BE32-E72D297353CC}">
                  <c16:uniqueId val="{00000001-818B-47CB-B10D-7D8012A6375B}"/>
                </c:ext>
              </c:extLst>
            </c:dLbl>
            <c:dLbl>
              <c:idx val="1"/>
              <c:layout>
                <c:manualLayout>
                  <c:x val="8.6586411280397887E-2"/>
                  <c:y val="-9.5244757618457854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3218"/>
                        <a:gd name="adj2" fmla="val 28018"/>
                      </a:avLst>
                    </a:prstGeom>
                    <a:noFill/>
                    <a:ln>
                      <a:noFill/>
                    </a:ln>
                  </c15:spPr>
                </c:ext>
                <c:ext xmlns:c16="http://schemas.microsoft.com/office/drawing/2014/chart" uri="{C3380CC4-5D6E-409C-BE32-E72D297353CC}">
                  <c16:uniqueId val="{00000003-818B-47CB-B10D-7D8012A6375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Interoperability!$F$3:$F$4</c:f>
              <c:strCache>
                <c:ptCount val="2"/>
                <c:pt idx="0">
                  <c:v>Yes</c:v>
                </c:pt>
                <c:pt idx="1">
                  <c:v>No</c:v>
                </c:pt>
              </c:strCache>
            </c:strRef>
          </c:cat>
          <c:val>
            <c:numRef>
              <c:f>Interoperability!$G$3:$G$4</c:f>
              <c:numCache>
                <c:formatCode>0%</c:formatCode>
                <c:ptCount val="2"/>
                <c:pt idx="0">
                  <c:v>0.44440000000000002</c:v>
                </c:pt>
                <c:pt idx="1">
                  <c:v>0.55559999999999998</c:v>
                </c:pt>
              </c:numCache>
            </c:numRef>
          </c:val>
          <c:extLst>
            <c:ext xmlns:c16="http://schemas.microsoft.com/office/drawing/2014/chart" uri="{C3380CC4-5D6E-409C-BE32-E72D297353CC}">
              <c16:uniqueId val="{00000004-818B-47CB-B10D-7D8012A6375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dirty="0" smtClean="0">
                <a:solidFill>
                  <a:srgbClr val="000000">
                    <a:lumMod val="65000"/>
                    <a:lumOff val="35000"/>
                  </a:srgbClr>
                </a:solidFill>
                <a:latin typeface="+mn-lt"/>
                <a:ea typeface="+mn-ea"/>
                <a:cs typeface="+mn-cs"/>
              </a:defRPr>
            </a:pPr>
            <a:r>
              <a:rPr lang="en-US" sz="2000" b="0" i="0" u="none" strike="noStrike" kern="1200" spc="0" baseline="0">
                <a:solidFill>
                  <a:srgbClr val="000000">
                    <a:lumMod val="65000"/>
                    <a:lumOff val="35000"/>
                  </a:srgbClr>
                </a:solidFill>
                <a:latin typeface="+mn-lt"/>
                <a:ea typeface="+mn-ea"/>
                <a:cs typeface="+mn-cs"/>
              </a:rPr>
              <a:t>Do external organizations provide this facility with 'read only' access to EHR clinical information?</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dirty="0" smtClean="0">
              <a:solidFill>
                <a:srgbClr val="000000">
                  <a:lumMod val="65000"/>
                  <a:lumOff val="35000"/>
                </a:srgbClr>
              </a:solidFill>
              <a:latin typeface="+mn-lt"/>
              <a:ea typeface="+mn-ea"/>
              <a:cs typeface="+mn-cs"/>
            </a:defRPr>
          </a:pPr>
          <a:endParaRPr lang="en-US"/>
        </a:p>
      </c:txPr>
    </c:title>
    <c:autoTitleDeleted val="0"/>
    <c:plotArea>
      <c:layout/>
      <c:pieChart>
        <c:varyColors val="1"/>
        <c:ser>
          <c:idx val="1"/>
          <c:order val="1"/>
          <c:tx>
            <c:strRef>
              <c:f>Interoperability!$D$11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8B-4327-BE1F-B0F5E3D2E8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8B-4327-BE1F-B0F5E3D2E8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8B-4327-BE1F-B0F5E3D2E87D}"/>
              </c:ext>
            </c:extLst>
          </c:dPt>
          <c:dLbls>
            <c:dLbl>
              <c:idx val="0"/>
              <c:layout>
                <c:manualLayout>
                  <c:x val="-0.15480403281372304"/>
                  <c:y val="9.9395348422827601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7937"/>
                        <a:gd name="adj2" fmla="val -16603"/>
                      </a:avLst>
                    </a:prstGeom>
                    <a:noFill/>
                    <a:ln>
                      <a:noFill/>
                    </a:ln>
                  </c15:spPr>
                  <c15:layout>
                    <c:manualLayout>
                      <c:w val="8.9215922683790472E-2"/>
                      <c:h val="0.10368371348643129"/>
                    </c:manualLayout>
                  </c15:layout>
                </c:ext>
                <c:ext xmlns:c16="http://schemas.microsoft.com/office/drawing/2014/chart" uri="{C3380CC4-5D6E-409C-BE32-E72D297353CC}">
                  <c16:uniqueId val="{00000001-D38B-4327-BE1F-B0F5E3D2E87D}"/>
                </c:ext>
              </c:extLst>
            </c:dLbl>
            <c:dLbl>
              <c:idx val="1"/>
              <c:layout>
                <c:manualLayout>
                  <c:x val="6.2381237968283286E-2"/>
                  <c:y val="-0.17268308625331064"/>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4826"/>
                        <a:gd name="adj2" fmla="val 10001"/>
                      </a:avLst>
                    </a:prstGeom>
                    <a:noFill/>
                    <a:ln>
                      <a:noFill/>
                    </a:ln>
                  </c15:spPr>
                </c:ext>
                <c:ext xmlns:c16="http://schemas.microsoft.com/office/drawing/2014/chart" uri="{C3380CC4-5D6E-409C-BE32-E72D297353CC}">
                  <c16:uniqueId val="{00000003-D38B-4327-BE1F-B0F5E3D2E87D}"/>
                </c:ext>
              </c:extLst>
            </c:dLbl>
            <c:dLbl>
              <c:idx val="2"/>
              <c:layout>
                <c:manualLayout>
                  <c:x val="0.19312220327193172"/>
                  <c:y val="0.1564533101005872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3270"/>
                        <a:gd name="adj2" fmla="val -7130"/>
                      </a:avLst>
                    </a:prstGeom>
                    <a:noFill/>
                    <a:ln>
                      <a:noFill/>
                    </a:ln>
                  </c15:spPr>
                </c:ext>
                <c:ext xmlns:c16="http://schemas.microsoft.com/office/drawing/2014/chart" uri="{C3380CC4-5D6E-409C-BE32-E72D297353CC}">
                  <c16:uniqueId val="{00000005-D38B-4327-BE1F-B0F5E3D2E87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Interoperability!$B$12:$B$14</c:f>
              <c:strCache>
                <c:ptCount val="3"/>
                <c:pt idx="0">
                  <c:v>Yes</c:v>
                </c:pt>
                <c:pt idx="1">
                  <c:v>No</c:v>
                </c:pt>
                <c:pt idx="2">
                  <c:v>Don't know</c:v>
                </c:pt>
              </c:strCache>
            </c:strRef>
          </c:cat>
          <c:val>
            <c:numRef>
              <c:f>Interoperability!$D$12:$D$14</c:f>
              <c:numCache>
                <c:formatCode>0%</c:formatCode>
                <c:ptCount val="3"/>
                <c:pt idx="0">
                  <c:v>0.28411828012094503</c:v>
                </c:pt>
                <c:pt idx="1">
                  <c:v>0.48378004407318198</c:v>
                </c:pt>
                <c:pt idx="2">
                  <c:v>0.23210167580587301</c:v>
                </c:pt>
              </c:numCache>
            </c:numRef>
          </c:val>
          <c:extLst>
            <c:ext xmlns:c16="http://schemas.microsoft.com/office/drawing/2014/chart" uri="{C3380CC4-5D6E-409C-BE32-E72D297353CC}">
              <c16:uniqueId val="{00000006-D38B-4327-BE1F-B0F5E3D2E87D}"/>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Interoperability!$C$11</c15:sqref>
                        </c15:formulaRef>
                      </c:ext>
                    </c:extLst>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D38B-4327-BE1F-B0F5E3D2E8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D38B-4327-BE1F-B0F5E3D2E8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D38B-4327-BE1F-B0F5E3D2E87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Interoperability!$B$12:$B$14</c15:sqref>
                        </c15:formulaRef>
                      </c:ext>
                    </c:extLst>
                    <c:strCache>
                      <c:ptCount val="3"/>
                      <c:pt idx="0">
                        <c:v>Yes</c:v>
                      </c:pt>
                      <c:pt idx="1">
                        <c:v>No</c:v>
                      </c:pt>
                      <c:pt idx="2">
                        <c:v>Don't know</c:v>
                      </c:pt>
                    </c:strCache>
                  </c:strRef>
                </c:cat>
                <c:val>
                  <c:numRef>
                    <c:extLst>
                      <c:ext uri="{02D57815-91ED-43cb-92C2-25804820EDAC}">
                        <c15:formulaRef>
                          <c15:sqref>Interoperability!$C$12:$C$14</c15:sqref>
                        </c15:formulaRef>
                      </c:ext>
                    </c:extLst>
                    <c:numCache>
                      <c:formatCode>#,##0</c:formatCode>
                      <c:ptCount val="3"/>
                      <c:pt idx="0">
                        <c:v>5544</c:v>
                      </c:pt>
                      <c:pt idx="1">
                        <c:v>9440</c:v>
                      </c:pt>
                      <c:pt idx="2">
                        <c:v>4529</c:v>
                      </c:pt>
                    </c:numCache>
                  </c:numRef>
                </c:val>
                <c:extLst>
                  <c:ext xmlns:c16="http://schemas.microsoft.com/office/drawing/2014/chart" uri="{C3380CC4-5D6E-409C-BE32-E72D297353CC}">
                    <c16:uniqueId val="{0000000D-D38B-4327-BE1F-B0F5E3D2E87D}"/>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kern="1200" spc="0" baseline="0">
                <a:solidFill>
                  <a:srgbClr val="000000">
                    <a:lumMod val="65000"/>
                    <a:lumOff val="35000"/>
                  </a:srgbClr>
                </a:solidFill>
              </a:rPr>
              <a:t>How often do you electronically search clients' health information from external providers/sources?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Interoperability!$D$18</c:f>
              <c:strCache>
                <c:ptCount val="1"/>
                <c:pt idx="0">
                  <c:v>%</c:v>
                </c:pt>
              </c:strCache>
            </c:strRef>
          </c:tx>
          <c:spPr>
            <a:solidFill>
              <a:schemeClr val="accent2"/>
            </a:solidFill>
            <a:ln>
              <a:solidFill>
                <a:schemeClr val="accent1"/>
              </a:solidFill>
            </a:ln>
            <a:effectLst/>
          </c:spPr>
          <c:invertIfNegative val="0"/>
          <c:dPt>
            <c:idx val="5"/>
            <c:invertIfNegative val="0"/>
            <c:bubble3D val="0"/>
            <c:spPr>
              <a:pattFill prst="ltUpDiag">
                <a:fgClr>
                  <a:schemeClr val="accent1"/>
                </a:fgClr>
                <a:bgClr>
                  <a:schemeClr val="bg1"/>
                </a:bgClr>
              </a:pattFill>
              <a:ln>
                <a:solidFill>
                  <a:schemeClr val="accent1"/>
                </a:solidFill>
              </a:ln>
              <a:effectLst/>
            </c:spPr>
            <c:extLst>
              <c:ext xmlns:c16="http://schemas.microsoft.com/office/drawing/2014/chart" uri="{C3380CC4-5D6E-409C-BE32-E72D297353CC}">
                <c16:uniqueId val="{00000001-2C31-47D5-A8F7-41F5203BE79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Interoperability!$B$19:$B$24</c:f>
              <c:strCache>
                <c:ptCount val="6"/>
                <c:pt idx="0">
                  <c:v>Almost every day</c:v>
                </c:pt>
                <c:pt idx="1">
                  <c:v>At least once a week</c:v>
                </c:pt>
                <c:pt idx="2">
                  <c:v>At least once a month</c:v>
                </c:pt>
                <c:pt idx="3">
                  <c:v>Less than once a month</c:v>
                </c:pt>
                <c:pt idx="4">
                  <c:v>Never</c:v>
                </c:pt>
                <c:pt idx="5">
                  <c:v>No capability to search or query</c:v>
                </c:pt>
              </c:strCache>
            </c:strRef>
          </c:cat>
          <c:val>
            <c:numRef>
              <c:f>Interoperability!$D$19:$D$24</c:f>
              <c:numCache>
                <c:formatCode>0%</c:formatCode>
                <c:ptCount val="6"/>
                <c:pt idx="0">
                  <c:v>0.28820000000000001</c:v>
                </c:pt>
                <c:pt idx="1">
                  <c:v>0.125</c:v>
                </c:pt>
                <c:pt idx="2">
                  <c:v>7.9200000000000007E-2</c:v>
                </c:pt>
                <c:pt idx="3">
                  <c:v>5.96E-2</c:v>
                </c:pt>
                <c:pt idx="4">
                  <c:v>0.14099999999999999</c:v>
                </c:pt>
                <c:pt idx="5">
                  <c:v>0.30709999999999998</c:v>
                </c:pt>
              </c:numCache>
            </c:numRef>
          </c:val>
          <c:extLst>
            <c:ext xmlns:c16="http://schemas.microsoft.com/office/drawing/2014/chart" uri="{C3380CC4-5D6E-409C-BE32-E72D297353CC}">
              <c16:uniqueId val="{00000002-2C31-47D5-A8F7-41F5203BE795}"/>
            </c:ext>
          </c:extLst>
        </c:ser>
        <c:dLbls>
          <c:dLblPos val="outEnd"/>
          <c:showLegendKey val="0"/>
          <c:showVal val="1"/>
          <c:showCatName val="0"/>
          <c:showSerName val="0"/>
          <c:showPercent val="0"/>
          <c:showBubbleSize val="0"/>
        </c:dLbls>
        <c:gapWidth val="219"/>
        <c:overlap val="-27"/>
        <c:axId val="1849545567"/>
        <c:axId val="1849547007"/>
        <c:extLst>
          <c:ext xmlns:c15="http://schemas.microsoft.com/office/drawing/2012/chart" uri="{02D57815-91ED-43cb-92C2-25804820EDAC}">
            <c15:filteredBarSeries>
              <c15:ser>
                <c:idx val="0"/>
                <c:order val="0"/>
                <c:tx>
                  <c:strRef>
                    <c:extLst>
                      <c:ext uri="{02D57815-91ED-43cb-92C2-25804820EDAC}">
                        <c15:formulaRef>
                          <c15:sqref>Interoperability!$C$18</c15:sqref>
                        </c15:formulaRef>
                      </c:ext>
                    </c:extLst>
                    <c:strCache>
                      <c:ptCount val="1"/>
                      <c:pt idx="0">
                        <c:v>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Interoperability!$B$19:$B$24</c15:sqref>
                        </c15:formulaRef>
                      </c:ext>
                    </c:extLst>
                    <c:strCache>
                      <c:ptCount val="6"/>
                      <c:pt idx="0">
                        <c:v>Almost every day</c:v>
                      </c:pt>
                      <c:pt idx="1">
                        <c:v>At least once a week</c:v>
                      </c:pt>
                      <c:pt idx="2">
                        <c:v>At least once a month</c:v>
                      </c:pt>
                      <c:pt idx="3">
                        <c:v>Less than once a month</c:v>
                      </c:pt>
                      <c:pt idx="4">
                        <c:v>Never</c:v>
                      </c:pt>
                      <c:pt idx="5">
                        <c:v>No capability to search or query</c:v>
                      </c:pt>
                    </c:strCache>
                  </c:strRef>
                </c:cat>
                <c:val>
                  <c:numRef>
                    <c:extLst>
                      <c:ext uri="{02D57815-91ED-43cb-92C2-25804820EDAC}">
                        <c15:formulaRef>
                          <c15:sqref>Interoperability!$C$19:$C$24</c15:sqref>
                        </c15:formulaRef>
                      </c:ext>
                    </c:extLst>
                    <c:numCache>
                      <c:formatCode>#,##0</c:formatCode>
                      <c:ptCount val="6"/>
                      <c:pt idx="0">
                        <c:v>5621</c:v>
                      </c:pt>
                      <c:pt idx="1">
                        <c:v>2438</c:v>
                      </c:pt>
                      <c:pt idx="2">
                        <c:v>1545</c:v>
                      </c:pt>
                      <c:pt idx="3">
                        <c:v>1162</c:v>
                      </c:pt>
                      <c:pt idx="4">
                        <c:v>2751</c:v>
                      </c:pt>
                      <c:pt idx="5">
                        <c:v>5990</c:v>
                      </c:pt>
                    </c:numCache>
                  </c:numRef>
                </c:val>
                <c:extLst>
                  <c:ext xmlns:c16="http://schemas.microsoft.com/office/drawing/2014/chart" uri="{C3380CC4-5D6E-409C-BE32-E72D297353CC}">
                    <c16:uniqueId val="{00000003-2C31-47D5-A8F7-41F5203BE795}"/>
                  </c:ext>
                </c:extLst>
              </c15:ser>
            </c15:filteredBarSeries>
          </c:ext>
        </c:extLst>
      </c:barChart>
      <c:catAx>
        <c:axId val="184954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9547007"/>
        <c:crosses val="autoZero"/>
        <c:auto val="1"/>
        <c:lblAlgn val="ctr"/>
        <c:lblOffset val="100"/>
        <c:noMultiLvlLbl val="0"/>
      </c:catAx>
      <c:valAx>
        <c:axId val="184954700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495455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US" sz="1900" b="0" i="0" u="none" strike="noStrike" kern="1200" spc="0" baseline="0">
                <a:solidFill>
                  <a:srgbClr val="000000">
                    <a:lumMod val="65000"/>
                    <a:lumOff val="35000"/>
                  </a:srgbClr>
                </a:solidFill>
              </a:rPr>
              <a:t>Electronically search clients' health information from external providers/sources by facility type</a:t>
            </a:r>
          </a:p>
        </c:rich>
      </c:tx>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Interoperability!$K$103</c:f>
              <c:strCache>
                <c:ptCount val="1"/>
                <c:pt idx="0">
                  <c:v>No capability to search or query</c:v>
                </c:pt>
              </c:strCache>
            </c:strRef>
          </c:tx>
          <c:spPr>
            <a:pattFill prst="ltUp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Interoperability!$J$104:$J$119</c:f>
              <c:strCache>
                <c:ptCount val="8"/>
                <c:pt idx="0">
                  <c:v>Other (n=1,523)</c:v>
                </c:pt>
                <c:pt idx="1">
                  <c:v>Outpatient or multi-setting mental health facility (n=6,029)</c:v>
                </c:pt>
                <c:pt idx="2">
                  <c:v>Community Mental Health Center (CMHC) (n=1,871)</c:v>
                </c:pt>
                <c:pt idx="3">
                  <c:v>Residential treatment center or facility (n=1,755)</c:v>
                </c:pt>
                <c:pt idx="4">
                  <c:v>Certified Community Behavioral Health Clinic (CCBHC) (n=957)</c:v>
                </c:pt>
                <c:pt idx="5">
                  <c:v>Psychiatric or state hospital (n=339)</c:v>
                </c:pt>
                <c:pt idx="6">
                  <c:v>Separate inpatient psychiatric unit of a general hospital (n=478)</c:v>
                </c:pt>
                <c:pt idx="7">
                  <c:v>VAMC or other VA health care facility (n=379)</c:v>
                </c:pt>
              </c:strCache>
            </c:strRef>
          </c:cat>
          <c:val>
            <c:numRef>
              <c:f>Interoperability!$K$104:$K$119</c:f>
              <c:numCache>
                <c:formatCode>0%</c:formatCode>
                <c:ptCount val="8"/>
                <c:pt idx="0">
                  <c:v>0.29680000000000001</c:v>
                </c:pt>
                <c:pt idx="1">
                  <c:v>0.31730000000000003</c:v>
                </c:pt>
                <c:pt idx="2">
                  <c:v>0.3538</c:v>
                </c:pt>
                <c:pt idx="3">
                  <c:v>0.27810000000000001</c:v>
                </c:pt>
                <c:pt idx="4">
                  <c:v>0.28420000000000001</c:v>
                </c:pt>
                <c:pt idx="5">
                  <c:v>0.2802</c:v>
                </c:pt>
                <c:pt idx="6">
                  <c:v>0.24479999999999999</c:v>
                </c:pt>
                <c:pt idx="7">
                  <c:v>0.1636</c:v>
                </c:pt>
              </c:numCache>
            </c:numRef>
          </c:val>
          <c:extLst>
            <c:ext xmlns:c16="http://schemas.microsoft.com/office/drawing/2014/chart" uri="{C3380CC4-5D6E-409C-BE32-E72D297353CC}">
              <c16:uniqueId val="{00000000-A109-405C-9405-E3DB0588BEF2}"/>
            </c:ext>
          </c:extLst>
        </c:ser>
        <c:ser>
          <c:idx val="1"/>
          <c:order val="1"/>
          <c:tx>
            <c:strRef>
              <c:f>Interoperability!$L$103</c:f>
              <c:strCache>
                <c:ptCount val="1"/>
                <c:pt idx="0">
                  <c:v>Almost every day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Interoperability!$J$104:$J$119</c:f>
              <c:strCache>
                <c:ptCount val="8"/>
                <c:pt idx="0">
                  <c:v>Other (n=1,523)</c:v>
                </c:pt>
                <c:pt idx="1">
                  <c:v>Outpatient or multi-setting mental health facility (n=6,029)</c:v>
                </c:pt>
                <c:pt idx="2">
                  <c:v>Community Mental Health Center (CMHC) (n=1,871)</c:v>
                </c:pt>
                <c:pt idx="3">
                  <c:v>Residential treatment center or facility (n=1,755)</c:v>
                </c:pt>
                <c:pt idx="4">
                  <c:v>Certified Community Behavioral Health Clinic (CCBHC) (n=957)</c:v>
                </c:pt>
                <c:pt idx="5">
                  <c:v>Psychiatric or state hospital (n=339)</c:v>
                </c:pt>
                <c:pt idx="6">
                  <c:v>Separate inpatient psychiatric unit of a general hospital (n=478)</c:v>
                </c:pt>
                <c:pt idx="7">
                  <c:v>VAMC or other VA health care facility (n=379)</c:v>
                </c:pt>
              </c:strCache>
            </c:strRef>
          </c:cat>
          <c:val>
            <c:numRef>
              <c:f>Interoperability!$L$104:$L$119</c:f>
              <c:numCache>
                <c:formatCode>0%</c:formatCode>
                <c:ptCount val="8"/>
                <c:pt idx="0">
                  <c:v>0.2626</c:v>
                </c:pt>
                <c:pt idx="1">
                  <c:v>0.27050000000000002</c:v>
                </c:pt>
                <c:pt idx="2">
                  <c:v>0.2918</c:v>
                </c:pt>
                <c:pt idx="3">
                  <c:v>0.32019999999999998</c:v>
                </c:pt>
                <c:pt idx="4">
                  <c:v>0.33119999999999999</c:v>
                </c:pt>
                <c:pt idx="5">
                  <c:v>0.4012</c:v>
                </c:pt>
                <c:pt idx="6">
                  <c:v>0.46650000000000003</c:v>
                </c:pt>
                <c:pt idx="7">
                  <c:v>0.52239999999999998</c:v>
                </c:pt>
              </c:numCache>
            </c:numRef>
          </c:val>
          <c:extLst>
            <c:ext xmlns:c16="http://schemas.microsoft.com/office/drawing/2014/chart" uri="{C3380CC4-5D6E-409C-BE32-E72D297353CC}">
              <c16:uniqueId val="{00000001-A109-405C-9405-E3DB0588BEF2}"/>
            </c:ext>
          </c:extLst>
        </c:ser>
        <c:dLbls>
          <c:dLblPos val="outEnd"/>
          <c:showLegendKey val="0"/>
          <c:showVal val="1"/>
          <c:showCatName val="0"/>
          <c:showSerName val="0"/>
          <c:showPercent val="0"/>
          <c:showBubbleSize val="0"/>
        </c:dLbls>
        <c:gapWidth val="100"/>
        <c:overlap val="-20"/>
        <c:axId val="1652490239"/>
        <c:axId val="1652489759"/>
      </c:barChart>
      <c:catAx>
        <c:axId val="1652490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2489759"/>
        <c:crosses val="autoZero"/>
        <c:auto val="1"/>
        <c:lblAlgn val="ctr"/>
        <c:lblOffset val="100"/>
        <c:noMultiLvlLbl val="0"/>
      </c:catAx>
      <c:valAx>
        <c:axId val="1652489759"/>
        <c:scaling>
          <c:orientation val="minMax"/>
        </c:scaling>
        <c:delete val="0"/>
        <c:axPos val="b"/>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249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Participation in state, regional, and/or local Health Information Exchange Organization (HIO)</a:t>
            </a:r>
          </a:p>
        </c:rich>
      </c:tx>
      <c:layout>
        <c:manualLayout>
          <c:xMode val="edge"/>
          <c:yMode val="edge"/>
          <c:x val="0.1352688939790721"/>
          <c:y val="8.941288482284424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Interoperability!$D$31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16-4B19-AFA2-40ADF97CC5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6-4B19-AFA2-40ADF97CC5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6-4B19-AFA2-40ADF97CC5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16-4B19-AFA2-40ADF97CC5D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Interoperability!$B$32:$B$35</c:f>
              <c:strCache>
                <c:ptCount val="4"/>
                <c:pt idx="0">
                  <c:v>HIO is available in my area and we are actively exchanging data in at least one HIO</c:v>
                </c:pt>
                <c:pt idx="1">
                  <c:v>HIO is available in my area but we are not participating</c:v>
                </c:pt>
                <c:pt idx="2">
                  <c:v>HIO is not available in my area</c:v>
                </c:pt>
                <c:pt idx="3">
                  <c:v>Not familiar with an HIO</c:v>
                </c:pt>
              </c:strCache>
            </c:strRef>
          </c:cat>
          <c:val>
            <c:numRef>
              <c:f>Interoperability!$D$32:$D$35</c:f>
              <c:numCache>
                <c:formatCode>0%</c:formatCode>
                <c:ptCount val="4"/>
                <c:pt idx="0">
                  <c:v>0.31364562118126271</c:v>
                </c:pt>
                <c:pt idx="1">
                  <c:v>0.12270875763747455</c:v>
                </c:pt>
                <c:pt idx="2">
                  <c:v>0.10667006109979633</c:v>
                </c:pt>
                <c:pt idx="3">
                  <c:v>0.45697556008146639</c:v>
                </c:pt>
              </c:numCache>
            </c:numRef>
          </c:val>
          <c:extLst>
            <c:ext xmlns:c16="http://schemas.microsoft.com/office/drawing/2014/chart" uri="{C3380CC4-5D6E-409C-BE32-E72D297353CC}">
              <c16:uniqueId val="{00000008-7A16-4B19-AFA2-40ADF97CC5D8}"/>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Interoperability!$C$31</c15:sqref>
                        </c15:formulaRef>
                      </c:ext>
                    </c:extLst>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7A16-4B19-AFA2-40ADF97CC5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7A16-4B19-AFA2-40ADF97CC5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7A16-4B19-AFA2-40ADF97CC5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7A16-4B19-AFA2-40ADF97CC5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Interoperability!$B$32:$B$35</c15:sqref>
                        </c15:formulaRef>
                      </c:ext>
                    </c:extLst>
                    <c:strCache>
                      <c:ptCount val="4"/>
                      <c:pt idx="0">
                        <c:v>HIO is available in my area and we are actively exchanging data in at least one HIO</c:v>
                      </c:pt>
                      <c:pt idx="1">
                        <c:v>HIO is available in my area but we are not participating</c:v>
                      </c:pt>
                      <c:pt idx="2">
                        <c:v>HIO is not available in my area</c:v>
                      </c:pt>
                      <c:pt idx="3">
                        <c:v>Not familiar with an HIO</c:v>
                      </c:pt>
                    </c:strCache>
                  </c:strRef>
                </c:cat>
                <c:val>
                  <c:numRef>
                    <c:extLst>
                      <c:ext uri="{02D57815-91ED-43cb-92C2-25804820EDAC}">
                        <c15:formulaRef>
                          <c15:sqref>Interoperability!$C$32:$C$35</c15:sqref>
                        </c15:formulaRef>
                      </c:ext>
                    </c:extLst>
                    <c:numCache>
                      <c:formatCode>#,##0</c:formatCode>
                      <c:ptCount val="4"/>
                      <c:pt idx="0">
                        <c:v>3696</c:v>
                      </c:pt>
                      <c:pt idx="1">
                        <c:v>1446</c:v>
                      </c:pt>
                      <c:pt idx="2">
                        <c:v>1257</c:v>
                      </c:pt>
                      <c:pt idx="3">
                        <c:v>5385</c:v>
                      </c:pt>
                    </c:numCache>
                  </c:numRef>
                </c:val>
                <c:extLst>
                  <c:ext xmlns:c16="http://schemas.microsoft.com/office/drawing/2014/chart" uri="{C3380CC4-5D6E-409C-BE32-E72D297353CC}">
                    <c16:uniqueId val="{00000011-7A16-4B19-AFA2-40ADF97CC5D8}"/>
                  </c:ext>
                </c:extLst>
              </c15:ser>
            </c15:filteredPieSeries>
          </c:ext>
        </c:extLst>
      </c:pieChart>
      <c:spPr>
        <a:noFill/>
        <a:ln>
          <a:noFill/>
        </a:ln>
        <a:effectLst/>
      </c:spPr>
    </c:plotArea>
    <c:legend>
      <c:legendPos val="r"/>
      <c:layout>
        <c:manualLayout>
          <c:xMode val="edge"/>
          <c:yMode val="edge"/>
          <c:x val="0.61034846566454615"/>
          <c:y val="0.27406795993504224"/>
          <c:w val="0.3344558148198245"/>
          <c:h val="0.5761936754492719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r>
              <a:rPr lang="en-US" sz="1800" b="1">
                <a:solidFill>
                  <a:schemeClr val="accent1"/>
                </a:solidFill>
              </a:rPr>
              <a:t>Number of adopted data</a:t>
            </a:r>
            <a:r>
              <a:rPr lang="en-US" sz="1800" b="1" baseline="0">
                <a:solidFill>
                  <a:schemeClr val="accent1"/>
                </a:solidFill>
              </a:rPr>
              <a:t> elements, by USCDI version</a:t>
            </a:r>
            <a:endParaRPr lang="en-US" sz="1800" b="1">
              <a:solidFill>
                <a:schemeClr val="accent1"/>
              </a:solidFill>
            </a:endParaRPr>
          </a:p>
        </c:rich>
      </c:tx>
      <c:layout>
        <c:manualLayout>
          <c:xMode val="edge"/>
          <c:yMode val="edge"/>
          <c:x val="7.4283416436230652E-3"/>
          <c:y val="1.801687628033313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v1</c:v>
                </c:pt>
                <c:pt idx="1">
                  <c:v>v2</c:v>
                </c:pt>
                <c:pt idx="2">
                  <c:v>v3</c:v>
                </c:pt>
                <c:pt idx="3">
                  <c:v>v4</c:v>
                </c:pt>
                <c:pt idx="4">
                  <c:v>v5</c:v>
                </c:pt>
                <c:pt idx="5">
                  <c:v>v6</c:v>
                </c:pt>
              </c:strCache>
            </c:strRef>
          </c:cat>
          <c:val>
            <c:numRef>
              <c:f>Sheet1!$B$2:$B$7</c:f>
              <c:numCache>
                <c:formatCode>General</c:formatCode>
                <c:ptCount val="6"/>
                <c:pt idx="0">
                  <c:v>52</c:v>
                </c:pt>
                <c:pt idx="1">
                  <c:v>68</c:v>
                </c:pt>
                <c:pt idx="2">
                  <c:v>94</c:v>
                </c:pt>
                <c:pt idx="3">
                  <c:v>114</c:v>
                </c:pt>
                <c:pt idx="4">
                  <c:v>124</c:v>
                </c:pt>
                <c:pt idx="5">
                  <c:v>129</c:v>
                </c:pt>
              </c:numCache>
            </c:numRef>
          </c:val>
          <c:extLst>
            <c:ext xmlns:c16="http://schemas.microsoft.com/office/drawing/2014/chart" uri="{C3380CC4-5D6E-409C-BE32-E72D297353CC}">
              <c16:uniqueId val="{00000000-9AA2-478E-9D83-B92ECE78A5C8}"/>
            </c:ext>
          </c:extLst>
        </c:ser>
        <c:dLbls>
          <c:dLblPos val="outEnd"/>
          <c:showLegendKey val="0"/>
          <c:showVal val="1"/>
          <c:showCatName val="0"/>
          <c:showSerName val="0"/>
          <c:showPercent val="0"/>
          <c:showBubbleSize val="0"/>
        </c:dLbls>
        <c:gapWidth val="219"/>
        <c:overlap val="-27"/>
        <c:axId val="1103463840"/>
        <c:axId val="1103466000"/>
      </c:barChart>
      <c:catAx>
        <c:axId val="110346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3466000"/>
        <c:crosses val="autoZero"/>
        <c:auto val="1"/>
        <c:lblAlgn val="ctr"/>
        <c:lblOffset val="100"/>
        <c:noMultiLvlLbl val="0"/>
      </c:catAx>
      <c:valAx>
        <c:axId val="1103466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034638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rPr>
              <a:t>Mail or fax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'Slide 2'!$A$3:$B$3</c:f>
              <c:strCache>
                <c:ptCount val="2"/>
                <c:pt idx="0">
                  <c:v>Mail or fax</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2'!$C$3:$D$3</c:f>
              <c:numCache>
                <c:formatCode>0%</c:formatCode>
                <c:ptCount val="2"/>
                <c:pt idx="0">
                  <c:v>0.4028426</c:v>
                </c:pt>
                <c:pt idx="1">
                  <c:v>0.39610000000000001</c:v>
                </c:pt>
              </c:numCache>
            </c:numRef>
          </c:val>
          <c:extLst>
            <c:ext xmlns:c16="http://schemas.microsoft.com/office/drawing/2014/chart" uri="{C3380CC4-5D6E-409C-BE32-E72D297353CC}">
              <c16:uniqueId val="{00000000-9706-4261-8E26-FF228E9FAA04}"/>
            </c:ext>
          </c:extLst>
        </c:ser>
        <c:ser>
          <c:idx val="1"/>
          <c:order val="1"/>
          <c:tx>
            <c:strRef>
              <c:f>'Slide 2'!$A$4:$B$4</c:f>
              <c:strCache>
                <c:ptCount val="2"/>
                <c:pt idx="0">
                  <c:v>Mail or fax</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2'!$C$4:$D$4</c:f>
              <c:numCache>
                <c:formatCode>0%</c:formatCode>
                <c:ptCount val="2"/>
                <c:pt idx="0">
                  <c:v>0.30748520000000001</c:v>
                </c:pt>
                <c:pt idx="1">
                  <c:v>0.3357</c:v>
                </c:pt>
              </c:numCache>
            </c:numRef>
          </c:val>
          <c:extLst>
            <c:ext xmlns:c16="http://schemas.microsoft.com/office/drawing/2014/chart" uri="{C3380CC4-5D6E-409C-BE32-E72D297353CC}">
              <c16:uniqueId val="{00000001-9706-4261-8E26-FF228E9FAA04}"/>
            </c:ext>
          </c:extLst>
        </c:ser>
        <c:dLbls>
          <c:showLegendKey val="0"/>
          <c:showVal val="0"/>
          <c:showCatName val="0"/>
          <c:showSerName val="0"/>
          <c:showPercent val="0"/>
          <c:showBubbleSize val="0"/>
        </c:dLbls>
        <c:gapWidth val="150"/>
        <c:overlap val="100"/>
        <c:axId val="1365801983"/>
        <c:axId val="1365802463"/>
      </c:barChart>
      <c:catAx>
        <c:axId val="136580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65802463"/>
        <c:crosses val="autoZero"/>
        <c:auto val="1"/>
        <c:lblAlgn val="ctr"/>
        <c:lblOffset val="100"/>
        <c:noMultiLvlLbl val="0"/>
      </c:catAx>
      <c:valAx>
        <c:axId val="1365802463"/>
        <c:scaling>
          <c:orientation val="minMax"/>
          <c:max val="1"/>
        </c:scaling>
        <c:delete val="1"/>
        <c:axPos val="l"/>
        <c:numFmt formatCode="0%" sourceLinked="1"/>
        <c:majorTickMark val="out"/>
        <c:minorTickMark val="none"/>
        <c:tickLblPos val="nextTo"/>
        <c:crossAx val="1365801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r>
              <a:rPr lang="en-US" sz="1800" b="1">
                <a:solidFill>
                  <a:schemeClr val="accent1"/>
                </a:solidFill>
              </a:rPr>
              <a:t>Number of unique</a:t>
            </a:r>
            <a:r>
              <a:rPr lang="en-US" sz="1800" b="1" baseline="0">
                <a:solidFill>
                  <a:schemeClr val="accent1"/>
                </a:solidFill>
              </a:rPr>
              <a:t> apps discovered in public-facing marketplaces/galleries</a:t>
            </a:r>
            <a:endParaRPr lang="en-US" sz="1800" b="1">
              <a:solidFill>
                <a:schemeClr val="accent1"/>
              </a:solidFill>
            </a:endParaRPr>
          </a:p>
        </c:rich>
      </c:tx>
      <c:layout>
        <c:manualLayout>
          <c:xMode val="edge"/>
          <c:yMode val="edge"/>
          <c:x val="6.7302767103422046E-4"/>
          <c:y val="1.381692723723250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Apps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2024</c:v>
                </c:pt>
              </c:numCache>
            </c:numRef>
          </c:cat>
          <c:val>
            <c:numRef>
              <c:f>Sheet1!$B$2:$B$6</c:f>
              <c:numCache>
                <c:formatCode>#,##0</c:formatCode>
                <c:ptCount val="5"/>
                <c:pt idx="0">
                  <c:v>595</c:v>
                </c:pt>
                <c:pt idx="1">
                  <c:v>715</c:v>
                </c:pt>
                <c:pt idx="2">
                  <c:v>1084</c:v>
                </c:pt>
                <c:pt idx="3">
                  <c:v>1185</c:v>
                </c:pt>
                <c:pt idx="4">
                  <c:v>1606</c:v>
                </c:pt>
              </c:numCache>
            </c:numRef>
          </c:val>
          <c:extLst>
            <c:ext xmlns:c16="http://schemas.microsoft.com/office/drawing/2014/chart" uri="{C3380CC4-5D6E-409C-BE32-E72D297353CC}">
              <c16:uniqueId val="{00000000-BBC5-4EFB-B588-78D68FEB3448}"/>
            </c:ext>
          </c:extLst>
        </c:ser>
        <c:dLbls>
          <c:dLblPos val="outEnd"/>
          <c:showLegendKey val="0"/>
          <c:showVal val="1"/>
          <c:showCatName val="0"/>
          <c:showSerName val="0"/>
          <c:showPercent val="0"/>
          <c:showBubbleSize val="0"/>
        </c:dLbls>
        <c:gapWidth val="219"/>
        <c:overlap val="-27"/>
        <c:axId val="1139755104"/>
        <c:axId val="1139729904"/>
      </c:barChart>
      <c:catAx>
        <c:axId val="11397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9729904"/>
        <c:crosses val="autoZero"/>
        <c:auto val="1"/>
        <c:lblAlgn val="ctr"/>
        <c:lblOffset val="100"/>
        <c:noMultiLvlLbl val="0"/>
      </c:catAx>
      <c:valAx>
        <c:axId val="11397299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139755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'Figure2 (3)'!$A$5</c:f>
              <c:strCache>
                <c:ptCount val="1"/>
                <c:pt idx="0">
                  <c:v>Standards-based APIs</c:v>
                </c:pt>
              </c:strCache>
            </c:strRef>
          </c:tx>
          <c:spPr>
            <a:solidFill>
              <a:schemeClr val="accent1"/>
            </a:solidFill>
            <a:ln>
              <a:noFill/>
            </a:ln>
            <a:effectLst/>
          </c:spPr>
          <c:invertIfNegative val="0"/>
          <c:dLbls>
            <c:dLbl>
              <c:idx val="0"/>
              <c:tx>
                <c:rich>
                  <a:bodyPr/>
                  <a:lstStyle/>
                  <a:p>
                    <a:fld id="{231757F1-81B3-43D6-B2AB-52B4FF516BD6}"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20-422B-8509-D4ABD9609D61}"/>
                </c:ext>
              </c:extLst>
            </c:dLbl>
            <c:dLbl>
              <c:idx val="1"/>
              <c:tx>
                <c:rich>
                  <a:bodyPr/>
                  <a:lstStyle/>
                  <a:p>
                    <a:fld id="{D2093253-0134-42B5-AE83-C567469E2289}"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20-422B-8509-D4ABD9609D61}"/>
                </c:ext>
              </c:extLst>
            </c:dLbl>
            <c:dLbl>
              <c:idx val="2"/>
              <c:tx>
                <c:rich>
                  <a:bodyPr/>
                  <a:lstStyle/>
                  <a:p>
                    <a:fld id="{A21AFC6F-AB3B-439B-98B9-4D65F5AD8520}"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20-422B-8509-D4ABD9609D61}"/>
                </c:ext>
              </c:extLst>
            </c:dLbl>
            <c:dLbl>
              <c:idx val="3"/>
              <c:tx>
                <c:rich>
                  <a:bodyPr/>
                  <a:lstStyle/>
                  <a:p>
                    <a:fld id="{2FC7C933-12D0-4377-8EAC-C0C583B0A130}"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20-422B-8509-D4ABD9609D61}"/>
                </c:ext>
              </c:extLst>
            </c:dLbl>
            <c:dLbl>
              <c:idx val="4"/>
              <c:tx>
                <c:rich>
                  <a:bodyPr/>
                  <a:lstStyle/>
                  <a:p>
                    <a:fld id="{5C5C8E31-B0DA-4A38-A3C0-E9093262237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A20-422B-8509-D4ABD9609D61}"/>
                </c:ext>
              </c:extLst>
            </c:dLbl>
            <c:dLbl>
              <c:idx val="5"/>
              <c:tx>
                <c:rich>
                  <a:bodyPr/>
                  <a:lstStyle/>
                  <a:p>
                    <a:fld id="{A9622DB0-EA7F-463F-AE10-B2B8E4430B8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A20-422B-8509-D4ABD9609D61}"/>
                </c:ext>
              </c:extLst>
            </c:dLbl>
            <c:dLbl>
              <c:idx val="6"/>
              <c:tx>
                <c:rich>
                  <a:bodyPr/>
                  <a:lstStyle/>
                  <a:p>
                    <a:fld id="{516F9643-FD8C-4E7E-A276-2DFC2E051712}"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A20-422B-8509-D4ABD9609D61}"/>
                </c:ext>
              </c:extLst>
            </c:dLbl>
            <c:dLbl>
              <c:idx val="7"/>
              <c:tx>
                <c:rich>
                  <a:bodyPr/>
                  <a:lstStyle/>
                  <a:p>
                    <a:fld id="{43407B2B-DA24-4C42-8DF5-FE7A3158F832}"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A20-422B-8509-D4ABD9609D61}"/>
                </c:ext>
              </c:extLst>
            </c:dLbl>
            <c:dLbl>
              <c:idx val="8"/>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A20-422B-8509-D4ABD9609D61}"/>
                </c:ext>
              </c:extLst>
            </c:dLbl>
            <c:dLbl>
              <c:idx val="9"/>
              <c:tx>
                <c:rich>
                  <a:bodyPr/>
                  <a:lstStyle/>
                  <a:p>
                    <a:fld id="{66B86D41-B9AE-4837-AEF2-126C53739942}"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A20-422B-8509-D4ABD9609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'Figure2 (3)'!$B$3:$M$4</c:f>
              <c:multiLvlStrCache>
                <c:ptCount val="10"/>
                <c:lvl>
                  <c:pt idx="0">
                    <c:v>Integrate</c:v>
                  </c:pt>
                  <c:pt idx="1">
                    <c:v>Provide</c:v>
                  </c:pt>
                  <c:pt idx="2">
                    <c:v>Integrate</c:v>
                  </c:pt>
                  <c:pt idx="3">
                    <c:v>Provide</c:v>
                  </c:pt>
                  <c:pt idx="4">
                    <c:v>Integrate</c:v>
                  </c:pt>
                  <c:pt idx="5">
                    <c:v>Provide</c:v>
                  </c:pt>
                  <c:pt idx="6">
                    <c:v>Integrate</c:v>
                  </c:pt>
                  <c:pt idx="7">
                    <c:v>Provide</c:v>
                  </c:pt>
                  <c:pt idx="8">
                    <c:v>Integrate</c:v>
                  </c:pt>
                  <c:pt idx="9">
                    <c:v>Provide</c:v>
                  </c:pt>
                </c:lvl>
                <c:lvl>
                  <c:pt idx="0">
                    <c:v>RPM</c:v>
                  </c:pt>
                  <c:pt idx="2">
                    <c:v>Telehealth</c:v>
                  </c:pt>
                  <c:pt idx="4">
                    <c:v>CDS</c:v>
                  </c:pt>
                  <c:pt idx="6">
                    <c:v>Pop Health</c:v>
                  </c:pt>
                  <c:pt idx="8">
                    <c:v>Other</c:v>
                  </c:pt>
                </c:lvl>
              </c:multiLvlStrCache>
            </c:multiLvlStrRef>
          </c:cat>
          <c:val>
            <c:numRef>
              <c:f>'Figure2 (3)'!$B$5:$M$5</c:f>
              <c:numCache>
                <c:formatCode>0</c:formatCode>
                <c:ptCount val="10"/>
                <c:pt idx="0">
                  <c:v>32.270000000000003</c:v>
                </c:pt>
                <c:pt idx="1">
                  <c:v>24.03</c:v>
                </c:pt>
                <c:pt idx="2">
                  <c:v>32.54</c:v>
                </c:pt>
                <c:pt idx="3">
                  <c:v>24.9</c:v>
                </c:pt>
                <c:pt idx="4">
                  <c:v>35.15</c:v>
                </c:pt>
                <c:pt idx="5">
                  <c:v>23.78</c:v>
                </c:pt>
                <c:pt idx="6">
                  <c:v>30.63</c:v>
                </c:pt>
                <c:pt idx="7">
                  <c:v>26.13</c:v>
                </c:pt>
                <c:pt idx="8">
                  <c:v>12.32</c:v>
                </c:pt>
                <c:pt idx="9">
                  <c:v>7.07</c:v>
                </c:pt>
              </c:numCache>
            </c:numRef>
          </c:val>
          <c:extLst>
            <c:ext xmlns:c16="http://schemas.microsoft.com/office/drawing/2014/chart" uri="{C3380CC4-5D6E-409C-BE32-E72D297353CC}">
              <c16:uniqueId val="{0000000A-1A20-422B-8509-D4ABD9609D61}"/>
            </c:ext>
          </c:extLst>
        </c:ser>
        <c:ser>
          <c:idx val="1"/>
          <c:order val="1"/>
          <c:tx>
            <c:strRef>
              <c:f>'Figure2 (3)'!$A$6</c:f>
              <c:strCache>
                <c:ptCount val="1"/>
                <c:pt idx="0">
                  <c:v>Other Approaches ONLY</c:v>
                </c:pt>
              </c:strCache>
            </c:strRef>
          </c:tx>
          <c:spPr>
            <a:solidFill>
              <a:schemeClr val="accent2"/>
            </a:solidFill>
            <a:ln>
              <a:noFill/>
            </a:ln>
            <a:effectLst/>
          </c:spPr>
          <c:invertIfNegative val="0"/>
          <c:dLbls>
            <c:dLbl>
              <c:idx val="0"/>
              <c:tx>
                <c:rich>
                  <a:bodyPr/>
                  <a:lstStyle/>
                  <a:p>
                    <a:fld id="{A0F5BB3E-253E-4B65-B09B-EC41752574EA}"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A20-422B-8509-D4ABD9609D61}"/>
                </c:ext>
              </c:extLst>
            </c:dLbl>
            <c:dLbl>
              <c:idx val="1"/>
              <c:tx>
                <c:rich>
                  <a:bodyPr/>
                  <a:lstStyle/>
                  <a:p>
                    <a:fld id="{0822F773-4A24-42E4-97F3-99226CEE00D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A20-422B-8509-D4ABD9609D61}"/>
                </c:ext>
              </c:extLst>
            </c:dLbl>
            <c:dLbl>
              <c:idx val="2"/>
              <c:tx>
                <c:rich>
                  <a:bodyPr/>
                  <a:lstStyle/>
                  <a:p>
                    <a:fld id="{ACCBBA64-11BF-466B-B007-5DF25469C429}"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A20-422B-8509-D4ABD9609D61}"/>
                </c:ext>
              </c:extLst>
            </c:dLbl>
            <c:dLbl>
              <c:idx val="3"/>
              <c:tx>
                <c:rich>
                  <a:bodyPr/>
                  <a:lstStyle/>
                  <a:p>
                    <a:fld id="{14645BBB-726D-4692-AAB0-A79CDC88D37D}"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1A20-422B-8509-D4ABD9609D61}"/>
                </c:ext>
              </c:extLst>
            </c:dLbl>
            <c:dLbl>
              <c:idx val="4"/>
              <c:tx>
                <c:rich>
                  <a:bodyPr/>
                  <a:lstStyle/>
                  <a:p>
                    <a:fld id="{09CB8953-7DCB-439B-A321-1C42F4AEDFA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A20-422B-8509-D4ABD9609D61}"/>
                </c:ext>
              </c:extLst>
            </c:dLbl>
            <c:dLbl>
              <c:idx val="5"/>
              <c:tx>
                <c:rich>
                  <a:bodyPr/>
                  <a:lstStyle/>
                  <a:p>
                    <a:fld id="{32C3BAC1-2017-401C-9F9D-4306F5FF2BCB}"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1A20-422B-8509-D4ABD9609D61}"/>
                </c:ext>
              </c:extLst>
            </c:dLbl>
            <c:dLbl>
              <c:idx val="6"/>
              <c:tx>
                <c:rich>
                  <a:bodyPr/>
                  <a:lstStyle/>
                  <a:p>
                    <a:fld id="{E4FD9C01-2198-4C9A-B675-767520767664}"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1A20-422B-8509-D4ABD9609D61}"/>
                </c:ext>
              </c:extLst>
            </c:dLbl>
            <c:dLbl>
              <c:idx val="7"/>
              <c:tx>
                <c:rich>
                  <a:bodyPr/>
                  <a:lstStyle/>
                  <a:p>
                    <a:fld id="{B2D71941-28E3-4AAB-AA5B-2C5DFDB8CD8E}"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1A20-422B-8509-D4ABD9609D61}"/>
                </c:ext>
              </c:extLst>
            </c:dLbl>
            <c:dLbl>
              <c:idx val="8"/>
              <c:tx>
                <c:rich>
                  <a:bodyPr/>
                  <a:lstStyle/>
                  <a:p>
                    <a:fld id="{E16F8B1D-5F26-429B-AED7-8CF26E56FEB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A20-422B-8509-D4ABD9609D61}"/>
                </c:ext>
              </c:extLst>
            </c:dLbl>
            <c:dLbl>
              <c:idx val="9"/>
              <c:tx>
                <c:rich>
                  <a:bodyPr/>
                  <a:lstStyle/>
                  <a:p>
                    <a:fld id="{D0D5BCB4-8334-435D-83C7-F9825C8BEF6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1A20-422B-8509-D4ABD9609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'Figure2 (3)'!$B$3:$M$4</c:f>
              <c:multiLvlStrCache>
                <c:ptCount val="10"/>
                <c:lvl>
                  <c:pt idx="0">
                    <c:v>Integrate</c:v>
                  </c:pt>
                  <c:pt idx="1">
                    <c:v>Provide</c:v>
                  </c:pt>
                  <c:pt idx="2">
                    <c:v>Integrate</c:v>
                  </c:pt>
                  <c:pt idx="3">
                    <c:v>Provide</c:v>
                  </c:pt>
                  <c:pt idx="4">
                    <c:v>Integrate</c:v>
                  </c:pt>
                  <c:pt idx="5">
                    <c:v>Provide</c:v>
                  </c:pt>
                  <c:pt idx="6">
                    <c:v>Integrate</c:v>
                  </c:pt>
                  <c:pt idx="7">
                    <c:v>Provide</c:v>
                  </c:pt>
                  <c:pt idx="8">
                    <c:v>Integrate</c:v>
                  </c:pt>
                  <c:pt idx="9">
                    <c:v>Provide</c:v>
                  </c:pt>
                </c:lvl>
                <c:lvl>
                  <c:pt idx="0">
                    <c:v>RPM</c:v>
                  </c:pt>
                  <c:pt idx="2">
                    <c:v>Telehealth</c:v>
                  </c:pt>
                  <c:pt idx="4">
                    <c:v>CDS</c:v>
                  </c:pt>
                  <c:pt idx="6">
                    <c:v>Pop Health</c:v>
                  </c:pt>
                  <c:pt idx="8">
                    <c:v>Other</c:v>
                  </c:pt>
                </c:lvl>
              </c:multiLvlStrCache>
            </c:multiLvlStrRef>
          </c:cat>
          <c:val>
            <c:numRef>
              <c:f>'Figure2 (3)'!$B$6:$M$6</c:f>
              <c:numCache>
                <c:formatCode>0</c:formatCode>
                <c:ptCount val="10"/>
                <c:pt idx="0">
                  <c:v>48.13</c:v>
                </c:pt>
                <c:pt idx="1">
                  <c:v>41.539999999999992</c:v>
                </c:pt>
                <c:pt idx="2">
                  <c:v>40.74</c:v>
                </c:pt>
                <c:pt idx="3">
                  <c:v>33.43</c:v>
                </c:pt>
                <c:pt idx="4">
                  <c:v>40.01</c:v>
                </c:pt>
                <c:pt idx="5">
                  <c:v>38.949999999999996</c:v>
                </c:pt>
                <c:pt idx="6">
                  <c:v>36.08</c:v>
                </c:pt>
                <c:pt idx="7">
                  <c:v>35.44</c:v>
                </c:pt>
                <c:pt idx="8">
                  <c:v>6.8299999999999983</c:v>
                </c:pt>
                <c:pt idx="9">
                  <c:v>10.219999999999999</c:v>
                </c:pt>
              </c:numCache>
            </c:numRef>
          </c:val>
          <c:extLst>
            <c:ext xmlns:c16="http://schemas.microsoft.com/office/drawing/2014/chart" uri="{C3380CC4-5D6E-409C-BE32-E72D297353CC}">
              <c16:uniqueId val="{00000015-1A20-422B-8509-D4ABD9609D61}"/>
            </c:ext>
          </c:extLst>
        </c:ser>
        <c:ser>
          <c:idx val="2"/>
          <c:order val="2"/>
          <c:tx>
            <c:strRef>
              <c:f>'Figure2 (3)'!$A$7</c:f>
              <c:strCache>
                <c:ptCount val="1"/>
              </c:strCache>
            </c:strRef>
          </c:tx>
          <c:spPr>
            <a:noFill/>
            <a:ln>
              <a:noFill/>
            </a:ln>
            <a:effectLst/>
          </c:spPr>
          <c:invertIfNegative val="0"/>
          <c:dLbls>
            <c:dLbl>
              <c:idx val="0"/>
              <c:tx>
                <c:rich>
                  <a:bodyPr/>
                  <a:lstStyle/>
                  <a:p>
                    <a:fld id="{84956072-CC45-4C67-B8DC-8E44C8EF131A}"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1A20-422B-8509-D4ABD9609D61}"/>
                </c:ext>
              </c:extLst>
            </c:dLbl>
            <c:dLbl>
              <c:idx val="1"/>
              <c:tx>
                <c:rich>
                  <a:bodyPr/>
                  <a:lstStyle/>
                  <a:p>
                    <a:fld id="{95EFCB80-81FF-4C1C-BF0D-2372B7886268}"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1A20-422B-8509-D4ABD9609D61}"/>
                </c:ext>
              </c:extLst>
            </c:dLbl>
            <c:dLbl>
              <c:idx val="2"/>
              <c:tx>
                <c:rich>
                  <a:bodyPr/>
                  <a:lstStyle/>
                  <a:p>
                    <a:fld id="{279A9B7E-BF9B-44F0-B54A-62A00B7F4F39}"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A20-422B-8509-D4ABD9609D61}"/>
                </c:ext>
              </c:extLst>
            </c:dLbl>
            <c:dLbl>
              <c:idx val="3"/>
              <c:tx>
                <c:rich>
                  <a:bodyPr/>
                  <a:lstStyle/>
                  <a:p>
                    <a:fld id="{5276C33E-8AF2-4773-8BA4-2CE7A44E2069}"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A20-422B-8509-D4ABD9609D61}"/>
                </c:ext>
              </c:extLst>
            </c:dLbl>
            <c:dLbl>
              <c:idx val="4"/>
              <c:tx>
                <c:rich>
                  <a:bodyPr/>
                  <a:lstStyle/>
                  <a:p>
                    <a:fld id="{BBF9790E-79E1-4A52-8028-DEA7D709CF22}"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A20-422B-8509-D4ABD9609D61}"/>
                </c:ext>
              </c:extLst>
            </c:dLbl>
            <c:dLbl>
              <c:idx val="5"/>
              <c:tx>
                <c:rich>
                  <a:bodyPr/>
                  <a:lstStyle/>
                  <a:p>
                    <a:fld id="{2AE9B84E-AA26-4B04-9DCD-12ECE24AF6EE}"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A20-422B-8509-D4ABD9609D61}"/>
                </c:ext>
              </c:extLst>
            </c:dLbl>
            <c:dLbl>
              <c:idx val="6"/>
              <c:tx>
                <c:rich>
                  <a:bodyPr/>
                  <a:lstStyle/>
                  <a:p>
                    <a:fld id="{CD93B6DF-DC21-4482-9C3B-D8519F791BEF}"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A20-422B-8509-D4ABD9609D61}"/>
                </c:ext>
              </c:extLst>
            </c:dLbl>
            <c:dLbl>
              <c:idx val="7"/>
              <c:tx>
                <c:rich>
                  <a:bodyPr/>
                  <a:lstStyle/>
                  <a:p>
                    <a:fld id="{1237F008-7248-4583-ADFA-CF026ED01612}"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1A20-422B-8509-D4ABD9609D61}"/>
                </c:ext>
              </c:extLst>
            </c:dLbl>
            <c:dLbl>
              <c:idx val="8"/>
              <c:tx>
                <c:rich>
                  <a:bodyPr/>
                  <a:lstStyle/>
                  <a:p>
                    <a:r>
                      <a:rPr lang="en-US"/>
                      <a:t>19%</a:t>
                    </a:r>
                  </a:p>
                </c:rich>
              </c:tx>
              <c:dLblPos val="ct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E-1A20-422B-8509-D4ABD9609D61}"/>
                </c:ext>
              </c:extLst>
            </c:dLbl>
            <c:dLbl>
              <c:idx val="9"/>
              <c:tx>
                <c:rich>
                  <a:bodyPr/>
                  <a:lstStyle/>
                  <a:p>
                    <a:r>
                      <a:rPr lang="en-US"/>
                      <a:t>17%</a:t>
                    </a:r>
                  </a:p>
                </c:rich>
              </c:tx>
              <c:dLblPos val="ct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F-1A20-422B-8509-D4ABD9609D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'Figure2 (3)'!$B$3:$M$4</c:f>
              <c:multiLvlStrCache>
                <c:ptCount val="10"/>
                <c:lvl>
                  <c:pt idx="0">
                    <c:v>Integrate</c:v>
                  </c:pt>
                  <c:pt idx="1">
                    <c:v>Provide</c:v>
                  </c:pt>
                  <c:pt idx="2">
                    <c:v>Integrate</c:v>
                  </c:pt>
                  <c:pt idx="3">
                    <c:v>Provide</c:v>
                  </c:pt>
                  <c:pt idx="4">
                    <c:v>Integrate</c:v>
                  </c:pt>
                  <c:pt idx="5">
                    <c:v>Provide</c:v>
                  </c:pt>
                  <c:pt idx="6">
                    <c:v>Integrate</c:v>
                  </c:pt>
                  <c:pt idx="7">
                    <c:v>Provide</c:v>
                  </c:pt>
                  <c:pt idx="8">
                    <c:v>Integrate</c:v>
                  </c:pt>
                  <c:pt idx="9">
                    <c:v>Provide</c:v>
                  </c:pt>
                </c:lvl>
                <c:lvl>
                  <c:pt idx="0">
                    <c:v>RPM</c:v>
                  </c:pt>
                  <c:pt idx="2">
                    <c:v>Telehealth</c:v>
                  </c:pt>
                  <c:pt idx="4">
                    <c:v>CDS</c:v>
                  </c:pt>
                  <c:pt idx="6">
                    <c:v>Pop Health</c:v>
                  </c:pt>
                  <c:pt idx="8">
                    <c:v>Other</c:v>
                  </c:pt>
                </c:lvl>
              </c:multiLvlStrCache>
            </c:multiLvlStrRef>
          </c:cat>
          <c:val>
            <c:numRef>
              <c:f>'Figure2 (3)'!$B$7:$M$7</c:f>
              <c:numCache>
                <c:formatCode>0</c:formatCode>
                <c:ptCount val="10"/>
                <c:pt idx="0">
                  <c:v>8</c:v>
                </c:pt>
                <c:pt idx="1">
                  <c:v>7</c:v>
                </c:pt>
                <c:pt idx="2">
                  <c:v>8</c:v>
                </c:pt>
                <c:pt idx="3">
                  <c:v>7</c:v>
                </c:pt>
                <c:pt idx="4">
                  <c:v>8</c:v>
                </c:pt>
                <c:pt idx="5">
                  <c:v>7</c:v>
                </c:pt>
                <c:pt idx="6">
                  <c:v>8</c:v>
                </c:pt>
                <c:pt idx="7">
                  <c:v>7</c:v>
                </c:pt>
                <c:pt idx="8">
                  <c:v>7</c:v>
                </c:pt>
                <c:pt idx="9">
                  <c:v>7</c:v>
                </c:pt>
              </c:numCache>
            </c:numRef>
          </c:val>
          <c:extLst>
            <c:ext xmlns:c15="http://schemas.microsoft.com/office/drawing/2012/chart" uri="{02D57815-91ED-43cb-92C2-25804820EDAC}">
              <c15:datalabelsRange>
                <c15:f>'Figure2 (3)'!$B$8:$K$8</c15:f>
                <c15:dlblRangeCache>
                  <c:ptCount val="10"/>
                  <c:pt idx="0">
                    <c:v>80</c:v>
                  </c:pt>
                  <c:pt idx="1">
                    <c:v>66</c:v>
                  </c:pt>
                  <c:pt idx="2">
                    <c:v>73</c:v>
                  </c:pt>
                  <c:pt idx="3">
                    <c:v>58</c:v>
                  </c:pt>
                  <c:pt idx="4">
                    <c:v>75</c:v>
                  </c:pt>
                  <c:pt idx="5">
                    <c:v>63</c:v>
                  </c:pt>
                  <c:pt idx="6">
                    <c:v>67</c:v>
                  </c:pt>
                  <c:pt idx="7">
                    <c:v>62</c:v>
                  </c:pt>
                  <c:pt idx="8">
                    <c:v>19</c:v>
                  </c:pt>
                  <c:pt idx="9">
                    <c:v>17</c:v>
                  </c:pt>
                </c15:dlblRangeCache>
              </c15:datalabelsRange>
            </c:ext>
            <c:ext xmlns:c16="http://schemas.microsoft.com/office/drawing/2014/chart" uri="{C3380CC4-5D6E-409C-BE32-E72D297353CC}">
              <c16:uniqueId val="{00000020-1A20-422B-8509-D4ABD9609D61}"/>
            </c:ext>
          </c:extLst>
        </c:ser>
        <c:dLbls>
          <c:dLblPos val="ctr"/>
          <c:showLegendKey val="0"/>
          <c:showVal val="1"/>
          <c:showCatName val="0"/>
          <c:showSerName val="0"/>
          <c:showPercent val="0"/>
          <c:showBubbleSize val="0"/>
        </c:dLbls>
        <c:gapWidth val="150"/>
        <c:overlap val="100"/>
        <c:axId val="1961493984"/>
        <c:axId val="1961499264"/>
      </c:barChart>
      <c:catAx>
        <c:axId val="1961493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1499264"/>
        <c:crosses val="autoZero"/>
        <c:auto val="1"/>
        <c:lblAlgn val="ctr"/>
        <c:lblOffset val="100"/>
        <c:noMultiLvlLbl val="0"/>
      </c:catAx>
      <c:valAx>
        <c:axId val="1961499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1493984"/>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'Figure 3 (3)'!$A$5</c:f>
              <c:strCache>
                <c:ptCount val="1"/>
                <c:pt idx="0">
                  <c:v>Standards-based APIs</c:v>
                </c:pt>
              </c:strCache>
            </c:strRef>
          </c:tx>
          <c:spPr>
            <a:solidFill>
              <a:schemeClr val="accent1"/>
            </a:solidFill>
            <a:ln>
              <a:noFill/>
            </a:ln>
            <a:effectLst/>
          </c:spPr>
          <c:invertIfNegative val="0"/>
          <c:dLbls>
            <c:dLbl>
              <c:idx val="0"/>
              <c:tx>
                <c:rich>
                  <a:bodyPr/>
                  <a:lstStyle/>
                  <a:p>
                    <a:fld id="{46A8A32E-C6CE-48A1-AC35-5E92F5541F6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7E-4EF7-8E0B-9879D930FA5C}"/>
                </c:ext>
              </c:extLst>
            </c:dLbl>
            <c:dLbl>
              <c:idx val="1"/>
              <c:tx>
                <c:rich>
                  <a:bodyPr/>
                  <a:lstStyle/>
                  <a:p>
                    <a:fld id="{3D009900-B64B-44ED-9C65-AD1B6FD73E0B}"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7E-4EF7-8E0B-9879D930FA5C}"/>
                </c:ext>
              </c:extLst>
            </c:dLbl>
            <c:dLbl>
              <c:idx val="2"/>
              <c:tx>
                <c:rich>
                  <a:bodyPr/>
                  <a:lstStyle/>
                  <a:p>
                    <a:fld id="{4D356EAF-430D-4F10-8C67-51FC28FB95B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7E-4EF7-8E0B-9879D930FA5C}"/>
                </c:ext>
              </c:extLst>
            </c:dLbl>
            <c:dLbl>
              <c:idx val="3"/>
              <c:tx>
                <c:rich>
                  <a:bodyPr/>
                  <a:lstStyle/>
                  <a:p>
                    <a:fld id="{7DB31EC7-1F90-40CA-A9B4-8F2041726D41}"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7E-4EF7-8E0B-9879D930FA5C}"/>
                </c:ext>
              </c:extLst>
            </c:dLbl>
            <c:dLbl>
              <c:idx val="4"/>
              <c:tx>
                <c:rich>
                  <a:bodyPr/>
                  <a:lstStyle/>
                  <a:p>
                    <a:fld id="{3B085244-5483-49BF-ACFD-59E97EA7DF8A}"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7E-4EF7-8E0B-9879D930FA5C}"/>
                </c:ext>
              </c:extLst>
            </c:dLbl>
            <c:dLbl>
              <c:idx val="5"/>
              <c:tx>
                <c:rich>
                  <a:bodyPr/>
                  <a:lstStyle/>
                  <a:p>
                    <a:fld id="{F4EDBCEC-FBE1-447D-AC37-90E0F5775AEC}"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37E-4EF7-8E0B-9879D930FA5C}"/>
                </c:ext>
              </c:extLst>
            </c:dLbl>
            <c:dLbl>
              <c:idx val="6"/>
              <c:tx>
                <c:rich>
                  <a:bodyPr/>
                  <a:lstStyle/>
                  <a:p>
                    <a:fld id="{264F4046-B8BF-4412-BAC5-2261FF87ABD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7E-4EF7-8E0B-9879D930FA5C}"/>
                </c:ext>
              </c:extLst>
            </c:dLbl>
            <c:dLbl>
              <c:idx val="7"/>
              <c:tx>
                <c:rich>
                  <a:bodyPr/>
                  <a:lstStyle/>
                  <a:p>
                    <a:fld id="{6153622E-2B12-42D2-AFF6-CC5468DC8DD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7E-4EF7-8E0B-9879D930FA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3 (3)'!$B$3:$K$4</c:f>
              <c:multiLvlStrCache>
                <c:ptCount val="8"/>
                <c:lvl>
                  <c:pt idx="0">
                    <c:v>Integrate</c:v>
                  </c:pt>
                  <c:pt idx="1">
                    <c:v>Provide</c:v>
                  </c:pt>
                  <c:pt idx="2">
                    <c:v>Integrate</c:v>
                  </c:pt>
                  <c:pt idx="3">
                    <c:v>Provide</c:v>
                  </c:pt>
                  <c:pt idx="4">
                    <c:v>Integrate</c:v>
                  </c:pt>
                  <c:pt idx="5">
                    <c:v>Provide</c:v>
                  </c:pt>
                  <c:pt idx="6">
                    <c:v>Integrate</c:v>
                  </c:pt>
                  <c:pt idx="7">
                    <c:v>Provide</c:v>
                  </c:pt>
                </c:lvl>
                <c:lvl>
                  <c:pt idx="0">
                    <c:v>Scheduling/ Intake</c:v>
                  </c:pt>
                  <c:pt idx="2">
                    <c:v>Prior auth</c:v>
                  </c:pt>
                  <c:pt idx="4">
                    <c:v>Quality Reporting</c:v>
                  </c:pt>
                  <c:pt idx="6">
                    <c:v>Other</c:v>
                  </c:pt>
                </c:lvl>
              </c:multiLvlStrCache>
            </c:multiLvlStrRef>
          </c:cat>
          <c:val>
            <c:numRef>
              <c:f>'Figure 3 (3)'!$B$5:$K$5</c:f>
              <c:numCache>
                <c:formatCode>0</c:formatCode>
                <c:ptCount val="8"/>
                <c:pt idx="0">
                  <c:v>26.17</c:v>
                </c:pt>
                <c:pt idx="1">
                  <c:v>25.68</c:v>
                </c:pt>
                <c:pt idx="2">
                  <c:v>23.99</c:v>
                </c:pt>
                <c:pt idx="3">
                  <c:v>21.67</c:v>
                </c:pt>
                <c:pt idx="4">
                  <c:v>18.38</c:v>
                </c:pt>
                <c:pt idx="5">
                  <c:v>20.53</c:v>
                </c:pt>
                <c:pt idx="6">
                  <c:v>10.31</c:v>
                </c:pt>
                <c:pt idx="7">
                  <c:v>12.25</c:v>
                </c:pt>
              </c:numCache>
            </c:numRef>
          </c:val>
          <c:extLst>
            <c:ext xmlns:c16="http://schemas.microsoft.com/office/drawing/2014/chart" uri="{C3380CC4-5D6E-409C-BE32-E72D297353CC}">
              <c16:uniqueId val="{00000008-B37E-4EF7-8E0B-9879D930FA5C}"/>
            </c:ext>
          </c:extLst>
        </c:ser>
        <c:ser>
          <c:idx val="1"/>
          <c:order val="1"/>
          <c:tx>
            <c:strRef>
              <c:f>'Figure 3 (3)'!$A$6</c:f>
              <c:strCache>
                <c:ptCount val="1"/>
                <c:pt idx="0">
                  <c:v>Other Approaches ONLY</c:v>
                </c:pt>
              </c:strCache>
            </c:strRef>
          </c:tx>
          <c:spPr>
            <a:solidFill>
              <a:schemeClr val="accent2"/>
            </a:solidFill>
            <a:ln>
              <a:noFill/>
            </a:ln>
            <a:effectLst/>
          </c:spPr>
          <c:invertIfNegative val="0"/>
          <c:dLbls>
            <c:dLbl>
              <c:idx val="0"/>
              <c:tx>
                <c:rich>
                  <a:bodyPr/>
                  <a:lstStyle/>
                  <a:p>
                    <a:fld id="{A79ADED4-64EA-4A14-867B-5FFE5DB2DC68}"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37E-4EF7-8E0B-9879D930FA5C}"/>
                </c:ext>
              </c:extLst>
            </c:dLbl>
            <c:dLbl>
              <c:idx val="1"/>
              <c:tx>
                <c:rich>
                  <a:bodyPr/>
                  <a:lstStyle/>
                  <a:p>
                    <a:fld id="{83006D49-D71F-4A46-AE4D-D2135CE288B0}"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37E-4EF7-8E0B-9879D930FA5C}"/>
                </c:ext>
              </c:extLst>
            </c:dLbl>
            <c:dLbl>
              <c:idx val="2"/>
              <c:tx>
                <c:rich>
                  <a:bodyPr/>
                  <a:lstStyle/>
                  <a:p>
                    <a:fld id="{655491EC-3311-45B6-896C-A99838FB9956}"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37E-4EF7-8E0B-9879D930FA5C}"/>
                </c:ext>
              </c:extLst>
            </c:dLbl>
            <c:dLbl>
              <c:idx val="3"/>
              <c:tx>
                <c:rich>
                  <a:bodyPr/>
                  <a:lstStyle/>
                  <a:p>
                    <a:fld id="{6E243E6E-03EC-426B-A654-5C6743839D4F}"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37E-4EF7-8E0B-9879D930FA5C}"/>
                </c:ext>
              </c:extLst>
            </c:dLbl>
            <c:dLbl>
              <c:idx val="4"/>
              <c:tx>
                <c:rich>
                  <a:bodyPr/>
                  <a:lstStyle/>
                  <a:p>
                    <a:fld id="{5DCD6D82-084E-4D27-A2A5-0392B17C6A83}"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37E-4EF7-8E0B-9879D930FA5C}"/>
                </c:ext>
              </c:extLst>
            </c:dLbl>
            <c:dLbl>
              <c:idx val="5"/>
              <c:tx>
                <c:rich>
                  <a:bodyPr/>
                  <a:lstStyle/>
                  <a:p>
                    <a:fld id="{A993AF57-FD88-4292-B1D9-923210062164}"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37E-4EF7-8E0B-9879D930FA5C}"/>
                </c:ext>
              </c:extLst>
            </c:dLbl>
            <c:dLbl>
              <c:idx val="6"/>
              <c:tx>
                <c:rich>
                  <a:bodyPr/>
                  <a:lstStyle/>
                  <a:p>
                    <a:fld id="{C0106924-3960-405C-8834-D1A9AAFAE00D}"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37E-4EF7-8E0B-9879D930FA5C}"/>
                </c:ext>
              </c:extLst>
            </c:dLbl>
            <c:dLbl>
              <c:idx val="7"/>
              <c:tx>
                <c:rich>
                  <a:bodyPr/>
                  <a:lstStyle/>
                  <a:p>
                    <a:fld id="{427A28D5-4525-4B2D-908B-28CC574B0684}"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37E-4EF7-8E0B-9879D930FA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3 (3)'!$B$3:$K$4</c:f>
              <c:multiLvlStrCache>
                <c:ptCount val="8"/>
                <c:lvl>
                  <c:pt idx="0">
                    <c:v>Integrate</c:v>
                  </c:pt>
                  <c:pt idx="1">
                    <c:v>Provide</c:v>
                  </c:pt>
                  <c:pt idx="2">
                    <c:v>Integrate</c:v>
                  </c:pt>
                  <c:pt idx="3">
                    <c:v>Provide</c:v>
                  </c:pt>
                  <c:pt idx="4">
                    <c:v>Integrate</c:v>
                  </c:pt>
                  <c:pt idx="5">
                    <c:v>Provide</c:v>
                  </c:pt>
                  <c:pt idx="6">
                    <c:v>Integrate</c:v>
                  </c:pt>
                  <c:pt idx="7">
                    <c:v>Provide</c:v>
                  </c:pt>
                </c:lvl>
                <c:lvl>
                  <c:pt idx="0">
                    <c:v>Scheduling/ Intake</c:v>
                  </c:pt>
                  <c:pt idx="2">
                    <c:v>Prior auth</c:v>
                  </c:pt>
                  <c:pt idx="4">
                    <c:v>Quality Reporting</c:v>
                  </c:pt>
                  <c:pt idx="6">
                    <c:v>Other</c:v>
                  </c:pt>
                </c:lvl>
              </c:multiLvlStrCache>
            </c:multiLvlStrRef>
          </c:cat>
          <c:val>
            <c:numRef>
              <c:f>'Figure 3 (3)'!$B$6:$K$6</c:f>
              <c:numCache>
                <c:formatCode>0</c:formatCode>
                <c:ptCount val="8"/>
                <c:pt idx="0">
                  <c:v>42.31</c:v>
                </c:pt>
                <c:pt idx="1">
                  <c:v>41.190000000000005</c:v>
                </c:pt>
                <c:pt idx="2">
                  <c:v>51.570000000000007</c:v>
                </c:pt>
                <c:pt idx="3">
                  <c:v>51.319999999999993</c:v>
                </c:pt>
                <c:pt idx="4">
                  <c:v>51.730000000000004</c:v>
                </c:pt>
                <c:pt idx="5">
                  <c:v>55.400000000000006</c:v>
                </c:pt>
                <c:pt idx="6">
                  <c:v>7.3399999999999981</c:v>
                </c:pt>
                <c:pt idx="7">
                  <c:v>11.29</c:v>
                </c:pt>
              </c:numCache>
            </c:numRef>
          </c:val>
          <c:extLst>
            <c:ext xmlns:c16="http://schemas.microsoft.com/office/drawing/2014/chart" uri="{C3380CC4-5D6E-409C-BE32-E72D297353CC}">
              <c16:uniqueId val="{00000011-B37E-4EF7-8E0B-9879D930FA5C}"/>
            </c:ext>
          </c:extLst>
        </c:ser>
        <c:ser>
          <c:idx val="2"/>
          <c:order val="2"/>
          <c:tx>
            <c:strRef>
              <c:f>'Figure 3 (3)'!$A$7</c:f>
              <c:strCache>
                <c:ptCount val="1"/>
              </c:strCache>
            </c:strRef>
          </c:tx>
          <c:spPr>
            <a:noFill/>
            <a:ln>
              <a:noFill/>
            </a:ln>
            <a:effectLst/>
          </c:spPr>
          <c:invertIfNegative val="0"/>
          <c:dLbls>
            <c:dLbl>
              <c:idx val="0"/>
              <c:tx>
                <c:rich>
                  <a:bodyPr/>
                  <a:lstStyle/>
                  <a:p>
                    <a:fld id="{3419DCCB-1681-4A9F-AE83-E9D29DBD66D9}"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37E-4EF7-8E0B-9879D930FA5C}"/>
                </c:ext>
              </c:extLst>
            </c:dLbl>
            <c:dLbl>
              <c:idx val="1"/>
              <c:tx>
                <c:rich>
                  <a:bodyPr/>
                  <a:lstStyle/>
                  <a:p>
                    <a:fld id="{5DAA2D9E-40B6-4023-BCF7-1D68B2FD4EC7}"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37E-4EF7-8E0B-9879D930FA5C}"/>
                </c:ext>
              </c:extLst>
            </c:dLbl>
            <c:dLbl>
              <c:idx val="2"/>
              <c:tx>
                <c:rich>
                  <a:bodyPr/>
                  <a:lstStyle/>
                  <a:p>
                    <a:fld id="{72A9301E-DA04-43E9-80A0-1FD37E2FEEC9}"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37E-4EF7-8E0B-9879D930FA5C}"/>
                </c:ext>
              </c:extLst>
            </c:dLbl>
            <c:dLbl>
              <c:idx val="3"/>
              <c:tx>
                <c:rich>
                  <a:bodyPr/>
                  <a:lstStyle/>
                  <a:p>
                    <a:fld id="{C7E476ED-F39C-4F88-839B-13EE0A107CBD}"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37E-4EF7-8E0B-9879D930FA5C}"/>
                </c:ext>
              </c:extLst>
            </c:dLbl>
            <c:dLbl>
              <c:idx val="4"/>
              <c:tx>
                <c:rich>
                  <a:bodyPr/>
                  <a:lstStyle/>
                  <a:p>
                    <a:fld id="{04E82B4E-8DC0-4E78-A21F-E3AECF2740B7}"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B37E-4EF7-8E0B-9879D930FA5C}"/>
                </c:ext>
              </c:extLst>
            </c:dLbl>
            <c:dLbl>
              <c:idx val="5"/>
              <c:tx>
                <c:rich>
                  <a:bodyPr/>
                  <a:lstStyle/>
                  <a:p>
                    <a:fld id="{6455997C-FF37-4D4C-9D75-8332BC7D2746}"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B37E-4EF7-8E0B-9879D930FA5C}"/>
                </c:ext>
              </c:extLst>
            </c:dLbl>
            <c:dLbl>
              <c:idx val="6"/>
              <c:tx>
                <c:rich>
                  <a:bodyPr/>
                  <a:lstStyle/>
                  <a:p>
                    <a:fld id="{D53B08C9-9737-4229-8A79-327DD50B9697}"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B37E-4EF7-8E0B-9879D930FA5C}"/>
                </c:ext>
              </c:extLst>
            </c:dLbl>
            <c:dLbl>
              <c:idx val="7"/>
              <c:tx>
                <c:rich>
                  <a:bodyPr/>
                  <a:lstStyle/>
                  <a:p>
                    <a:fld id="{8F727EE7-B0FC-4C36-B7B9-ECED928140BD}" type="CELLRANGE">
                      <a:rPr lang="en-US"/>
                      <a:pPr/>
                      <a:t>[CELLRANGE]</a:t>
                    </a:fld>
                    <a:r>
                      <a:rPr lang="en-US"/>
                      <a:t>%</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B37E-4EF7-8E0B-9879D930FA5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'Figure 3 (3)'!$B$3:$K$4</c:f>
              <c:multiLvlStrCache>
                <c:ptCount val="8"/>
                <c:lvl>
                  <c:pt idx="0">
                    <c:v>Integrate</c:v>
                  </c:pt>
                  <c:pt idx="1">
                    <c:v>Provide</c:v>
                  </c:pt>
                  <c:pt idx="2">
                    <c:v>Integrate</c:v>
                  </c:pt>
                  <c:pt idx="3">
                    <c:v>Provide</c:v>
                  </c:pt>
                  <c:pt idx="4">
                    <c:v>Integrate</c:v>
                  </c:pt>
                  <c:pt idx="5">
                    <c:v>Provide</c:v>
                  </c:pt>
                  <c:pt idx="6">
                    <c:v>Integrate</c:v>
                  </c:pt>
                  <c:pt idx="7">
                    <c:v>Provide</c:v>
                  </c:pt>
                </c:lvl>
                <c:lvl>
                  <c:pt idx="0">
                    <c:v>Scheduling/ Intake</c:v>
                  </c:pt>
                  <c:pt idx="2">
                    <c:v>Prior auth</c:v>
                  </c:pt>
                  <c:pt idx="4">
                    <c:v>Quality Reporting</c:v>
                  </c:pt>
                  <c:pt idx="6">
                    <c:v>Other</c:v>
                  </c:pt>
                </c:lvl>
              </c:multiLvlStrCache>
            </c:multiLvlStrRef>
          </c:cat>
          <c:val>
            <c:numRef>
              <c:f>'Figure 3 (3)'!$B$7:$K$7</c:f>
              <c:numCache>
                <c:formatCode>0</c:formatCode>
                <c:ptCount val="8"/>
                <c:pt idx="0">
                  <c:v>7</c:v>
                </c:pt>
                <c:pt idx="1">
                  <c:v>7</c:v>
                </c:pt>
                <c:pt idx="2">
                  <c:v>9</c:v>
                </c:pt>
                <c:pt idx="3">
                  <c:v>7</c:v>
                </c:pt>
                <c:pt idx="4">
                  <c:v>9</c:v>
                </c:pt>
                <c:pt idx="5">
                  <c:v>7</c:v>
                </c:pt>
                <c:pt idx="6">
                  <c:v>9</c:v>
                </c:pt>
                <c:pt idx="7">
                  <c:v>7</c:v>
                </c:pt>
              </c:numCache>
            </c:numRef>
          </c:val>
          <c:extLst>
            <c:ext xmlns:c15="http://schemas.microsoft.com/office/drawing/2012/chart" uri="{02D57815-91ED-43cb-92C2-25804820EDAC}">
              <c15:datalabelsRange>
                <c15:f>'Figure 3 (3)'!$B$8:$I$8</c15:f>
                <c15:dlblRangeCache>
                  <c:ptCount val="8"/>
                  <c:pt idx="0">
                    <c:v>68</c:v>
                  </c:pt>
                  <c:pt idx="1">
                    <c:v>67</c:v>
                  </c:pt>
                  <c:pt idx="2">
                    <c:v>76</c:v>
                  </c:pt>
                  <c:pt idx="3">
                    <c:v>73</c:v>
                  </c:pt>
                  <c:pt idx="4">
                    <c:v>70</c:v>
                  </c:pt>
                  <c:pt idx="5">
                    <c:v>76</c:v>
                  </c:pt>
                  <c:pt idx="6">
                    <c:v>18</c:v>
                  </c:pt>
                  <c:pt idx="7">
                    <c:v>24</c:v>
                  </c:pt>
                </c15:dlblRangeCache>
              </c15:datalabelsRange>
            </c:ext>
            <c:ext xmlns:c16="http://schemas.microsoft.com/office/drawing/2014/chart" uri="{C3380CC4-5D6E-409C-BE32-E72D297353CC}">
              <c16:uniqueId val="{0000001A-B37E-4EF7-8E0B-9879D930FA5C}"/>
            </c:ext>
          </c:extLst>
        </c:ser>
        <c:dLbls>
          <c:dLblPos val="ctr"/>
          <c:showLegendKey val="0"/>
          <c:showVal val="1"/>
          <c:showCatName val="0"/>
          <c:showSerName val="0"/>
          <c:showPercent val="0"/>
          <c:showBubbleSize val="0"/>
        </c:dLbls>
        <c:gapWidth val="150"/>
        <c:overlap val="100"/>
        <c:axId val="1181689984"/>
        <c:axId val="1181692384"/>
      </c:barChart>
      <c:catAx>
        <c:axId val="1181689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1692384"/>
        <c:crosses val="autoZero"/>
        <c:auto val="1"/>
        <c:lblAlgn val="ctr"/>
        <c:lblOffset val="100"/>
        <c:noMultiLvlLbl val="0"/>
      </c:catAx>
      <c:valAx>
        <c:axId val="118169238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81689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Direct via HISPs </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2'!$A$5:$B$5</c:f>
              <c:strCache>
                <c:ptCount val="2"/>
                <c:pt idx="0">
                  <c:v>HISPs that enable messaging via Direct protocol</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2'!$C$5:$D$5</c:f>
              <c:numCache>
                <c:formatCode>0%</c:formatCode>
                <c:ptCount val="2"/>
                <c:pt idx="0">
                  <c:v>0.42296919999999999</c:v>
                </c:pt>
                <c:pt idx="1">
                  <c:v>0.53469999999999995</c:v>
                </c:pt>
              </c:numCache>
            </c:numRef>
          </c:val>
          <c:extLst>
            <c:ext xmlns:c16="http://schemas.microsoft.com/office/drawing/2014/chart" uri="{C3380CC4-5D6E-409C-BE32-E72D297353CC}">
              <c16:uniqueId val="{00000000-3701-4921-8795-A7B3D83E1982}"/>
            </c:ext>
          </c:extLst>
        </c:ser>
        <c:ser>
          <c:idx val="1"/>
          <c:order val="1"/>
          <c:tx>
            <c:strRef>
              <c:f>'Slide 2'!$A$6:$B$6</c:f>
              <c:strCache>
                <c:ptCount val="2"/>
                <c:pt idx="0">
                  <c:v>HISPs that enable messaging via Direct protocol</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2'!$C$6:$D$6</c:f>
              <c:numCache>
                <c:formatCode>0%</c:formatCode>
                <c:ptCount val="2"/>
                <c:pt idx="0">
                  <c:v>0.18909980000000001</c:v>
                </c:pt>
                <c:pt idx="1">
                  <c:v>0.22070000000000001</c:v>
                </c:pt>
              </c:numCache>
            </c:numRef>
          </c:val>
          <c:extLst>
            <c:ext xmlns:c16="http://schemas.microsoft.com/office/drawing/2014/chart" uri="{C3380CC4-5D6E-409C-BE32-E72D297353CC}">
              <c16:uniqueId val="{00000001-3701-4921-8795-A7B3D83E1982}"/>
            </c:ext>
          </c:extLst>
        </c:ser>
        <c:dLbls>
          <c:showLegendKey val="0"/>
          <c:showVal val="0"/>
          <c:showCatName val="0"/>
          <c:showSerName val="0"/>
          <c:showPercent val="0"/>
          <c:showBubbleSize val="0"/>
        </c:dLbls>
        <c:gapWidth val="150"/>
        <c:overlap val="100"/>
        <c:axId val="1261414783"/>
        <c:axId val="1261403743"/>
      </c:barChart>
      <c:catAx>
        <c:axId val="126141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61403743"/>
        <c:crosses val="autoZero"/>
        <c:auto val="1"/>
        <c:lblAlgn val="ctr"/>
        <c:lblOffset val="100"/>
        <c:noMultiLvlLbl val="0"/>
      </c:catAx>
      <c:valAx>
        <c:axId val="1261403743"/>
        <c:scaling>
          <c:orientation val="minMax"/>
          <c:max val="1"/>
        </c:scaling>
        <c:delete val="1"/>
        <c:axPos val="l"/>
        <c:numFmt formatCode="0%" sourceLinked="1"/>
        <c:majorTickMark val="none"/>
        <c:minorTickMark val="none"/>
        <c:tickLblPos val="nextTo"/>
        <c:crossAx val="126141478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Local HIE</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2'!$A$7:$B$7</c:f>
              <c:strCache>
                <c:ptCount val="2"/>
                <c:pt idx="0">
                  <c:v>State, regional, or local HIE</c:v>
                </c:pt>
                <c:pt idx="1">
                  <c:v>Often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3F5-47E4-B717-C713B767B20A}"/>
                </c:ext>
              </c:extLst>
            </c:dLbl>
            <c:dLbl>
              <c:idx val="1"/>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3F5-47E4-B717-C713B767B20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2'!$C$7:$D$7</c:f>
              <c:numCache>
                <c:formatCode>0%</c:formatCode>
                <c:ptCount val="2"/>
                <c:pt idx="0">
                  <c:v>0.35873769999999999</c:v>
                </c:pt>
                <c:pt idx="1">
                  <c:v>0.59970000000000001</c:v>
                </c:pt>
              </c:numCache>
            </c:numRef>
          </c:val>
          <c:extLst>
            <c:ext xmlns:c16="http://schemas.microsoft.com/office/drawing/2014/chart" uri="{C3380CC4-5D6E-409C-BE32-E72D297353CC}">
              <c16:uniqueId val="{00000002-73F5-47E4-B717-C713B767B20A}"/>
            </c:ext>
          </c:extLst>
        </c:ser>
        <c:ser>
          <c:idx val="1"/>
          <c:order val="1"/>
          <c:tx>
            <c:strRef>
              <c:f>'Slide 2'!$A$8:$B$8</c:f>
              <c:strCache>
                <c:ptCount val="2"/>
                <c:pt idx="0">
                  <c:v>State, regional, or local HIE</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2'!$C$8:$D$8</c:f>
              <c:numCache>
                <c:formatCode>0%</c:formatCode>
                <c:ptCount val="2"/>
                <c:pt idx="0">
                  <c:v>0.22816259999999999</c:v>
                </c:pt>
                <c:pt idx="1">
                  <c:v>0.1789</c:v>
                </c:pt>
              </c:numCache>
            </c:numRef>
          </c:val>
          <c:extLst>
            <c:ext xmlns:c16="http://schemas.microsoft.com/office/drawing/2014/chart" uri="{C3380CC4-5D6E-409C-BE32-E72D297353CC}">
              <c16:uniqueId val="{00000003-73F5-47E4-B717-C713B767B20A}"/>
            </c:ext>
          </c:extLst>
        </c:ser>
        <c:dLbls>
          <c:showLegendKey val="0"/>
          <c:showVal val="0"/>
          <c:showCatName val="0"/>
          <c:showSerName val="0"/>
          <c:showPercent val="0"/>
          <c:showBubbleSize val="0"/>
        </c:dLbls>
        <c:gapWidth val="150"/>
        <c:overlap val="100"/>
        <c:axId val="1200920223"/>
        <c:axId val="1200926463"/>
      </c:barChart>
      <c:catAx>
        <c:axId val="120092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0926463"/>
        <c:crosses val="autoZero"/>
        <c:auto val="1"/>
        <c:lblAlgn val="ctr"/>
        <c:lblOffset val="100"/>
        <c:noMultiLvlLbl val="0"/>
      </c:catAx>
      <c:valAx>
        <c:axId val="1200926463"/>
        <c:scaling>
          <c:orientation val="minMax"/>
          <c:max val="1"/>
        </c:scaling>
        <c:delete val="1"/>
        <c:axPos val="l"/>
        <c:numFmt formatCode="0%" sourceLinked="1"/>
        <c:majorTickMark val="none"/>
        <c:minorTickMark val="none"/>
        <c:tickLblPos val="nextTo"/>
        <c:crossAx val="12009202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Vendor-based network</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2'!$A$9:$B$9</c:f>
              <c:strCache>
                <c:ptCount val="2"/>
                <c:pt idx="0">
                  <c:v>EHR vendor-based network that enables exchange between users of a single EHR vendor</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2'!$C$9:$D$9</c:f>
              <c:numCache>
                <c:formatCode>0%</c:formatCode>
                <c:ptCount val="2"/>
                <c:pt idx="0">
                  <c:v>0.30441639999999998</c:v>
                </c:pt>
                <c:pt idx="1">
                  <c:v>0.54669999999999996</c:v>
                </c:pt>
              </c:numCache>
            </c:numRef>
          </c:val>
          <c:extLst>
            <c:ext xmlns:c16="http://schemas.microsoft.com/office/drawing/2014/chart" uri="{C3380CC4-5D6E-409C-BE32-E72D297353CC}">
              <c16:uniqueId val="{00000000-3B7B-4220-B20D-77BD4CAE6180}"/>
            </c:ext>
          </c:extLst>
        </c:ser>
        <c:ser>
          <c:idx val="1"/>
          <c:order val="1"/>
          <c:tx>
            <c:strRef>
              <c:f>'Slide 2'!$A$10:$B$10</c:f>
              <c:strCache>
                <c:ptCount val="2"/>
                <c:pt idx="0">
                  <c:v>EHR vendor-based network that enables exchange between users of a single EHR vendor</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2'!$C$10:$D$10</c:f>
              <c:numCache>
                <c:formatCode>0%</c:formatCode>
                <c:ptCount val="2"/>
                <c:pt idx="0">
                  <c:v>0.1305308</c:v>
                </c:pt>
                <c:pt idx="1">
                  <c:v>7.3200000000000001E-2</c:v>
                </c:pt>
              </c:numCache>
            </c:numRef>
          </c:val>
          <c:extLst>
            <c:ext xmlns:c16="http://schemas.microsoft.com/office/drawing/2014/chart" uri="{C3380CC4-5D6E-409C-BE32-E72D297353CC}">
              <c16:uniqueId val="{00000001-3B7B-4220-B20D-77BD4CAE6180}"/>
            </c:ext>
          </c:extLst>
        </c:ser>
        <c:dLbls>
          <c:showLegendKey val="0"/>
          <c:showVal val="0"/>
          <c:showCatName val="0"/>
          <c:showSerName val="0"/>
          <c:showPercent val="0"/>
          <c:showBubbleSize val="0"/>
        </c:dLbls>
        <c:gapWidth val="150"/>
        <c:overlap val="100"/>
        <c:axId val="1377437423"/>
        <c:axId val="1377429263"/>
      </c:barChart>
      <c:catAx>
        <c:axId val="137743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77429263"/>
        <c:crosses val="autoZero"/>
        <c:auto val="1"/>
        <c:lblAlgn val="ctr"/>
        <c:lblOffset val="100"/>
        <c:noMultiLvlLbl val="0"/>
      </c:catAx>
      <c:valAx>
        <c:axId val="1377429263"/>
        <c:scaling>
          <c:orientation val="minMax"/>
          <c:max val="1"/>
        </c:scaling>
        <c:delete val="1"/>
        <c:axPos val="l"/>
        <c:numFmt formatCode="0%" sourceLinked="1"/>
        <c:majorTickMark val="none"/>
        <c:minorTickMark val="none"/>
        <c:tickLblPos val="nextTo"/>
        <c:crossAx val="13774374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National networks</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2'!$A$11:$B$11</c:f>
              <c:strCache>
                <c:ptCount val="2"/>
                <c:pt idx="0">
                  <c:v>National networks that enable exchange across different EHR vendors (e.g. Carequality)</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2'!$C$11:$D$11</c:f>
              <c:numCache>
                <c:formatCode>0%</c:formatCode>
                <c:ptCount val="2"/>
                <c:pt idx="0">
                  <c:v>0.20314840000000001</c:v>
                </c:pt>
                <c:pt idx="1">
                  <c:v>0.59950000000000003</c:v>
                </c:pt>
              </c:numCache>
            </c:numRef>
          </c:val>
          <c:extLst>
            <c:ext xmlns:c16="http://schemas.microsoft.com/office/drawing/2014/chart" uri="{C3380CC4-5D6E-409C-BE32-E72D297353CC}">
              <c16:uniqueId val="{00000000-05E1-4292-9120-D8C5B0D68FD0}"/>
            </c:ext>
          </c:extLst>
        </c:ser>
        <c:ser>
          <c:idx val="1"/>
          <c:order val="1"/>
          <c:tx>
            <c:strRef>
              <c:f>'Slide 2'!$A$12:$B$12</c:f>
              <c:strCache>
                <c:ptCount val="2"/>
                <c:pt idx="0">
                  <c:v>National networks that enable exchange across different EHR vendors (e.g. Carequality)</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2'!$C$2:$D$2</c:f>
              <c:numCache>
                <c:formatCode>General</c:formatCode>
                <c:ptCount val="2"/>
                <c:pt idx="0">
                  <c:v>2018</c:v>
                </c:pt>
                <c:pt idx="1">
                  <c:v>2025</c:v>
                </c:pt>
              </c:numCache>
            </c:numRef>
          </c:cat>
          <c:val>
            <c:numRef>
              <c:f>'Slide 2'!$C$12:$D$12</c:f>
              <c:numCache>
                <c:formatCode>0%</c:formatCode>
                <c:ptCount val="2"/>
                <c:pt idx="0">
                  <c:v>0.1426626</c:v>
                </c:pt>
                <c:pt idx="1">
                  <c:v>0.15540000000000001</c:v>
                </c:pt>
              </c:numCache>
            </c:numRef>
          </c:val>
          <c:extLst>
            <c:ext xmlns:c16="http://schemas.microsoft.com/office/drawing/2014/chart" uri="{C3380CC4-5D6E-409C-BE32-E72D297353CC}">
              <c16:uniqueId val="{00000001-05E1-4292-9120-D8C5B0D68FD0}"/>
            </c:ext>
          </c:extLst>
        </c:ser>
        <c:dLbls>
          <c:showLegendKey val="0"/>
          <c:showVal val="0"/>
          <c:showCatName val="0"/>
          <c:showSerName val="0"/>
          <c:showPercent val="0"/>
          <c:showBubbleSize val="0"/>
        </c:dLbls>
        <c:gapWidth val="150"/>
        <c:overlap val="100"/>
        <c:axId val="1365785663"/>
        <c:axId val="1365796223"/>
      </c:barChart>
      <c:catAx>
        <c:axId val="136578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65796223"/>
        <c:crosses val="autoZero"/>
        <c:auto val="1"/>
        <c:lblAlgn val="ctr"/>
        <c:lblOffset val="100"/>
        <c:noMultiLvlLbl val="0"/>
      </c:catAx>
      <c:valAx>
        <c:axId val="1365796223"/>
        <c:scaling>
          <c:orientation val="minMax"/>
          <c:max val="1"/>
        </c:scaling>
        <c:delete val="1"/>
        <c:axPos val="l"/>
        <c:numFmt formatCode="0%" sourceLinked="1"/>
        <c:majorTickMark val="none"/>
        <c:minorTickMark val="none"/>
        <c:tickLblPos val="nextTo"/>
        <c:crossAx val="136578566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Mail or fax</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2'!$A$31:$B$31</c:f>
              <c:strCache>
                <c:ptCount val="2"/>
                <c:pt idx="0">
                  <c:v>Mail or fax</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2'!$C$31:$D$31</c:f>
              <c:numCache>
                <c:formatCode>0%</c:formatCode>
                <c:ptCount val="2"/>
                <c:pt idx="0">
                  <c:v>0.47231919999999999</c:v>
                </c:pt>
                <c:pt idx="1">
                  <c:v>0.34520000000000001</c:v>
                </c:pt>
              </c:numCache>
            </c:numRef>
          </c:val>
          <c:extLst>
            <c:ext xmlns:c16="http://schemas.microsoft.com/office/drawing/2014/chart" uri="{C3380CC4-5D6E-409C-BE32-E72D297353CC}">
              <c16:uniqueId val="{00000000-4C92-4D7E-A478-EEE29A882B90}"/>
            </c:ext>
          </c:extLst>
        </c:ser>
        <c:ser>
          <c:idx val="1"/>
          <c:order val="1"/>
          <c:tx>
            <c:strRef>
              <c:f>'Slide 2'!$A$32:$B$32</c:f>
              <c:strCache>
                <c:ptCount val="2"/>
                <c:pt idx="0">
                  <c:v>Mail or fax</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2'!$C$32:$D$32</c:f>
              <c:numCache>
                <c:formatCode>0%</c:formatCode>
                <c:ptCount val="2"/>
                <c:pt idx="0">
                  <c:v>0.28688190000000002</c:v>
                </c:pt>
                <c:pt idx="1">
                  <c:v>0.45900000000000002</c:v>
                </c:pt>
              </c:numCache>
            </c:numRef>
          </c:val>
          <c:extLst>
            <c:ext xmlns:c16="http://schemas.microsoft.com/office/drawing/2014/chart" uri="{C3380CC4-5D6E-409C-BE32-E72D297353CC}">
              <c16:uniqueId val="{00000001-4C92-4D7E-A478-EEE29A882B90}"/>
            </c:ext>
          </c:extLst>
        </c:ser>
        <c:dLbls>
          <c:showLegendKey val="0"/>
          <c:showVal val="0"/>
          <c:showCatName val="0"/>
          <c:showSerName val="0"/>
          <c:showPercent val="0"/>
          <c:showBubbleSize val="0"/>
        </c:dLbls>
        <c:gapWidth val="150"/>
        <c:overlap val="100"/>
        <c:axId val="1200955743"/>
        <c:axId val="1200945663"/>
      </c:barChart>
      <c:catAx>
        <c:axId val="120095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0945663"/>
        <c:crosses val="autoZero"/>
        <c:auto val="1"/>
        <c:lblAlgn val="ctr"/>
        <c:lblOffset val="100"/>
        <c:noMultiLvlLbl val="0"/>
      </c:catAx>
      <c:valAx>
        <c:axId val="1200945663"/>
        <c:scaling>
          <c:orientation val="minMax"/>
          <c:max val="1"/>
        </c:scaling>
        <c:delete val="1"/>
        <c:axPos val="l"/>
        <c:numFmt formatCode="0%" sourceLinked="1"/>
        <c:majorTickMark val="out"/>
        <c:minorTickMark val="none"/>
        <c:tickLblPos val="nextTo"/>
        <c:crossAx val="120095574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US" sz="1200" b="1"/>
              <a:t>Direct via HISPs</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'Slide 2'!$A$33:$B$33</c:f>
              <c:strCache>
                <c:ptCount val="2"/>
                <c:pt idx="0">
                  <c:v>HISPs that enable messaging via Direct protocol</c:v>
                </c:pt>
                <c:pt idx="1">
                  <c:v>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2'!$C$33:$D$33</c:f>
              <c:numCache>
                <c:formatCode>0%</c:formatCode>
                <c:ptCount val="2"/>
                <c:pt idx="0">
                  <c:v>0.29191470000000003</c:v>
                </c:pt>
                <c:pt idx="1">
                  <c:v>0.38469999999999999</c:v>
                </c:pt>
              </c:numCache>
            </c:numRef>
          </c:val>
          <c:extLst>
            <c:ext xmlns:c16="http://schemas.microsoft.com/office/drawing/2014/chart" uri="{C3380CC4-5D6E-409C-BE32-E72D297353CC}">
              <c16:uniqueId val="{00000000-0D79-4427-BDF9-FE813DC0034A}"/>
            </c:ext>
          </c:extLst>
        </c:ser>
        <c:ser>
          <c:idx val="1"/>
          <c:order val="1"/>
          <c:tx>
            <c:strRef>
              <c:f>'Slide 2'!$A$34:$B$34</c:f>
              <c:strCache>
                <c:ptCount val="2"/>
                <c:pt idx="0">
                  <c:v>HISPs that enable messaging via Direct protocol</c:v>
                </c:pt>
                <c:pt idx="1">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2'!$C$30:$D$30</c:f>
              <c:numCache>
                <c:formatCode>General</c:formatCode>
                <c:ptCount val="2"/>
                <c:pt idx="0">
                  <c:v>2018</c:v>
                </c:pt>
                <c:pt idx="1">
                  <c:v>2025</c:v>
                </c:pt>
              </c:numCache>
            </c:numRef>
          </c:cat>
          <c:val>
            <c:numRef>
              <c:f>'Slide 2'!$C$34:$D$34</c:f>
              <c:numCache>
                <c:formatCode>0%</c:formatCode>
                <c:ptCount val="2"/>
                <c:pt idx="0">
                  <c:v>0.19950480000000001</c:v>
                </c:pt>
                <c:pt idx="1">
                  <c:v>0.22900000000000001</c:v>
                </c:pt>
              </c:numCache>
            </c:numRef>
          </c:val>
          <c:extLst>
            <c:ext xmlns:c16="http://schemas.microsoft.com/office/drawing/2014/chart" uri="{C3380CC4-5D6E-409C-BE32-E72D297353CC}">
              <c16:uniqueId val="{00000001-0D79-4427-BDF9-FE813DC0034A}"/>
            </c:ext>
          </c:extLst>
        </c:ser>
        <c:dLbls>
          <c:dLblPos val="inEnd"/>
          <c:showLegendKey val="0"/>
          <c:showVal val="1"/>
          <c:showCatName val="0"/>
          <c:showSerName val="0"/>
          <c:showPercent val="0"/>
          <c:showBubbleSize val="0"/>
        </c:dLbls>
        <c:gapWidth val="150"/>
        <c:overlap val="100"/>
        <c:axId val="1365788543"/>
        <c:axId val="1365801023"/>
      </c:barChart>
      <c:catAx>
        <c:axId val="136578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65801023"/>
        <c:crosses val="autoZero"/>
        <c:auto val="1"/>
        <c:lblAlgn val="ctr"/>
        <c:lblOffset val="100"/>
        <c:noMultiLvlLbl val="0"/>
      </c:catAx>
      <c:valAx>
        <c:axId val="1365801023"/>
        <c:scaling>
          <c:orientation val="minMax"/>
          <c:max val="1"/>
        </c:scaling>
        <c:delete val="1"/>
        <c:axPos val="l"/>
        <c:numFmt formatCode="0%" sourceLinked="1"/>
        <c:majorTickMark val="out"/>
        <c:minorTickMark val="none"/>
        <c:tickLblPos val="nextTo"/>
        <c:crossAx val="136578854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66_C02DEFA.xml><?xml version="1.0" encoding="utf-8"?>
<p188:cmLst xmlns:a="http://schemas.openxmlformats.org/drawingml/2006/main" xmlns:r="http://schemas.openxmlformats.org/officeDocument/2006/relationships" xmlns:p188="http://schemas.microsoft.com/office/powerpoint/2018/8/main">
  <p188:cm id="{4D25C0F3-E1D4-43D1-998B-44926975D665}" authorId="{FEC19748-A3A0-02ED-C63C-24DEF7138C5E}" status="resolved" created="2026-01-21T15:19:50.719" complete="100000">
    <pc:sldMkLst xmlns:pc="http://schemas.microsoft.com/office/powerpoint/2013/main/command">
      <pc:docMk/>
      <pc:sldMk cId="201514746" sldId="358"/>
    </pc:sldMkLst>
    <p188:replyLst>
      <p188:reply id="{93358916-875C-45E3-8D9D-D750D158E822}" authorId="{FEC19748-A3A0-02ED-C63C-24DEF7138C5E}" created="2026-01-21T15:22:21.237">
        <p188:txBody>
          <a:bodyPr/>
          <a:lstStyle/>
          <a:p>
            <a:r>
              <a:rPr lang="en-US"/>
              <a:t>Maybe split into 2 slides. Send/Receive.</a:t>
            </a:r>
          </a:p>
        </p188:txBody>
      </p188:reply>
    </p188:replyLst>
    <p188:txBody>
      <a:bodyPr/>
      <a:lstStyle/>
      <a:p>
        <a:r>
          <a:rPr lang="en-US"/>
          <a:t>Consider including just 2018 and 2025.</a:t>
        </a:r>
      </a:p>
    </p188:txBody>
  </p188:cm>
  <p188:cm id="{AB444ABF-DF5B-4AC1-8415-4D84D8F5F170}" authorId="{FEC19748-A3A0-02ED-C63C-24DEF7138C5E}" status="resolved" created="2026-01-21T15:21:14.115" complete="100000">
    <pc:sldMkLst xmlns:pc="http://schemas.microsoft.com/office/powerpoint/2013/main/command">
      <pc:docMk/>
      <pc:sldMk cId="201514746" sldId="358"/>
    </pc:sldMkLst>
    <p188:txBody>
      <a:bodyPr/>
      <a:lstStyle/>
      <a:p>
        <a:r>
          <a:rPr lang="en-US"/>
          <a:t>The often and sometimes colors might be flipped in the legend.</a:t>
        </a:r>
      </a:p>
    </p188:txBody>
  </p188:cm>
</p188:cmLst>
</file>

<file path=ppt/comments/modernComment_167_F0C9E45F.xml><?xml version="1.0" encoding="utf-8"?>
<p188:cmLst xmlns:a="http://schemas.openxmlformats.org/drawingml/2006/main" xmlns:r="http://schemas.openxmlformats.org/officeDocument/2006/relationships" xmlns:p188="http://schemas.microsoft.com/office/powerpoint/2018/8/main">
  <p188:cm id="{69F80398-690C-4996-A8A8-F13217B34070}" authorId="{FEC19748-A3A0-02ED-C63C-24DEF7138C5E}" status="resolved" created="2026-01-21T15:23:14.092" complete="100000">
    <pc:sldMkLst xmlns:pc="http://schemas.microsoft.com/office/powerpoint/2013/main/command">
      <pc:docMk/>
      <pc:sldMk cId="4039763039" sldId="359"/>
    </pc:sldMkLst>
    <p188:txBody>
      <a:bodyPr/>
      <a:lstStyle/>
      <a:p>
        <a:r>
          <a:rPr lang="en-US"/>
          <a:t>Perhaps split into 2 slides.</a:t>
        </a:r>
      </a:p>
    </p188:txBody>
  </p188:cm>
  <p188:cm id="{2419A543-8FC4-4617-8B74-20B330782F7D}" authorId="{FEC19748-A3A0-02ED-C63C-24DEF7138C5E}" status="resolved" created="2026-01-21T15:26:47.981" complete="100000">
    <pc:sldMkLst xmlns:pc="http://schemas.microsoft.com/office/powerpoint/2013/main/command">
      <pc:docMk/>
      <pc:sldMk cId="4039763039" sldId="359"/>
    </pc:sldMkLst>
    <p188:txBody>
      <a:bodyPr/>
      <a:lstStyle/>
      <a:p>
        <a:r>
          <a:rPr lang="en-US"/>
          <a:t>Perhaps focus just on most/all.</a:t>
        </a:r>
      </a:p>
    </p188:txBody>
  </p188:cm>
</p188:cmLst>
</file>

<file path=ppt/comments/modernComment_16C_99AFDE58.xml><?xml version="1.0" encoding="utf-8"?>
<p188:cmLst xmlns:a="http://schemas.openxmlformats.org/drawingml/2006/main" xmlns:r="http://schemas.openxmlformats.org/officeDocument/2006/relationships" xmlns:p188="http://schemas.microsoft.com/office/powerpoint/2018/8/main">
  <p188:cm id="{CDD5E42A-E6E0-4E0B-B119-57961C4D4064}" authorId="{FEC19748-A3A0-02ED-C63C-24DEF7138C5E}" status="resolved" created="2026-01-21T15:37:01.206" complete="100000">
    <pc:sldMkLst xmlns:pc="http://schemas.microsoft.com/office/powerpoint/2013/main/command">
      <pc:docMk/>
      <pc:sldMk cId="2578439768" sldId="364"/>
    </pc:sldMkLst>
    <p188:txBody>
      <a:bodyPr/>
      <a:lstStyle/>
      <a:p>
        <a:r>
          <a:rPr lang="en-US"/>
          <a:t>Additional slides will provide a little more background on the topic.</a:t>
        </a:r>
      </a:p>
    </p188:txBody>
  </p188:cm>
</p188:cmLst>
</file>

<file path=ppt/comments/modernComment_16E_4B841353.xml><?xml version="1.0" encoding="utf-8"?>
<p188:cmLst xmlns:a="http://schemas.openxmlformats.org/drawingml/2006/main" xmlns:r="http://schemas.openxmlformats.org/officeDocument/2006/relationships" xmlns:p188="http://schemas.microsoft.com/office/powerpoint/2018/8/main">
  <p188:cm id="{91A976F3-73FE-4AD8-82E4-4583872625EA}" authorId="{FEC19748-A3A0-02ED-C63C-24DEF7138C5E}" status="resolved" created="2026-01-21T15:38:36.366" complete="100000">
    <pc:sldMkLst xmlns:pc="http://schemas.microsoft.com/office/powerpoint/2013/main/command">
      <pc:docMk/>
      <pc:sldMk cId="1266946899" sldId="366"/>
    </pc:sldMkLst>
    <p188:txBody>
      <a:bodyPr/>
      <a:lstStyle/>
      <a:p>
        <a:r>
          <a:rPr lang="en-US"/>
          <a:t>Clarify ideal interoperability definition.</a:t>
        </a:r>
      </a:p>
    </p188:txBody>
  </p188:cm>
</p188:cmLst>
</file>

<file path=ppt/comments/modernComment_187_840E72D5.xml><?xml version="1.0" encoding="utf-8"?>
<p188:cmLst xmlns:a="http://schemas.openxmlformats.org/drawingml/2006/main" xmlns:r="http://schemas.openxmlformats.org/officeDocument/2006/relationships" xmlns:p188="http://schemas.microsoft.com/office/powerpoint/2018/8/main">
  <p188:cm id="{5BA01F8D-EDEA-43B6-8B74-9B00F4C4E3CB}" authorId="{652F3410-DA4C-3DE0-D0EE-A4B57500CF38}" status="resolved" created="2026-02-06T01:49:02.996" complete="100000">
    <ac:deMkLst xmlns:ac="http://schemas.microsoft.com/office/drawing/2013/main/command">
      <pc:docMk xmlns:pc="http://schemas.microsoft.com/office/powerpoint/2013/main/command"/>
      <pc:sldMk xmlns:pc="http://schemas.microsoft.com/office/powerpoint/2013/main/command" cId="2215539413" sldId="391"/>
      <ac:spMk id="2" creationId="{8873341A-DE4E-9F16-8D1B-EFF028FCEB51}"/>
    </ac:deMkLst>
    <p188:replyLst>
      <p188:reply id="{48DEADF6-3364-484B-98C6-C0213A6E0806}" authorId="{949CA835-FA75-A5BB-EEAB-7EC486BF5493}" created="2026-02-06T04:06:13.510">
        <p188:txBody>
          <a:bodyPr/>
          <a:lstStyle/>
          <a:p>
            <a:r>
              <a:rPr lang="en-US"/>
              <a:t>This is a nice way to show the findings.  I like the slide.  I would move it up before slide 20 though.  
Slide 20 should be the last slide where we talk about the interventions that will boost ideal interoperability.    
My only concern with that last slide (current #20) is that even with the 3 interventions it only goes up to 37%.
Let's plan to chat for 5-10 minutes tomorrow on how to best talk through this.</a:t>
            </a:r>
          </a:p>
        </p188:txBody>
      </p188:reply>
    </p188:replyLst>
    <p188:txBody>
      <a:bodyPr/>
      <a:lstStyle/>
      <a:p>
        <a:r>
          <a:rPr lang="en-US"/>
          <a:t>[@Patel, Vaishali (OS/ASTP)] , what are your thoughts on this. I think it is more positive and ends on a higher note. </a:t>
        </a:r>
      </a:p>
    </p188:txBody>
  </p188:cm>
</p188:cmLst>
</file>

<file path=ppt/comments/modernComment_188_820E9CBB.xml><?xml version="1.0" encoding="utf-8"?>
<p188:cmLst xmlns:a="http://schemas.openxmlformats.org/drawingml/2006/main" xmlns:r="http://schemas.openxmlformats.org/officeDocument/2006/relationships" xmlns:p188="http://schemas.microsoft.com/office/powerpoint/2018/8/main">
  <p188:cm id="{5459BF8B-B35B-4FC4-9249-A895AFA752B1}" authorId="{596457CA-F0BA-76BA-C32B-1C0EC6DCDAB8}" status="resolved" created="2026-02-06T14:54:17.743" complete="100000">
    <pc:sldMkLst xmlns:pc="http://schemas.microsoft.com/office/powerpoint/2013/main/command">
      <pc:docMk/>
      <pc:sldMk cId="2181995707" sldId="392"/>
    </pc:sldMkLst>
    <p188:replyLst>
      <p188:reply id="{E368DB7B-CAA1-4780-8D69-B4E908333C7F}" authorId="{596457CA-F0BA-76BA-C32B-1C0EC6DCDAB8}" created="2026-02-06T14:57:21.768">
        <p188:txBody>
          <a:bodyPr/>
          <a:lstStyle/>
          <a:p>
            <a:r>
              <a:rPr lang="en-US"/>
              <a:t>I also changed the header to highlight that the trend in major barriers is going down.  I think it would be good to end on a somewhat positive note.</a:t>
            </a:r>
          </a:p>
        </p188:txBody>
      </p188:reply>
      <p188:reply id="{B18CF85B-B480-474B-BB40-2892C0A075E4}" authorId="{FEC19748-A3A0-02ED-C63C-24DEF7138C5E}" created="2026-02-06T20:32:20.281">
        <p188:txBody>
          <a:bodyPr/>
          <a:lstStyle/>
          <a:p>
            <a:r>
              <a:rPr lang="en-US"/>
              <a:t>[@Richwine, Chelsea (OS/ASTP)] Final decision from you on how you want to proceed on final slide</a:t>
            </a:r>
          </a:p>
        </p188:txBody>
      </p188:reply>
    </p188:replyLst>
    <p188:txBody>
      <a:bodyPr/>
      <a:lstStyle/>
      <a:p>
        <a:r>
          <a:rPr lang="en-US"/>
          <a:t>[@Barker, Wesley (OS/ASTP)] [@Richwine, Chelsea (OS/ASTP)] 
Here is the alternative option or you could do this slide and then the next slide.  I prefer just using this slide as it is a lot easier to read for an audience that may be sitting further away.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2/9/2026</a:t>
            </a:fld>
            <a:endParaRPr lang="en-US" sz="105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a:p>
        </p:txBody>
      </p:sp>
      <p:sp>
        <p:nvSpPr>
          <p:cNvPr id="10" name="Slide Image Placeholder 9"/>
          <p:cNvSpPr>
            <a:spLocks noGrp="1" noRot="1" noChangeAspect="1"/>
          </p:cNvSpPr>
          <p:nvPr>
            <p:ph type="sldImg"/>
          </p:nvPr>
        </p:nvSpPr>
        <p:spPr>
          <a:xfrm>
            <a:off x="636588" y="327025"/>
            <a:ext cx="5584825" cy="3143250"/>
          </a:xfrm>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was about methods of exchange; this figure illustrates breadth of exchange with different types of providers.</a:t>
            </a:r>
          </a:p>
          <a:p>
            <a:r>
              <a:rPr lang="en-US"/>
              <a:t>More hospitals indicate they can </a:t>
            </a:r>
            <a:r>
              <a:rPr lang="en-US" u="sng"/>
              <a:t>send</a:t>
            </a:r>
            <a:r>
              <a:rPr lang="en-US" u="none"/>
              <a:t> information to most/all providers with whom they want to exchange than </a:t>
            </a:r>
            <a:r>
              <a:rPr lang="en-US" u="sng"/>
              <a:t>receive</a:t>
            </a:r>
            <a:r>
              <a:rPr lang="en-US" u="none"/>
              <a:t> from these types of providers. </a:t>
            </a:r>
          </a:p>
          <a:p>
            <a:r>
              <a:rPr lang="en-US" u="none"/>
              <a:t>Exchange is most difficult with LTPAC and behavioral health:  less than half can send to most/all; less than a quarter can receive from most/all. </a:t>
            </a:r>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a:p>
        </p:txBody>
      </p:sp>
    </p:spTree>
    <p:extLst>
      <p:ext uri="{BB962C8B-B14F-4D97-AF65-F5344CB8AC3E}">
        <p14:creationId xmlns:p14="http://schemas.microsoft.com/office/powerpoint/2010/main" val="3551816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A266-412E-8A1D-1D76-A0D472D7C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6866F-C6E3-8C3D-CA4B-9382974E7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11CDE-A1E7-49BF-770A-B955F985F7DF}"/>
              </a:ext>
            </a:extLst>
          </p:cNvPr>
          <p:cNvSpPr>
            <a:spLocks noGrp="1"/>
          </p:cNvSpPr>
          <p:nvPr>
            <p:ph type="body" idx="1"/>
          </p:nvPr>
        </p:nvSpPr>
        <p:spPr/>
        <p:txBody>
          <a:bodyPr/>
          <a:lstStyle/>
          <a:p>
            <a:r>
              <a:rPr lang="en-US"/>
              <a:t>This slide shows some of the most common major and minor barriers to interoperable exchange I 2023 and 2025</a:t>
            </a:r>
          </a:p>
          <a:p>
            <a:r>
              <a:rPr lang="en-US"/>
              <a:t>Note that overall barriers are similar or slightly higher in 2025</a:t>
            </a:r>
            <a:endParaRPr lang="en-US" i="0"/>
          </a:p>
          <a:p>
            <a:r>
              <a:rPr lang="en-US" i="0"/>
              <a:t>As breadth of exchange increases, minor barriers that modestly reduces the value or frequency of exchange are also increasing with more exchange partners. </a:t>
            </a:r>
            <a:endParaRPr lang="en-US"/>
          </a:p>
        </p:txBody>
      </p:sp>
      <p:sp>
        <p:nvSpPr>
          <p:cNvPr id="4" name="Slide Number Placeholder 3">
            <a:extLst>
              <a:ext uri="{FF2B5EF4-FFF2-40B4-BE49-F238E27FC236}">
                <a16:creationId xmlns:a16="http://schemas.microsoft.com/office/drawing/2014/main" id="{DC34F069-3F4C-2CBA-ACB2-24BA2396812E}"/>
              </a:ext>
            </a:extLst>
          </p:cNvPr>
          <p:cNvSpPr>
            <a:spLocks noGrp="1"/>
          </p:cNvSpPr>
          <p:nvPr>
            <p:ph type="sldNum" sz="quarter" idx="5"/>
          </p:nvPr>
        </p:nvSpPr>
        <p:spPr/>
        <p:txBody>
          <a:bodyPr/>
          <a:lstStyle/>
          <a:p>
            <a:fld id="{D5F8523C-8729-40F0-9536-D6C4CA3AD238}" type="slidenum">
              <a:rPr lang="en-US" smtClean="0"/>
              <a:pPr/>
              <a:t>14</a:t>
            </a:fld>
            <a:endParaRPr lang="en-US"/>
          </a:p>
        </p:txBody>
      </p:sp>
    </p:spTree>
    <p:extLst>
      <p:ext uri="{BB962C8B-B14F-4D97-AF65-F5344CB8AC3E}">
        <p14:creationId xmlns:p14="http://schemas.microsoft.com/office/powerpoint/2010/main" val="375700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F1143-BFB3-1CBB-7E9E-07D5D9117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90D55-F88D-81E5-80ED-7C2762599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649F7-EFDE-B8C4-16A2-CF7F35C9BDBB}"/>
              </a:ext>
            </a:extLst>
          </p:cNvPr>
          <p:cNvSpPr>
            <a:spLocks noGrp="1"/>
          </p:cNvSpPr>
          <p:nvPr>
            <p:ph type="body" idx="1"/>
          </p:nvPr>
        </p:nvSpPr>
        <p:spPr/>
        <p:txBody>
          <a:bodyPr/>
          <a:lstStyle/>
          <a:p>
            <a:r>
              <a:rPr lang="en-US"/>
              <a:t>On the bright side, </a:t>
            </a:r>
            <a:r>
              <a:rPr lang="en-US" i="1"/>
              <a:t>major</a:t>
            </a:r>
            <a:r>
              <a:rPr lang="en-US" i="0"/>
              <a:t> barriers that </a:t>
            </a:r>
            <a:r>
              <a:rPr lang="en-US" i="1"/>
              <a:t>prevent</a:t>
            </a:r>
            <a:r>
              <a:rPr lang="en-US" i="0"/>
              <a:t> exchange are going down. Taken together this story </a:t>
            </a:r>
          </a:p>
        </p:txBody>
      </p:sp>
      <p:sp>
        <p:nvSpPr>
          <p:cNvPr id="4" name="Slide Number Placeholder 3">
            <a:extLst>
              <a:ext uri="{FF2B5EF4-FFF2-40B4-BE49-F238E27FC236}">
                <a16:creationId xmlns:a16="http://schemas.microsoft.com/office/drawing/2014/main" id="{A170F8EA-6391-D4C2-B64F-40F7BD8642B3}"/>
              </a:ext>
            </a:extLst>
          </p:cNvPr>
          <p:cNvSpPr>
            <a:spLocks noGrp="1"/>
          </p:cNvSpPr>
          <p:nvPr>
            <p:ph type="sldNum" sz="quarter" idx="5"/>
          </p:nvPr>
        </p:nvSpPr>
        <p:spPr/>
        <p:txBody>
          <a:bodyPr/>
          <a:lstStyle/>
          <a:p>
            <a:fld id="{D5F8523C-8729-40F0-9536-D6C4CA3AD238}" type="slidenum">
              <a:rPr lang="en-US" smtClean="0"/>
              <a:pPr/>
              <a:t>15</a:t>
            </a:fld>
            <a:endParaRPr lang="en-US"/>
          </a:p>
        </p:txBody>
      </p:sp>
    </p:spTree>
    <p:extLst>
      <p:ext uri="{BB962C8B-B14F-4D97-AF65-F5344CB8AC3E}">
        <p14:creationId xmlns:p14="http://schemas.microsoft.com/office/powerpoint/2010/main" val="390769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29% are satisfied with EHR support for tracking down external health information, 15% are neither satisfied nor dissatisfied, 32% are dissatisfied. 16% EHR doesn’t have the capability.</a:t>
            </a:r>
          </a:p>
        </p:txBody>
      </p:sp>
      <p:sp>
        <p:nvSpPr>
          <p:cNvPr id="4" name="Slide Number Placeholder 3"/>
          <p:cNvSpPr>
            <a:spLocks noGrp="1"/>
          </p:cNvSpPr>
          <p:nvPr>
            <p:ph type="sldNum" sz="quarter" idx="5"/>
          </p:nvPr>
        </p:nvSpPr>
        <p:spPr/>
        <p:txBody>
          <a:bodyPr/>
          <a:lstStyle/>
          <a:p>
            <a:fld id="{D5F8523C-8729-40F0-9536-D6C4CA3AD238}" type="slidenum">
              <a:rPr lang="en-US" smtClean="0"/>
              <a:pPr/>
              <a:t>19</a:t>
            </a:fld>
            <a:endParaRPr lang="en-US"/>
          </a:p>
        </p:txBody>
      </p:sp>
    </p:spTree>
    <p:extLst>
      <p:ext uri="{BB962C8B-B14F-4D97-AF65-F5344CB8AC3E}">
        <p14:creationId xmlns:p14="http://schemas.microsoft.com/office/powerpoint/2010/main" val="287752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25% can often complete PA within EHR, 35% can somewhat complete PA within EHR, and 17% cannot </a:t>
            </a:r>
          </a:p>
        </p:txBody>
      </p:sp>
      <p:sp>
        <p:nvSpPr>
          <p:cNvPr id="4" name="Slide Number Placeholder 3"/>
          <p:cNvSpPr>
            <a:spLocks noGrp="1"/>
          </p:cNvSpPr>
          <p:nvPr>
            <p:ph type="sldNum" sz="quarter" idx="5"/>
          </p:nvPr>
        </p:nvSpPr>
        <p:spPr/>
        <p:txBody>
          <a:bodyPr/>
          <a:lstStyle/>
          <a:p>
            <a:fld id="{D5F8523C-8729-40F0-9536-D6C4CA3AD238}" type="slidenum">
              <a:rPr lang="en-US" smtClean="0"/>
              <a:pPr/>
              <a:t>20</a:t>
            </a:fld>
            <a:endParaRPr lang="en-US"/>
          </a:p>
        </p:txBody>
      </p:sp>
    </p:spTree>
    <p:extLst>
      <p:ext uri="{BB962C8B-B14F-4D97-AF65-F5344CB8AC3E}">
        <p14:creationId xmlns:p14="http://schemas.microsoft.com/office/powerpoint/2010/main" val="613570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90000"/>
              </a:lnSpc>
              <a:spcBef>
                <a:spcPts val="1200"/>
              </a:spcBef>
              <a:spcAft>
                <a:spcPts val="0"/>
              </a:spcAft>
              <a:buClrTx/>
              <a:buSzPct val="100000"/>
              <a:buFont typeface="Arial" panose="020B0604020202020204" pitchFamily="34" charset="0"/>
              <a:buChar char="•"/>
              <a:tabLst/>
              <a:defRPr/>
            </a:pPr>
            <a:r>
              <a:rPr lang="en-US"/>
              <a:t>The analysis simulated what would happen if more physicians reported that medication information was easy to obtain, find, and reconcile by randomly improving some survey responses and repeating the process 1,000 times to estimate the overall effect. It also modeled how improvements in one area of interoperability are linked to improvements in others, using observed patterns in the data to estimate how coordinated changes could increase ideal interoperability.</a:t>
            </a:r>
          </a:p>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21</a:t>
            </a:fld>
            <a:endParaRPr lang="en-US"/>
          </a:p>
        </p:txBody>
      </p:sp>
    </p:spTree>
    <p:extLst>
      <p:ext uri="{BB962C8B-B14F-4D97-AF65-F5344CB8AC3E}">
        <p14:creationId xmlns:p14="http://schemas.microsoft.com/office/powerpoint/2010/main" val="21890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2017</a:t>
            </a:r>
          </a:p>
          <a:p>
            <a:r>
              <a:rPr lang="en-US"/>
              <a:t>57% both electronic and paper</a:t>
            </a:r>
          </a:p>
          <a:p>
            <a:r>
              <a:rPr lang="en-US"/>
              <a:t>29% electronic only</a:t>
            </a:r>
          </a:p>
          <a:p>
            <a:r>
              <a:rPr lang="en-US"/>
              <a:t>13% paper only</a:t>
            </a:r>
          </a:p>
          <a:p>
            <a:r>
              <a:rPr lang="en-US"/>
              <a:t>1% N/A</a:t>
            </a:r>
          </a:p>
        </p:txBody>
      </p:sp>
      <p:sp>
        <p:nvSpPr>
          <p:cNvPr id="4" name="Slide Number Placeholder 3"/>
          <p:cNvSpPr>
            <a:spLocks noGrp="1"/>
          </p:cNvSpPr>
          <p:nvPr>
            <p:ph type="sldNum" sz="quarter" idx="5"/>
          </p:nvPr>
        </p:nvSpPr>
        <p:spPr/>
        <p:txBody>
          <a:bodyPr/>
          <a:lstStyle/>
          <a:p>
            <a:fld id="{D5F8523C-8729-40F0-9536-D6C4CA3AD238}" type="slidenum">
              <a:rPr lang="en-US" smtClean="0"/>
              <a:pPr/>
              <a:t>24</a:t>
            </a:fld>
            <a:endParaRPr lang="en-US"/>
          </a:p>
        </p:txBody>
      </p:sp>
    </p:spTree>
    <p:extLst>
      <p:ext uri="{BB962C8B-B14F-4D97-AF65-F5344CB8AC3E}">
        <p14:creationId xmlns:p14="http://schemas.microsoft.com/office/powerpoint/2010/main" val="183053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EHR3: Does this facility's EHR integrate clinical information received electronically from outside providers, without manual entry? (Q.EHR3)</a:t>
            </a:r>
          </a:p>
          <a:p>
            <a:r>
              <a:rPr lang="en-US" sz="1200" b="0" i="0" u="none" strike="noStrike" kern="1200">
                <a:solidFill>
                  <a:schemeClr val="tx1"/>
                </a:solidFill>
                <a:effectLst/>
                <a:latin typeface="+mn-lt"/>
                <a:ea typeface="+mn-ea"/>
                <a:cs typeface="+mn-cs"/>
              </a:rPr>
              <a:t>EHR4: Do external organizations provide this facility with 'read only' access to EHR clinical information? (Q.EHR4)</a:t>
            </a:r>
            <a:r>
              <a:rPr lang="en-US" b="0">
                <a:effectLst/>
              </a:rPr>
              <a:t> </a:t>
            </a:r>
            <a:endParaRPr lang="en-US" b="0"/>
          </a:p>
        </p:txBody>
      </p:sp>
      <p:sp>
        <p:nvSpPr>
          <p:cNvPr id="4" name="Slide Number Placeholder 3"/>
          <p:cNvSpPr>
            <a:spLocks noGrp="1"/>
          </p:cNvSpPr>
          <p:nvPr>
            <p:ph type="sldNum" sz="quarter" idx="5"/>
          </p:nvPr>
        </p:nvSpPr>
        <p:spPr/>
        <p:txBody>
          <a:bodyPr/>
          <a:lstStyle/>
          <a:p>
            <a:fld id="{D5F8523C-8729-40F0-9536-D6C4CA3AD238}" type="slidenum">
              <a:rPr lang="en-US" smtClean="0"/>
              <a:pPr/>
              <a:t>27</a:t>
            </a:fld>
            <a:endParaRPr lang="en-US"/>
          </a:p>
        </p:txBody>
      </p:sp>
    </p:spTree>
    <p:extLst>
      <p:ext uri="{BB962C8B-B14F-4D97-AF65-F5344CB8AC3E}">
        <p14:creationId xmlns:p14="http://schemas.microsoft.com/office/powerpoint/2010/main" val="369932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Close to half </a:t>
            </a:r>
            <a:r>
              <a:rPr lang="en-US"/>
              <a:t>of VA health care facilities and separate inpatient psychiatric units of a general hospital electronically </a:t>
            </a:r>
            <a:r>
              <a:rPr lang="en-US" b="1"/>
              <a:t>search clients' health information</a:t>
            </a:r>
            <a:r>
              <a:rPr lang="en-US"/>
              <a:t> from external providers/sources </a:t>
            </a:r>
            <a:r>
              <a:rPr lang="en-US" b="1"/>
              <a:t>almost every day</a:t>
            </a:r>
            <a:r>
              <a:rPr lang="en-US"/>
              <a:t>. </a:t>
            </a:r>
          </a:p>
        </p:txBody>
      </p:sp>
      <p:sp>
        <p:nvSpPr>
          <p:cNvPr id="4" name="Slide Number Placeholder 3"/>
          <p:cNvSpPr>
            <a:spLocks noGrp="1"/>
          </p:cNvSpPr>
          <p:nvPr>
            <p:ph type="sldNum" sz="quarter" idx="5"/>
          </p:nvPr>
        </p:nvSpPr>
        <p:spPr/>
        <p:txBody>
          <a:bodyPr/>
          <a:lstStyle/>
          <a:p>
            <a:fld id="{D5F8523C-8729-40F0-9536-D6C4CA3AD238}" type="slidenum">
              <a:rPr lang="en-US" smtClean="0"/>
              <a:pPr/>
              <a:t>28</a:t>
            </a:fld>
            <a:endParaRPr lang="en-US"/>
          </a:p>
        </p:txBody>
      </p:sp>
    </p:spTree>
    <p:extLst>
      <p:ext uri="{BB962C8B-B14F-4D97-AF65-F5344CB8AC3E}">
        <p14:creationId xmlns:p14="http://schemas.microsoft.com/office/powerpoint/2010/main" val="278211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10AA-D5DE-76A9-9DE0-FA4768A2A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DE028-360C-0739-EE3D-C2B304504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130EE-9094-6091-A4CF-6222209A89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7F6324-A225-BFCE-35F6-E64770CBB103}"/>
              </a:ext>
            </a:extLst>
          </p:cNvPr>
          <p:cNvSpPr>
            <a:spLocks noGrp="1"/>
          </p:cNvSpPr>
          <p:nvPr>
            <p:ph type="sldNum" sz="quarter" idx="5"/>
          </p:nvPr>
        </p:nvSpPr>
        <p:spPr/>
        <p:txBody>
          <a:bodyPr/>
          <a:lstStyle/>
          <a:p>
            <a:fld id="{D8B0A274-59EC-D240-BBE2-9D1E6D646BA9}" type="slidenum">
              <a:rPr lang="en-US" smtClean="0"/>
              <a:t>46</a:t>
            </a:fld>
            <a:endParaRPr lang="en-US"/>
          </a:p>
        </p:txBody>
      </p:sp>
    </p:spTree>
    <p:extLst>
      <p:ext uri="{BB962C8B-B14F-4D97-AF65-F5344CB8AC3E}">
        <p14:creationId xmlns:p14="http://schemas.microsoft.com/office/powerpoint/2010/main" val="37076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F8523C-8729-40F0-9536-D6C4CA3AD238}" type="slidenum">
              <a:rPr lang="en-US" smtClean="0"/>
              <a:pPr/>
              <a:t>2</a:t>
            </a:fld>
            <a:endParaRPr lang="en-US"/>
          </a:p>
        </p:txBody>
      </p:sp>
    </p:spTree>
    <p:extLst>
      <p:ext uri="{BB962C8B-B14F-4D97-AF65-F5344CB8AC3E}">
        <p14:creationId xmlns:p14="http://schemas.microsoft.com/office/powerpoint/2010/main" val="287297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F26A5-A2FC-411C-B293-4738F9A42BAB}" type="slidenum">
              <a:rPr lang="en-US" smtClean="0"/>
              <a:t>3</a:t>
            </a:fld>
            <a:endParaRPr lang="en-US"/>
          </a:p>
        </p:txBody>
      </p:sp>
    </p:spTree>
    <p:extLst>
      <p:ext uri="{BB962C8B-B14F-4D97-AF65-F5344CB8AC3E}">
        <p14:creationId xmlns:p14="http://schemas.microsoft.com/office/powerpoint/2010/main" val="84996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F4AF8-95F1-E170-FF4F-D06B69355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AAF0C-95F1-48C6-DE1C-2BCE5DF3E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EDC67-7AE4-C244-C9DD-2EE3960013D9}"/>
              </a:ext>
            </a:extLst>
          </p:cNvPr>
          <p:cNvSpPr>
            <a:spLocks noGrp="1"/>
          </p:cNvSpPr>
          <p:nvPr>
            <p:ph type="body" idx="1"/>
          </p:nvPr>
        </p:nvSpPr>
        <p:spPr/>
        <p:txBody>
          <a:bodyPr/>
          <a:lstStyle/>
          <a:p>
            <a:pPr lvl="1"/>
            <a:r>
              <a:rPr lang="en-US" sz="1500"/>
              <a:t>Fifteen years ago, some patients could schedule an appointment, check lab results, and message their provider online. Now those capabilities are nearly ubiquitous.</a:t>
            </a:r>
          </a:p>
          <a:p>
            <a:pPr lvl="1"/>
            <a:r>
              <a:rPr lang="en-US" sz="1500"/>
              <a:t>Ten years ago, some patients could electronically view their doctor’s notes and virtually speak to a provider face-to-face. Now those capabilities are nearly ubiquitous.</a:t>
            </a:r>
          </a:p>
          <a:p>
            <a:pPr lvl="1"/>
            <a:r>
              <a:rPr lang="en-US" sz="1500"/>
              <a:t>Five years ago, patients were beginning to aggregate their medical records across different sources. Now, patients are able to use AI tools to generate new insights from those aggregated records.</a:t>
            </a:r>
          </a:p>
          <a:p>
            <a:endParaRPr lang="en-US"/>
          </a:p>
        </p:txBody>
      </p:sp>
      <p:sp>
        <p:nvSpPr>
          <p:cNvPr id="4" name="Slide Number Placeholder 3">
            <a:extLst>
              <a:ext uri="{FF2B5EF4-FFF2-40B4-BE49-F238E27FC236}">
                <a16:creationId xmlns:a16="http://schemas.microsoft.com/office/drawing/2014/main" id="{177E686D-B46F-6CEA-E001-634AE3A131E2}"/>
              </a:ext>
            </a:extLst>
          </p:cNvPr>
          <p:cNvSpPr>
            <a:spLocks noGrp="1"/>
          </p:cNvSpPr>
          <p:nvPr>
            <p:ph type="sldNum" sz="quarter" idx="5"/>
          </p:nvPr>
        </p:nvSpPr>
        <p:spPr/>
        <p:txBody>
          <a:bodyPr/>
          <a:lstStyle/>
          <a:p>
            <a:fld id="{684F26A5-A2FC-411C-B293-4738F9A42BAB}" type="slidenum">
              <a:rPr lang="en-US" smtClean="0"/>
              <a:t>4</a:t>
            </a:fld>
            <a:endParaRPr lang="en-US"/>
          </a:p>
        </p:txBody>
      </p:sp>
    </p:spTree>
    <p:extLst>
      <p:ext uri="{BB962C8B-B14F-4D97-AF65-F5344CB8AC3E}">
        <p14:creationId xmlns:p14="http://schemas.microsoft.com/office/powerpoint/2010/main" val="178662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DE0A1D7-41F4-4ABD-BFCE-86B7BE9B3D4B}" type="slidenum">
              <a:rPr lang="en-US" smtClean="0"/>
              <a:pPr/>
              <a:t>7</a:t>
            </a:fld>
            <a:endParaRPr lang="en-US"/>
          </a:p>
        </p:txBody>
      </p:sp>
      <p:sp>
        <p:nvSpPr>
          <p:cNvPr id="8" name="Slide Image Placeholder 7"/>
          <p:cNvSpPr>
            <a:spLocks noGrp="1" noRot="1" noChangeAspect="1"/>
          </p:cNvSpPr>
          <p:nvPr>
            <p:ph type="sldImg"/>
          </p:nvPr>
        </p:nvSpPr>
        <p:spPr>
          <a:xfrm>
            <a:off x="636588" y="327025"/>
            <a:ext cx="5584825" cy="3143250"/>
          </a:xfrm>
        </p:spPr>
      </p:sp>
      <p:sp>
        <p:nvSpPr>
          <p:cNvPr id="9" name="Notes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124206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Hospital engagement in interoperable exchange has more than tripled in the past decade:  less than a quarter (23%) were able to find, send, receive, integrate in 2014 and now more than three-quarters report engagement in all 4 aspects of interoperable exchange.</a:t>
            </a:r>
          </a:p>
          <a:p>
            <a:r>
              <a:rPr lang="en-US"/>
              <a:t>Notably nearly all non-federal acute care hospitals can find, send, and receive information but integration without special effort has remained fairly stagnant over the last few years</a:t>
            </a:r>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a:p>
        </p:txBody>
      </p:sp>
    </p:spTree>
    <p:extLst>
      <p:ext uri="{BB962C8B-B14F-4D97-AF65-F5344CB8AC3E}">
        <p14:creationId xmlns:p14="http://schemas.microsoft.com/office/powerpoint/2010/main" val="266025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network-based exchange is increasing—62% of hospitals using vendor networks, 75% using national networks, and 78% using local HIEs—rates of mail or fax are not decreasing. </a:t>
            </a:r>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a:p>
        </p:txBody>
      </p:sp>
    </p:spTree>
    <p:extLst>
      <p:ext uri="{BB962C8B-B14F-4D97-AF65-F5344CB8AC3E}">
        <p14:creationId xmlns:p14="http://schemas.microsoft.com/office/powerpoint/2010/main" val="294486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80% of hospitals still receive information via mail or fax but rates of this happening “often” </a:t>
            </a:r>
            <a:r>
              <a:rPr lang="en-US" i="1"/>
              <a:t>are</a:t>
            </a:r>
            <a:r>
              <a:rPr lang="en-US" i="0"/>
              <a:t> decreasing. </a:t>
            </a:r>
            <a:r>
              <a:rPr lang="en-US"/>
              <a:t>As of 2025, more than half of hospitals often receive information via network-based exchange. Note very low rates of sending and receiving information through a vendor-based network “sometimes” – when a hospital participates in a vendor-based network, information appears to flow freely. </a:t>
            </a:r>
          </a:p>
        </p:txBody>
      </p:sp>
      <p:sp>
        <p:nvSpPr>
          <p:cNvPr id="4" name="Slide Number Placeholder 3"/>
          <p:cNvSpPr>
            <a:spLocks noGrp="1"/>
          </p:cNvSpPr>
          <p:nvPr>
            <p:ph type="sldNum" sz="quarter" idx="5"/>
          </p:nvPr>
        </p:nvSpPr>
        <p:spPr/>
        <p:txBody>
          <a:bodyPr/>
          <a:lstStyle/>
          <a:p>
            <a:fld id="{D5F8523C-8729-40F0-9536-D6C4CA3AD238}" type="slidenum">
              <a:rPr lang="en-US" smtClean="0"/>
              <a:pPr/>
              <a:t>11</a:t>
            </a:fld>
            <a:endParaRPr lang="en-US"/>
          </a:p>
        </p:txBody>
      </p:sp>
    </p:spTree>
    <p:extLst>
      <p:ext uri="{BB962C8B-B14F-4D97-AF65-F5344CB8AC3E}">
        <p14:creationId xmlns:p14="http://schemas.microsoft.com/office/powerpoint/2010/main" val="291335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specific methods of exchange we’ve also been tracking hospital awareness &amp; participation in the Trusted Exchange Framework &amp; Common Agreement over time</a:t>
            </a:r>
          </a:p>
          <a:p>
            <a:r>
              <a:rPr lang="en-US"/>
              <a:t>For the first time in 2025 hospitals started writing in “TEFCA” as a method of exchange, often in addition to the designated Qualified Health Information Network (QHIN) they partnered or contracted with for participation. Going forward we will start asking hospitals to indicate this on the survey alongside their participation in other types of health information networks they use for exchange.  </a:t>
            </a:r>
          </a:p>
        </p:txBody>
      </p:sp>
      <p:sp>
        <p:nvSpPr>
          <p:cNvPr id="4" name="Slide Number Placeholder 3"/>
          <p:cNvSpPr>
            <a:spLocks noGrp="1"/>
          </p:cNvSpPr>
          <p:nvPr>
            <p:ph type="sldNum" sz="quarter" idx="5"/>
          </p:nvPr>
        </p:nvSpPr>
        <p:spPr/>
        <p:txBody>
          <a:bodyPr/>
          <a:lstStyle/>
          <a:p>
            <a:fld id="{D5F8523C-8729-40F0-9536-D6C4CA3AD238}" type="slidenum">
              <a:rPr lang="en-US" smtClean="0"/>
              <a:pPr/>
              <a:t>12</a:t>
            </a:fld>
            <a:endParaRPr lang="en-US"/>
          </a:p>
        </p:txBody>
      </p:sp>
    </p:spTree>
    <p:extLst>
      <p:ext uri="{BB962C8B-B14F-4D97-AF65-F5344CB8AC3E}">
        <p14:creationId xmlns:p14="http://schemas.microsoft.com/office/powerpoint/2010/main" val="3971443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Light">
    <p:bg bwMode="gray">
      <p:bgPr>
        <a:solidFill>
          <a:srgbClr val="0A299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1064" y="0"/>
            <a:ext cx="4717761" cy="6858000"/>
          </a:xfrm>
          <a:prstGeom prst="rect">
            <a:avLst/>
          </a:prstGeom>
        </p:spPr>
      </p:pic>
      <p:sp>
        <p:nvSpPr>
          <p:cNvPr id="2" name="Rectangle 1">
            <a:extLst>
              <a:ext uri="{FF2B5EF4-FFF2-40B4-BE49-F238E27FC236}">
                <a16:creationId xmlns:a16="http://schemas.microsoft.com/office/drawing/2014/main" id="{0E3F32BF-68C5-9040-2D9D-D2B58ECB6E1B}"/>
              </a:ext>
              <a:ext uri="{C183D7F6-B498-43B3-948B-1728B52AA6E4}">
                <adec:decorative xmlns:adec="http://schemas.microsoft.com/office/drawing/2017/decorative" val="1"/>
              </a:ext>
            </a:extLst>
          </p:cNvPr>
          <p:cNvSpPr/>
          <p:nvPr userDrawn="1"/>
        </p:nvSpPr>
        <p:spPr bwMode="gray">
          <a:xfrm>
            <a:off x="0" y="0"/>
            <a:ext cx="7471063" cy="68580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49" name="Title 1"/>
          <p:cNvSpPr>
            <a:spLocks noGrp="1"/>
          </p:cNvSpPr>
          <p:nvPr userDrawn="1">
            <p:ph type="ctrTitle"/>
          </p:nvPr>
        </p:nvSpPr>
        <p:spPr bwMode="gray">
          <a:xfrm>
            <a:off x="457199" y="2193926"/>
            <a:ext cx="6551613" cy="1235074"/>
          </a:xfrm>
        </p:spPr>
        <p:txBody>
          <a:bodyPr vert="horz" lIns="0" tIns="0" rIns="0" bIns="0" rtlCol="0" anchor="b" anchorCtr="0">
            <a:noAutofit/>
          </a:bodyPr>
          <a:lstStyle>
            <a:lvl1pPr>
              <a:spcBef>
                <a:spcPts val="0"/>
              </a:spcBef>
              <a:defRPr lang="en-US" sz="3400" b="1" dirty="0">
                <a:solidFill>
                  <a:schemeClr val="accent2"/>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484090" y="3585671"/>
            <a:ext cx="4233672" cy="876363"/>
          </a:xfrm>
        </p:spPr>
        <p:txBody>
          <a:bodyPr lIns="0" tIns="0" rIns="0" bIns="0" anchor="t" anchorCtr="0"/>
          <a:lstStyle>
            <a:lvl1pPr marL="0" indent="0">
              <a:spcBef>
                <a:spcPts val="600"/>
              </a:spcBef>
              <a:buNone/>
              <a:defRPr sz="1800">
                <a:solidFill>
                  <a:schemeClr val="accent2"/>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84090" y="5865446"/>
            <a:ext cx="6524722" cy="438150"/>
          </a:xfrm>
        </p:spPr>
        <p:txBody>
          <a:bodyPr lIns="0" tIns="0" rIns="0" bIns="0" anchor="b" anchorCtr="0"/>
          <a:lstStyle>
            <a:lvl1pPr marL="0" indent="0">
              <a:spcBef>
                <a:spcPts val="300"/>
              </a:spcBef>
              <a:buNone/>
              <a:defRPr sz="1200">
                <a:solidFill>
                  <a:schemeClr val="bg1">
                    <a:lumMod val="50000"/>
                  </a:schemeClr>
                </a:solidFill>
              </a:defRPr>
            </a:lvl1pPr>
          </a:lstStyle>
          <a:p>
            <a:pPr lvl="0"/>
            <a:r>
              <a:rPr lang="en-US"/>
              <a:t>Click to edit Master text styles</a:t>
            </a: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5" name="Graphic 4" descr="ASTP logo">
            <a:extLst>
              <a:ext uri="{FF2B5EF4-FFF2-40B4-BE49-F238E27FC236}">
                <a16:creationId xmlns:a16="http://schemas.microsoft.com/office/drawing/2014/main" id="{721A8959-C237-407F-E690-90C92728E1E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199" y="457200"/>
            <a:ext cx="2560639" cy="410163"/>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15" userDrawn="1">
          <p15:clr>
            <a:srgbClr val="FBAE40"/>
          </p15:clr>
        </p15:guide>
        <p15:guide id="3" pos="470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6" name="Content Placeholder 5">
            <a:extLst>
              <a:ext uri="{FF2B5EF4-FFF2-40B4-BE49-F238E27FC236}">
                <a16:creationId xmlns:a16="http://schemas.microsoft.com/office/drawing/2014/main" id="{FF4A951F-7F06-3C3C-1CF5-9A3C02E7B0E9}"/>
              </a:ext>
            </a:extLst>
          </p:cNvPr>
          <p:cNvSpPr>
            <a:spLocks noGrp="1"/>
          </p:cNvSpPr>
          <p:nvPr>
            <p:ph sz="quarter" idx="10"/>
          </p:nvPr>
        </p:nvSpPr>
        <p:spPr>
          <a:xfrm>
            <a:off x="457200" y="1690688"/>
            <a:ext cx="5465763"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C12A6DAF-C623-9C3A-EFA6-870D2676ADB0}"/>
              </a:ext>
            </a:extLst>
          </p:cNvPr>
          <p:cNvSpPr>
            <a:spLocks noGrp="1"/>
          </p:cNvSpPr>
          <p:nvPr>
            <p:ph sz="quarter" idx="11"/>
          </p:nvPr>
        </p:nvSpPr>
        <p:spPr>
          <a:xfrm>
            <a:off x="6265863" y="1690688"/>
            <a:ext cx="5465762"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9818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Content Placeholder 3">
            <a:extLst>
              <a:ext uri="{FF2B5EF4-FFF2-40B4-BE49-F238E27FC236}">
                <a16:creationId xmlns:a16="http://schemas.microsoft.com/office/drawing/2014/main" id="{AD9FE6A0-0850-BC6F-11AE-4B08F8A9FE35}"/>
              </a:ext>
            </a:extLst>
          </p:cNvPr>
          <p:cNvSpPr>
            <a:spLocks noGrp="1"/>
          </p:cNvSpPr>
          <p:nvPr>
            <p:ph sz="quarter" idx="12"/>
          </p:nvPr>
        </p:nvSpPr>
        <p:spPr>
          <a:xfrm>
            <a:off x="457200" y="1690688"/>
            <a:ext cx="349331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63BCADD-9869-CCB7-AFD3-B370EFE0DFEE}"/>
              </a:ext>
            </a:extLst>
          </p:cNvPr>
          <p:cNvSpPr>
            <a:spLocks noGrp="1"/>
          </p:cNvSpPr>
          <p:nvPr>
            <p:ph sz="quarter" idx="13"/>
          </p:nvPr>
        </p:nvSpPr>
        <p:spPr>
          <a:xfrm>
            <a:off x="4343400" y="1690688"/>
            <a:ext cx="349331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C3F98BC9-F223-77BE-C34B-AF9B928813EE}"/>
              </a:ext>
            </a:extLst>
          </p:cNvPr>
          <p:cNvSpPr>
            <a:spLocks noGrp="1"/>
          </p:cNvSpPr>
          <p:nvPr>
            <p:ph sz="quarter" idx="14"/>
          </p:nvPr>
        </p:nvSpPr>
        <p:spPr>
          <a:xfrm>
            <a:off x="8237765" y="1690688"/>
            <a:ext cx="3493315" cy="4595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0509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_1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200" y="1690688"/>
            <a:ext cx="5466371"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FF553FDC-145C-B531-E832-3CADDBA412D4}"/>
              </a:ext>
            </a:extLst>
          </p:cNvPr>
          <p:cNvSpPr>
            <a:spLocks noGrp="1"/>
          </p:cNvSpPr>
          <p:nvPr>
            <p:ph sz="quarter" idx="18"/>
          </p:nvPr>
        </p:nvSpPr>
        <p:spPr>
          <a:xfrm>
            <a:off x="457201" y="2368296"/>
            <a:ext cx="5465762"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26880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200" y="1690688"/>
            <a:ext cx="5465763"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200" y="2368296"/>
            <a:ext cx="546576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3875" y="1690688"/>
            <a:ext cx="5465763"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3875" y="2368296"/>
            <a:ext cx="546576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367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ed Content _3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201" y="1690688"/>
            <a:ext cx="3493314"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Text Placeholder 4">
            <a:extLst>
              <a:ext uri="{FF2B5EF4-FFF2-40B4-BE49-F238E27FC236}">
                <a16:creationId xmlns:a16="http://schemas.microsoft.com/office/drawing/2014/main" id="{749B7513-CADD-B609-D0CC-9832BAABBF38}"/>
              </a:ext>
            </a:extLst>
          </p:cNvPr>
          <p:cNvSpPr>
            <a:spLocks noGrp="1"/>
          </p:cNvSpPr>
          <p:nvPr>
            <p:ph type="body" sz="quarter" idx="19"/>
          </p:nvPr>
        </p:nvSpPr>
        <p:spPr bwMode="gray">
          <a:xfrm>
            <a:off x="4344550" y="1690688"/>
            <a:ext cx="3501329"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EDD46EED-7958-B010-F1F8-86A97D735A08}"/>
              </a:ext>
            </a:extLst>
          </p:cNvPr>
          <p:cNvSpPr>
            <a:spLocks noGrp="1"/>
          </p:cNvSpPr>
          <p:nvPr>
            <p:ph type="body" sz="quarter" idx="21"/>
          </p:nvPr>
        </p:nvSpPr>
        <p:spPr bwMode="gray">
          <a:xfrm>
            <a:off x="8238309" y="1690688"/>
            <a:ext cx="3501329"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D2B4DBFC-B5AC-8F31-409F-5956B0433B79}"/>
              </a:ext>
            </a:extLst>
          </p:cNvPr>
          <p:cNvSpPr>
            <a:spLocks noGrp="1"/>
          </p:cNvSpPr>
          <p:nvPr>
            <p:ph sz="quarter" idx="22"/>
          </p:nvPr>
        </p:nvSpPr>
        <p:spPr>
          <a:xfrm>
            <a:off x="457200" y="2368297"/>
            <a:ext cx="349331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91937E17-F968-3A38-DBAD-A48B9068998C}"/>
              </a:ext>
            </a:extLst>
          </p:cNvPr>
          <p:cNvSpPr>
            <a:spLocks noGrp="1"/>
          </p:cNvSpPr>
          <p:nvPr>
            <p:ph sz="quarter" idx="23"/>
          </p:nvPr>
        </p:nvSpPr>
        <p:spPr>
          <a:xfrm>
            <a:off x="4351564" y="2368297"/>
            <a:ext cx="349331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B0FB9E8E-981A-C14D-37FA-466C4D20BBE9}"/>
              </a:ext>
            </a:extLst>
          </p:cNvPr>
          <p:cNvSpPr>
            <a:spLocks noGrp="1"/>
          </p:cNvSpPr>
          <p:nvPr>
            <p:ph sz="quarter" idx="24"/>
          </p:nvPr>
        </p:nvSpPr>
        <p:spPr>
          <a:xfrm>
            <a:off x="8245928" y="2368297"/>
            <a:ext cx="349331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2595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ed Content _4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57199" y="1690688"/>
            <a:ext cx="547725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3279178-3313-1462-07C7-4D0B94B28C9C}"/>
              </a:ext>
            </a:extLst>
          </p:cNvPr>
          <p:cNvSpPr>
            <a:spLocks noGrp="1"/>
          </p:cNvSpPr>
          <p:nvPr>
            <p:ph sz="quarter" idx="24"/>
          </p:nvPr>
        </p:nvSpPr>
        <p:spPr>
          <a:xfrm>
            <a:off x="457200" y="2257463"/>
            <a:ext cx="5476875"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E25AED0C-FBF4-70C9-7712-606F401A3650}"/>
              </a:ext>
            </a:extLst>
          </p:cNvPr>
          <p:cNvSpPr>
            <a:spLocks noGrp="1"/>
          </p:cNvSpPr>
          <p:nvPr>
            <p:ph type="body" sz="quarter" idx="25"/>
          </p:nvPr>
        </p:nvSpPr>
        <p:spPr bwMode="gray">
          <a:xfrm>
            <a:off x="6265863" y="1690688"/>
            <a:ext cx="547725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9" name="Content Placeholder 5">
            <a:extLst>
              <a:ext uri="{FF2B5EF4-FFF2-40B4-BE49-F238E27FC236}">
                <a16:creationId xmlns:a16="http://schemas.microsoft.com/office/drawing/2014/main" id="{FBA25819-7F4C-2C1C-68A8-78EBCC86CA47}"/>
              </a:ext>
            </a:extLst>
          </p:cNvPr>
          <p:cNvSpPr>
            <a:spLocks noGrp="1"/>
          </p:cNvSpPr>
          <p:nvPr>
            <p:ph sz="quarter" idx="26"/>
          </p:nvPr>
        </p:nvSpPr>
        <p:spPr>
          <a:xfrm>
            <a:off x="6265864" y="2257463"/>
            <a:ext cx="5476875"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AA9CA79B-75C0-274E-DB0B-DBE8792C8818}"/>
              </a:ext>
            </a:extLst>
          </p:cNvPr>
          <p:cNvSpPr>
            <a:spLocks noGrp="1"/>
          </p:cNvSpPr>
          <p:nvPr>
            <p:ph type="body" sz="quarter" idx="27"/>
          </p:nvPr>
        </p:nvSpPr>
        <p:spPr bwMode="gray">
          <a:xfrm>
            <a:off x="457199" y="3816350"/>
            <a:ext cx="547725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3" name="Content Placeholder 5">
            <a:extLst>
              <a:ext uri="{FF2B5EF4-FFF2-40B4-BE49-F238E27FC236}">
                <a16:creationId xmlns:a16="http://schemas.microsoft.com/office/drawing/2014/main" id="{A0E0EAB2-23C5-C823-ADF7-920387F8E95F}"/>
              </a:ext>
            </a:extLst>
          </p:cNvPr>
          <p:cNvSpPr>
            <a:spLocks noGrp="1"/>
          </p:cNvSpPr>
          <p:nvPr>
            <p:ph sz="quarter" idx="28"/>
          </p:nvPr>
        </p:nvSpPr>
        <p:spPr>
          <a:xfrm>
            <a:off x="457200" y="4383125"/>
            <a:ext cx="5476875"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DDD128D-2BE9-98E3-CEDB-956CD6F70F89}"/>
              </a:ext>
            </a:extLst>
          </p:cNvPr>
          <p:cNvSpPr>
            <a:spLocks noGrp="1"/>
          </p:cNvSpPr>
          <p:nvPr>
            <p:ph type="body" sz="quarter" idx="29"/>
          </p:nvPr>
        </p:nvSpPr>
        <p:spPr bwMode="gray">
          <a:xfrm>
            <a:off x="6265863" y="3816350"/>
            <a:ext cx="5477255" cy="372731"/>
          </a:xfrm>
          <a:solidFill>
            <a:schemeClr val="bg1"/>
          </a:solidFill>
          <a:effectLst>
            <a:outerShdw dist="12700" dir="16200000" rotWithShape="0">
              <a:schemeClr val="bg1">
                <a:lumMod val="75000"/>
              </a:schemeClr>
            </a:outerShdw>
          </a:effectLst>
        </p:spPr>
        <p:txBody>
          <a:bodyPr lIns="0" tIns="91440" rIns="0">
            <a:spAutoFit/>
          </a:bodyPr>
          <a:lstStyle>
            <a:lvl1pPr marL="9525" indent="-9525">
              <a:spcBef>
                <a:spcPts val="0"/>
              </a:spcBef>
              <a:buNone/>
              <a:tabLst/>
              <a:defRPr sz="1500" b="1" spc="-30">
                <a:solidFill>
                  <a:schemeClr val="accent1"/>
                </a:solidFill>
              </a:defRPr>
            </a:lvl1pPr>
          </a:lstStyle>
          <a:p>
            <a:pPr lvl="0"/>
            <a:r>
              <a:rPr lang="en-US"/>
              <a:t>Click to edit Master text styles</a:t>
            </a:r>
          </a:p>
        </p:txBody>
      </p:sp>
      <p:sp>
        <p:nvSpPr>
          <p:cNvPr id="15" name="Content Placeholder 5">
            <a:extLst>
              <a:ext uri="{FF2B5EF4-FFF2-40B4-BE49-F238E27FC236}">
                <a16:creationId xmlns:a16="http://schemas.microsoft.com/office/drawing/2014/main" id="{BBEBC001-218F-22F4-BB36-1A98F8C669E9}"/>
              </a:ext>
            </a:extLst>
          </p:cNvPr>
          <p:cNvSpPr>
            <a:spLocks noGrp="1"/>
          </p:cNvSpPr>
          <p:nvPr>
            <p:ph sz="quarter" idx="30"/>
          </p:nvPr>
        </p:nvSpPr>
        <p:spPr>
          <a:xfrm>
            <a:off x="6265864" y="4383125"/>
            <a:ext cx="5476875" cy="1276312"/>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39874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er Content_Focuse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145324" y="2368296"/>
            <a:ext cx="7519182" cy="2850818"/>
          </a:xfrm>
        </p:spPr>
        <p:txBody>
          <a:bodyPr/>
          <a:lstStyle>
            <a:lvl1pPr marL="0" indent="0">
              <a:spcBef>
                <a:spcPts val="1000"/>
              </a:spcBef>
              <a:buNone/>
              <a:defRPr sz="1400">
                <a:solidFill>
                  <a:schemeClr val="accent2"/>
                </a:solidFill>
              </a:defRPr>
            </a:lvl1pPr>
            <a:lvl2pPr marL="347663" indent="-119063">
              <a:spcBef>
                <a:spcPts val="500"/>
              </a:spcBef>
              <a:defRPr sz="1400">
                <a:solidFill>
                  <a:schemeClr val="accent2"/>
                </a:solidFill>
              </a:defRPr>
            </a:lvl2pPr>
            <a:lvl3pPr marL="512763" indent="-107950">
              <a:spcBef>
                <a:spcPts val="200"/>
              </a:spcBef>
              <a:defRPr sz="1200">
                <a:solidFill>
                  <a:schemeClr val="accent2"/>
                </a:solidFill>
              </a:defRPr>
            </a:lvl3pPr>
            <a:lvl4pPr marL="685800" indent="-109538">
              <a:spcBef>
                <a:spcPts val="200"/>
              </a:spcBef>
              <a:defRPr sz="1100">
                <a:solidFill>
                  <a:schemeClr val="accent2"/>
                </a:solidFill>
              </a:defRPr>
            </a:lvl4pPr>
            <a:lvl5pPr marL="858838" indent="-117475">
              <a:spcBef>
                <a:spcPts val="200"/>
              </a:spcBef>
              <a:defRPr sz="1050">
                <a:solidFill>
                  <a:schemeClr val="accent2"/>
                </a:solidFill>
              </a:defRPr>
            </a:lvl5pPr>
          </a:lstStyle>
          <a:p>
            <a:pPr lvl="0"/>
            <a:r>
              <a:rPr lang="en-US"/>
              <a:t>Click to edit Master text styles</a:t>
            </a:r>
          </a:p>
        </p:txBody>
      </p:sp>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hasCustomPrompt="1"/>
          </p:nvPr>
        </p:nvSpPr>
        <p:spPr bwMode="gray">
          <a:xfrm>
            <a:off x="2145324" y="1782604"/>
            <a:ext cx="7519182" cy="493776"/>
          </a:xfrm>
          <a:noFill/>
          <a:effectLst/>
        </p:spPr>
        <p:txBody>
          <a:bodyPr lIns="0" tIns="91440" rIns="0"/>
          <a:lstStyle>
            <a:lvl1pPr marL="9525" indent="-9525">
              <a:spcBef>
                <a:spcPts val="0"/>
              </a:spcBef>
              <a:buNone/>
              <a:tabLst/>
              <a:defRPr sz="1700" b="1">
                <a:solidFill>
                  <a:schemeClr val="accent1"/>
                </a:solidFill>
              </a:defRPr>
            </a:lvl1pPr>
          </a:lstStyle>
          <a:p>
            <a:pPr lvl="0"/>
            <a:r>
              <a:rPr lang="en-US"/>
              <a:t>Headline</a:t>
            </a:r>
          </a:p>
        </p:txBody>
      </p:sp>
    </p:spTree>
    <p:custDataLst>
      <p:tags r:id="rId1"/>
    </p:custDataLst>
    <p:extLst>
      <p:ext uri="{BB962C8B-B14F-4D97-AF65-F5344CB8AC3E}">
        <p14:creationId xmlns:p14="http://schemas.microsoft.com/office/powerpoint/2010/main" val="58469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E8C2-5945-3D6A-8B9E-DC4E3584451E}"/>
              </a:ext>
            </a:extLst>
          </p:cNvPr>
          <p:cNvSpPr>
            <a:spLocks noGrp="1"/>
          </p:cNvSpPr>
          <p:nvPr>
            <p:ph type="title"/>
          </p:nvPr>
        </p:nvSpPr>
        <p:spPr/>
        <p:txBody>
          <a:bodyPr/>
          <a:lstStyle>
            <a:lvl1pPr>
              <a:defRPr b="0" spc="-50"/>
            </a:lvl1pPr>
          </a:lstStyle>
          <a:p>
            <a:r>
              <a:rPr lang="en-US"/>
              <a:t>Click to edit Master title style</a:t>
            </a:r>
          </a:p>
        </p:txBody>
      </p:sp>
      <p:sp>
        <p:nvSpPr>
          <p:cNvPr id="8" name="Text Placeholder 10">
            <a:extLst>
              <a:ext uri="{FF2B5EF4-FFF2-40B4-BE49-F238E27FC236}">
                <a16:creationId xmlns:a16="http://schemas.microsoft.com/office/drawing/2014/main" id="{0B690C78-265B-C177-00EC-C03891FECC5C}"/>
              </a:ext>
            </a:extLst>
          </p:cNvPr>
          <p:cNvSpPr>
            <a:spLocks noGrp="1"/>
          </p:cNvSpPr>
          <p:nvPr>
            <p:ph type="body" sz="quarter" idx="12" hasCustomPrompt="1"/>
          </p:nvPr>
        </p:nvSpPr>
        <p:spPr>
          <a:xfrm>
            <a:off x="709412" y="1736749"/>
            <a:ext cx="1837755"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01</a:t>
            </a:r>
          </a:p>
        </p:txBody>
      </p:sp>
      <p:sp>
        <p:nvSpPr>
          <p:cNvPr id="9" name="Text Placeholder 10">
            <a:extLst>
              <a:ext uri="{FF2B5EF4-FFF2-40B4-BE49-F238E27FC236}">
                <a16:creationId xmlns:a16="http://schemas.microsoft.com/office/drawing/2014/main" id="{97B75870-34EF-B172-9DC5-7B3B469DD535}"/>
              </a:ext>
            </a:extLst>
          </p:cNvPr>
          <p:cNvSpPr>
            <a:spLocks noGrp="1"/>
          </p:cNvSpPr>
          <p:nvPr>
            <p:ph type="body" sz="quarter" idx="13" hasCustomPrompt="1"/>
          </p:nvPr>
        </p:nvSpPr>
        <p:spPr>
          <a:xfrm>
            <a:off x="700909" y="1926725"/>
            <a:ext cx="1837755"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E32C26DF-97A8-85FD-1197-8C10436F56BC}"/>
              </a:ext>
            </a:extLst>
          </p:cNvPr>
          <p:cNvSpPr>
            <a:spLocks noGrp="1"/>
          </p:cNvSpPr>
          <p:nvPr>
            <p:ph type="body" sz="quarter" idx="14" hasCustomPrompt="1"/>
          </p:nvPr>
        </p:nvSpPr>
        <p:spPr>
          <a:xfrm>
            <a:off x="700909" y="2436467"/>
            <a:ext cx="1837755"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1" name="Text Placeholder 10">
            <a:extLst>
              <a:ext uri="{FF2B5EF4-FFF2-40B4-BE49-F238E27FC236}">
                <a16:creationId xmlns:a16="http://schemas.microsoft.com/office/drawing/2014/main" id="{98CDD658-3E19-2918-02C4-5E395910A8E7}"/>
              </a:ext>
            </a:extLst>
          </p:cNvPr>
          <p:cNvSpPr>
            <a:spLocks noGrp="1"/>
          </p:cNvSpPr>
          <p:nvPr>
            <p:ph type="body" sz="quarter" idx="15" hasCustomPrompt="1"/>
          </p:nvPr>
        </p:nvSpPr>
        <p:spPr>
          <a:xfrm>
            <a:off x="2972816" y="1736749"/>
            <a:ext cx="1837755"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02</a:t>
            </a:r>
          </a:p>
        </p:txBody>
      </p:sp>
      <p:sp>
        <p:nvSpPr>
          <p:cNvPr id="12" name="Text Placeholder 10">
            <a:extLst>
              <a:ext uri="{FF2B5EF4-FFF2-40B4-BE49-F238E27FC236}">
                <a16:creationId xmlns:a16="http://schemas.microsoft.com/office/drawing/2014/main" id="{993A77F2-571C-DD91-C115-B580B6A1E223}"/>
              </a:ext>
            </a:extLst>
          </p:cNvPr>
          <p:cNvSpPr>
            <a:spLocks noGrp="1"/>
          </p:cNvSpPr>
          <p:nvPr>
            <p:ph type="body" sz="quarter" idx="16" hasCustomPrompt="1"/>
          </p:nvPr>
        </p:nvSpPr>
        <p:spPr>
          <a:xfrm>
            <a:off x="2964312" y="1926725"/>
            <a:ext cx="1837755"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3" name="Text Placeholder 10">
            <a:extLst>
              <a:ext uri="{FF2B5EF4-FFF2-40B4-BE49-F238E27FC236}">
                <a16:creationId xmlns:a16="http://schemas.microsoft.com/office/drawing/2014/main" id="{8C50AFBE-858F-695A-1B2B-0D7F45840AA9}"/>
              </a:ext>
            </a:extLst>
          </p:cNvPr>
          <p:cNvSpPr>
            <a:spLocks noGrp="1"/>
          </p:cNvSpPr>
          <p:nvPr>
            <p:ph type="body" sz="quarter" idx="17" hasCustomPrompt="1"/>
          </p:nvPr>
        </p:nvSpPr>
        <p:spPr>
          <a:xfrm>
            <a:off x="2964312" y="2436467"/>
            <a:ext cx="1837755"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4" name="Text Placeholder 10">
            <a:extLst>
              <a:ext uri="{FF2B5EF4-FFF2-40B4-BE49-F238E27FC236}">
                <a16:creationId xmlns:a16="http://schemas.microsoft.com/office/drawing/2014/main" id="{1159A50A-6E6C-77FA-D12E-13DD6B103C87}"/>
              </a:ext>
            </a:extLst>
          </p:cNvPr>
          <p:cNvSpPr>
            <a:spLocks noGrp="1"/>
          </p:cNvSpPr>
          <p:nvPr>
            <p:ph type="body" sz="quarter" idx="18" hasCustomPrompt="1"/>
          </p:nvPr>
        </p:nvSpPr>
        <p:spPr>
          <a:xfrm>
            <a:off x="5191619" y="1736749"/>
            <a:ext cx="1837755"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03</a:t>
            </a:r>
          </a:p>
        </p:txBody>
      </p:sp>
      <p:sp>
        <p:nvSpPr>
          <p:cNvPr id="15" name="Text Placeholder 10">
            <a:extLst>
              <a:ext uri="{FF2B5EF4-FFF2-40B4-BE49-F238E27FC236}">
                <a16:creationId xmlns:a16="http://schemas.microsoft.com/office/drawing/2014/main" id="{8F837DAE-3A62-3E10-09B8-EB0D617D1C7E}"/>
              </a:ext>
            </a:extLst>
          </p:cNvPr>
          <p:cNvSpPr>
            <a:spLocks noGrp="1"/>
          </p:cNvSpPr>
          <p:nvPr>
            <p:ph type="body" sz="quarter" idx="19" hasCustomPrompt="1"/>
          </p:nvPr>
        </p:nvSpPr>
        <p:spPr>
          <a:xfrm>
            <a:off x="5183116" y="1926725"/>
            <a:ext cx="1837755"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6" name="Text Placeholder 10">
            <a:extLst>
              <a:ext uri="{FF2B5EF4-FFF2-40B4-BE49-F238E27FC236}">
                <a16:creationId xmlns:a16="http://schemas.microsoft.com/office/drawing/2014/main" id="{C40A9B8B-164D-59C0-3DD7-6EDA592028F6}"/>
              </a:ext>
            </a:extLst>
          </p:cNvPr>
          <p:cNvSpPr>
            <a:spLocks noGrp="1"/>
          </p:cNvSpPr>
          <p:nvPr>
            <p:ph type="body" sz="quarter" idx="20" hasCustomPrompt="1"/>
          </p:nvPr>
        </p:nvSpPr>
        <p:spPr>
          <a:xfrm>
            <a:off x="5183116" y="2436467"/>
            <a:ext cx="1837755"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17" name="Text Placeholder 10">
            <a:extLst>
              <a:ext uri="{FF2B5EF4-FFF2-40B4-BE49-F238E27FC236}">
                <a16:creationId xmlns:a16="http://schemas.microsoft.com/office/drawing/2014/main" id="{8DC7A8FD-72FE-188B-65D5-CADA1F348649}"/>
              </a:ext>
            </a:extLst>
          </p:cNvPr>
          <p:cNvSpPr>
            <a:spLocks noGrp="1"/>
          </p:cNvSpPr>
          <p:nvPr>
            <p:ph type="body" sz="quarter" idx="21" hasCustomPrompt="1"/>
          </p:nvPr>
        </p:nvSpPr>
        <p:spPr>
          <a:xfrm>
            <a:off x="7410423" y="1736749"/>
            <a:ext cx="1837755"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04</a:t>
            </a:r>
          </a:p>
        </p:txBody>
      </p:sp>
      <p:sp>
        <p:nvSpPr>
          <p:cNvPr id="18" name="Text Placeholder 10">
            <a:extLst>
              <a:ext uri="{FF2B5EF4-FFF2-40B4-BE49-F238E27FC236}">
                <a16:creationId xmlns:a16="http://schemas.microsoft.com/office/drawing/2014/main" id="{9C6C264E-5E38-3B0E-6C23-3D7B5B8FC82C}"/>
              </a:ext>
            </a:extLst>
          </p:cNvPr>
          <p:cNvSpPr>
            <a:spLocks noGrp="1"/>
          </p:cNvSpPr>
          <p:nvPr>
            <p:ph type="body" sz="quarter" idx="22" hasCustomPrompt="1"/>
          </p:nvPr>
        </p:nvSpPr>
        <p:spPr>
          <a:xfrm>
            <a:off x="7401920" y="1926725"/>
            <a:ext cx="1837755"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9" name="Text Placeholder 10">
            <a:extLst>
              <a:ext uri="{FF2B5EF4-FFF2-40B4-BE49-F238E27FC236}">
                <a16:creationId xmlns:a16="http://schemas.microsoft.com/office/drawing/2014/main" id="{A2CD696B-11DA-B4A3-9DD7-4D267A6C0720}"/>
              </a:ext>
            </a:extLst>
          </p:cNvPr>
          <p:cNvSpPr>
            <a:spLocks noGrp="1"/>
          </p:cNvSpPr>
          <p:nvPr>
            <p:ph type="body" sz="quarter" idx="23" hasCustomPrompt="1"/>
          </p:nvPr>
        </p:nvSpPr>
        <p:spPr>
          <a:xfrm>
            <a:off x="7401920" y="2436467"/>
            <a:ext cx="1837755"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0" name="Text Placeholder 10">
            <a:extLst>
              <a:ext uri="{FF2B5EF4-FFF2-40B4-BE49-F238E27FC236}">
                <a16:creationId xmlns:a16="http://schemas.microsoft.com/office/drawing/2014/main" id="{9A66A8BB-0E11-5EA2-4897-9F538BCA44B0}"/>
              </a:ext>
            </a:extLst>
          </p:cNvPr>
          <p:cNvSpPr>
            <a:spLocks noGrp="1"/>
          </p:cNvSpPr>
          <p:nvPr>
            <p:ph type="body" sz="quarter" idx="24" hasCustomPrompt="1"/>
          </p:nvPr>
        </p:nvSpPr>
        <p:spPr>
          <a:xfrm>
            <a:off x="9651527" y="1736749"/>
            <a:ext cx="1837755" cy="161841"/>
          </a:xfrm>
          <a:prstGeom prst="rect">
            <a:avLst/>
          </a:prstGeom>
        </p:spPr>
        <p:txBody>
          <a:bodyPr/>
          <a:lstStyle>
            <a:lvl1pPr marL="0" indent="0">
              <a:buNone/>
              <a:defRPr lang="en-US" sz="1000" b="1" kern="1200" spc="-25" dirty="0">
                <a:solidFill>
                  <a:schemeClr val="accent1"/>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05</a:t>
            </a:r>
          </a:p>
        </p:txBody>
      </p:sp>
      <p:sp>
        <p:nvSpPr>
          <p:cNvPr id="21" name="Text Placeholder 10">
            <a:extLst>
              <a:ext uri="{FF2B5EF4-FFF2-40B4-BE49-F238E27FC236}">
                <a16:creationId xmlns:a16="http://schemas.microsoft.com/office/drawing/2014/main" id="{A01DE684-F768-8F57-7C8F-CC046C303635}"/>
              </a:ext>
            </a:extLst>
          </p:cNvPr>
          <p:cNvSpPr>
            <a:spLocks noGrp="1"/>
          </p:cNvSpPr>
          <p:nvPr>
            <p:ph type="body" sz="quarter" idx="25" hasCustomPrompt="1"/>
          </p:nvPr>
        </p:nvSpPr>
        <p:spPr>
          <a:xfrm>
            <a:off x="9643023" y="1926725"/>
            <a:ext cx="1837755" cy="305112"/>
          </a:xfrm>
          <a:prstGeom prst="rect">
            <a:avLst/>
          </a:prstGeom>
        </p:spPr>
        <p:txBody>
          <a:bodyPr/>
          <a:lstStyle>
            <a:lvl1pPr marL="0" indent="0">
              <a:buNone/>
              <a:defRPr lang="en-US" sz="1800" b="1" kern="1200" spc="-25" dirty="0">
                <a:solidFill>
                  <a:schemeClr val="accent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2" name="Text Placeholder 10">
            <a:extLst>
              <a:ext uri="{FF2B5EF4-FFF2-40B4-BE49-F238E27FC236}">
                <a16:creationId xmlns:a16="http://schemas.microsoft.com/office/drawing/2014/main" id="{A02A5519-1CE1-4609-D45C-0470D73BE0A7}"/>
              </a:ext>
            </a:extLst>
          </p:cNvPr>
          <p:cNvSpPr>
            <a:spLocks noGrp="1"/>
          </p:cNvSpPr>
          <p:nvPr>
            <p:ph type="body" sz="quarter" idx="26" hasCustomPrompt="1"/>
          </p:nvPr>
        </p:nvSpPr>
        <p:spPr>
          <a:xfrm>
            <a:off x="9643023" y="2436467"/>
            <a:ext cx="1837755" cy="2821335"/>
          </a:xfrm>
          <a:prstGeom prst="rect">
            <a:avLst/>
          </a:prstGeom>
        </p:spPr>
        <p:txBody>
          <a:bodyPr/>
          <a:lstStyle>
            <a:lvl1pPr marL="0" indent="0">
              <a:buNone/>
              <a:defRPr lang="en-US" sz="1100" b="0" i="0" kern="1200" spc="-30" dirty="0" smtClean="0">
                <a:solidFill>
                  <a:srgbClr val="02005E"/>
                </a:solidFill>
                <a:latin typeface="+mn-lt"/>
                <a:ea typeface="+mn-ea"/>
                <a:cs typeface="+mn-cs"/>
              </a:defRPr>
            </a:lvl1pPr>
            <a:lvl2pPr>
              <a:defRPr lang="en-US" sz="1100" b="0" i="0" kern="1200" spc="-30" dirty="0" smtClean="0">
                <a:solidFill>
                  <a:srgbClr val="02005E"/>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Tree>
    <p:extLst>
      <p:ext uri="{BB962C8B-B14F-4D97-AF65-F5344CB8AC3E}">
        <p14:creationId xmlns:p14="http://schemas.microsoft.com/office/powerpoint/2010/main" val="1997887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Lis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43C-A5A9-FE98-CA67-6BFF4C11E50E}"/>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B20804-76F7-AC08-BFA3-62FAEA685389}"/>
              </a:ext>
            </a:extLst>
          </p:cNvPr>
          <p:cNvGrpSpPr/>
          <p:nvPr userDrawn="1"/>
        </p:nvGrpSpPr>
        <p:grpSpPr>
          <a:xfrm>
            <a:off x="606004" y="1501332"/>
            <a:ext cx="2610938" cy="4283242"/>
            <a:chOff x="1212167" y="7796463"/>
            <a:chExt cx="4206238" cy="8566483"/>
          </a:xfrm>
        </p:grpSpPr>
        <p:sp>
          <p:nvSpPr>
            <p:cNvPr id="4" name="Rounded Rectangle 3">
              <a:extLst>
                <a:ext uri="{FF2B5EF4-FFF2-40B4-BE49-F238E27FC236}">
                  <a16:creationId xmlns:a16="http://schemas.microsoft.com/office/drawing/2014/main" id="{F2CB0E43-F339-C002-0D88-BA99393E2044}"/>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5" name="Round Same Side Corner Rectangle 4">
              <a:extLst>
                <a:ext uri="{FF2B5EF4-FFF2-40B4-BE49-F238E27FC236}">
                  <a16:creationId xmlns:a16="http://schemas.microsoft.com/office/drawing/2014/main" id="{709D0EBC-CAFC-8A91-8050-FAE9621EF17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6" name="Text Placeholder 10">
            <a:extLst>
              <a:ext uri="{FF2B5EF4-FFF2-40B4-BE49-F238E27FC236}">
                <a16:creationId xmlns:a16="http://schemas.microsoft.com/office/drawing/2014/main" id="{4255C7B2-32E1-2F4F-8FBB-9CAD9C5B1665}"/>
              </a:ext>
            </a:extLst>
          </p:cNvPr>
          <p:cNvSpPr>
            <a:spLocks noGrp="1"/>
          </p:cNvSpPr>
          <p:nvPr>
            <p:ph type="body" sz="quarter" idx="19" hasCustomPrompt="1"/>
          </p:nvPr>
        </p:nvSpPr>
        <p:spPr>
          <a:xfrm>
            <a:off x="722514" y="1618360"/>
            <a:ext cx="2352589"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7" name="Text Placeholder 10">
            <a:extLst>
              <a:ext uri="{FF2B5EF4-FFF2-40B4-BE49-F238E27FC236}">
                <a16:creationId xmlns:a16="http://schemas.microsoft.com/office/drawing/2014/main" id="{AAB47943-B880-6748-2578-A67748773C9A}"/>
              </a:ext>
            </a:extLst>
          </p:cNvPr>
          <p:cNvSpPr>
            <a:spLocks noGrp="1"/>
          </p:cNvSpPr>
          <p:nvPr>
            <p:ph type="body" sz="quarter" idx="20" hasCustomPrompt="1"/>
          </p:nvPr>
        </p:nvSpPr>
        <p:spPr>
          <a:xfrm>
            <a:off x="724272" y="2090391"/>
            <a:ext cx="2316205"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8" name="Text Placeholder 10">
            <a:extLst>
              <a:ext uri="{FF2B5EF4-FFF2-40B4-BE49-F238E27FC236}">
                <a16:creationId xmlns:a16="http://schemas.microsoft.com/office/drawing/2014/main" id="{2DA983BF-E2E2-88E4-FB81-F2B04FB9475C}"/>
              </a:ext>
            </a:extLst>
          </p:cNvPr>
          <p:cNvSpPr>
            <a:spLocks noGrp="1"/>
          </p:cNvSpPr>
          <p:nvPr>
            <p:ph type="body" sz="quarter" idx="27" hasCustomPrompt="1"/>
          </p:nvPr>
        </p:nvSpPr>
        <p:spPr>
          <a:xfrm>
            <a:off x="724272" y="4768276"/>
            <a:ext cx="2316205"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9" name="Text Placeholder 10">
            <a:extLst>
              <a:ext uri="{FF2B5EF4-FFF2-40B4-BE49-F238E27FC236}">
                <a16:creationId xmlns:a16="http://schemas.microsoft.com/office/drawing/2014/main" id="{DB6E0C73-A58D-E05B-46A9-AE9AA1064C5D}"/>
              </a:ext>
            </a:extLst>
          </p:cNvPr>
          <p:cNvSpPr>
            <a:spLocks noGrp="1"/>
          </p:cNvSpPr>
          <p:nvPr>
            <p:ph type="body" sz="quarter" idx="28" hasCustomPrompt="1"/>
          </p:nvPr>
        </p:nvSpPr>
        <p:spPr>
          <a:xfrm>
            <a:off x="722514" y="2950772"/>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10" name="Text Placeholder 10">
            <a:extLst>
              <a:ext uri="{FF2B5EF4-FFF2-40B4-BE49-F238E27FC236}">
                <a16:creationId xmlns:a16="http://schemas.microsoft.com/office/drawing/2014/main" id="{7D309799-92DC-4945-6AC4-579DD41554C0}"/>
              </a:ext>
            </a:extLst>
          </p:cNvPr>
          <p:cNvSpPr>
            <a:spLocks noGrp="1"/>
          </p:cNvSpPr>
          <p:nvPr>
            <p:ph type="body" sz="quarter" idx="29" hasCustomPrompt="1"/>
          </p:nvPr>
        </p:nvSpPr>
        <p:spPr>
          <a:xfrm>
            <a:off x="722514" y="4557503"/>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grpSp>
        <p:nvGrpSpPr>
          <p:cNvPr id="11" name="Group 10">
            <a:extLst>
              <a:ext uri="{FF2B5EF4-FFF2-40B4-BE49-F238E27FC236}">
                <a16:creationId xmlns:a16="http://schemas.microsoft.com/office/drawing/2014/main" id="{18B6878F-33FA-0C96-7F79-CBD5F47ED763}"/>
              </a:ext>
            </a:extLst>
          </p:cNvPr>
          <p:cNvGrpSpPr/>
          <p:nvPr userDrawn="1"/>
        </p:nvGrpSpPr>
        <p:grpSpPr>
          <a:xfrm>
            <a:off x="3395689" y="1501332"/>
            <a:ext cx="2610938" cy="4283242"/>
            <a:chOff x="1212167" y="7796463"/>
            <a:chExt cx="4206238" cy="8566483"/>
          </a:xfrm>
        </p:grpSpPr>
        <p:sp>
          <p:nvSpPr>
            <p:cNvPr id="12" name="Rounded Rectangle 11">
              <a:extLst>
                <a:ext uri="{FF2B5EF4-FFF2-40B4-BE49-F238E27FC236}">
                  <a16:creationId xmlns:a16="http://schemas.microsoft.com/office/drawing/2014/main" id="{FB37763D-5ED9-7665-0CF1-DEFD0A412A49}"/>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3" name="Round Same Side Corner Rectangle 12">
              <a:extLst>
                <a:ext uri="{FF2B5EF4-FFF2-40B4-BE49-F238E27FC236}">
                  <a16:creationId xmlns:a16="http://schemas.microsoft.com/office/drawing/2014/main" id="{C849C530-A9E9-CFEA-99B6-BC30344FCCE4}"/>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4" name="Group 13">
            <a:extLst>
              <a:ext uri="{FF2B5EF4-FFF2-40B4-BE49-F238E27FC236}">
                <a16:creationId xmlns:a16="http://schemas.microsoft.com/office/drawing/2014/main" id="{8C85518D-FA01-ACC7-ED17-890CDD6936BA}"/>
              </a:ext>
            </a:extLst>
          </p:cNvPr>
          <p:cNvGrpSpPr/>
          <p:nvPr userDrawn="1"/>
        </p:nvGrpSpPr>
        <p:grpSpPr>
          <a:xfrm>
            <a:off x="6185374" y="1501332"/>
            <a:ext cx="2610938" cy="4283242"/>
            <a:chOff x="1212167" y="7796463"/>
            <a:chExt cx="4206238" cy="8566483"/>
          </a:xfrm>
        </p:grpSpPr>
        <p:sp>
          <p:nvSpPr>
            <p:cNvPr id="15" name="Rounded Rectangle 14">
              <a:extLst>
                <a:ext uri="{FF2B5EF4-FFF2-40B4-BE49-F238E27FC236}">
                  <a16:creationId xmlns:a16="http://schemas.microsoft.com/office/drawing/2014/main" id="{0645ADD3-1610-1AC4-9F05-30DF8A77D04D}"/>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6" name="Round Same Side Corner Rectangle 15">
              <a:extLst>
                <a:ext uri="{FF2B5EF4-FFF2-40B4-BE49-F238E27FC236}">
                  <a16:creationId xmlns:a16="http://schemas.microsoft.com/office/drawing/2014/main" id="{5989CC60-4326-9130-A926-92E0DC46F7CB}"/>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grpSp>
        <p:nvGrpSpPr>
          <p:cNvPr id="17" name="Group 16">
            <a:extLst>
              <a:ext uri="{FF2B5EF4-FFF2-40B4-BE49-F238E27FC236}">
                <a16:creationId xmlns:a16="http://schemas.microsoft.com/office/drawing/2014/main" id="{4101290E-FEB7-C4F8-1B1C-EF1122AB3914}"/>
              </a:ext>
            </a:extLst>
          </p:cNvPr>
          <p:cNvGrpSpPr/>
          <p:nvPr userDrawn="1"/>
        </p:nvGrpSpPr>
        <p:grpSpPr>
          <a:xfrm>
            <a:off x="8975058" y="1501332"/>
            <a:ext cx="2610938" cy="4283242"/>
            <a:chOff x="1212167" y="7796463"/>
            <a:chExt cx="4206238" cy="8566483"/>
          </a:xfrm>
        </p:grpSpPr>
        <p:sp>
          <p:nvSpPr>
            <p:cNvPr id="18" name="Rounded Rectangle 17">
              <a:extLst>
                <a:ext uri="{FF2B5EF4-FFF2-40B4-BE49-F238E27FC236}">
                  <a16:creationId xmlns:a16="http://schemas.microsoft.com/office/drawing/2014/main" id="{C00FE991-A144-0AEC-756B-AE88BC5B2D5F}"/>
                </a:ext>
              </a:extLst>
            </p:cNvPr>
            <p:cNvSpPr/>
            <p:nvPr/>
          </p:nvSpPr>
          <p:spPr>
            <a:xfrm>
              <a:off x="1220788" y="7796463"/>
              <a:ext cx="4197617" cy="8566483"/>
            </a:xfrm>
            <a:prstGeom prst="roundRect">
              <a:avLst>
                <a:gd name="adj" fmla="val 639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sp>
          <p:nvSpPr>
            <p:cNvPr id="19" name="Round Same Side Corner Rectangle 18">
              <a:extLst>
                <a:ext uri="{FF2B5EF4-FFF2-40B4-BE49-F238E27FC236}">
                  <a16:creationId xmlns:a16="http://schemas.microsoft.com/office/drawing/2014/main" id="{89E4A6D7-CFBB-72B2-3887-77E6A452E775}"/>
                </a:ext>
              </a:extLst>
            </p:cNvPr>
            <p:cNvSpPr/>
            <p:nvPr/>
          </p:nvSpPr>
          <p:spPr>
            <a:xfrm>
              <a:off x="1212167" y="7796463"/>
              <a:ext cx="4197617" cy="923331"/>
            </a:xfrm>
            <a:prstGeom prst="round2SameRect">
              <a:avLst>
                <a:gd name="adj1" fmla="val 29698"/>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b="0" i="0">
                <a:latin typeface="+mn-lt"/>
              </a:endParaRPr>
            </a:p>
          </p:txBody>
        </p:sp>
      </p:grpSp>
      <p:sp>
        <p:nvSpPr>
          <p:cNvPr id="20" name="Text Placeholder 10">
            <a:extLst>
              <a:ext uri="{FF2B5EF4-FFF2-40B4-BE49-F238E27FC236}">
                <a16:creationId xmlns:a16="http://schemas.microsoft.com/office/drawing/2014/main" id="{6341F0B4-7E3D-2228-639E-0FF645790214}"/>
              </a:ext>
            </a:extLst>
          </p:cNvPr>
          <p:cNvSpPr>
            <a:spLocks noGrp="1"/>
          </p:cNvSpPr>
          <p:nvPr>
            <p:ph type="body" sz="quarter" idx="30" hasCustomPrompt="1"/>
          </p:nvPr>
        </p:nvSpPr>
        <p:spPr>
          <a:xfrm>
            <a:off x="3517602" y="1618360"/>
            <a:ext cx="2352589"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1" name="Text Placeholder 10">
            <a:extLst>
              <a:ext uri="{FF2B5EF4-FFF2-40B4-BE49-F238E27FC236}">
                <a16:creationId xmlns:a16="http://schemas.microsoft.com/office/drawing/2014/main" id="{8BFB5FFA-A9D2-E47F-5680-42748F20D3E5}"/>
              </a:ext>
            </a:extLst>
          </p:cNvPr>
          <p:cNvSpPr>
            <a:spLocks noGrp="1"/>
          </p:cNvSpPr>
          <p:nvPr>
            <p:ph type="body" sz="quarter" idx="31" hasCustomPrompt="1"/>
          </p:nvPr>
        </p:nvSpPr>
        <p:spPr>
          <a:xfrm>
            <a:off x="3519359" y="2090391"/>
            <a:ext cx="2316205"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2" name="Text Placeholder 10">
            <a:extLst>
              <a:ext uri="{FF2B5EF4-FFF2-40B4-BE49-F238E27FC236}">
                <a16:creationId xmlns:a16="http://schemas.microsoft.com/office/drawing/2014/main" id="{7866FA86-6238-414B-2D50-D3BB71EA3825}"/>
              </a:ext>
            </a:extLst>
          </p:cNvPr>
          <p:cNvSpPr>
            <a:spLocks noGrp="1"/>
          </p:cNvSpPr>
          <p:nvPr>
            <p:ph type="body" sz="quarter" idx="32" hasCustomPrompt="1"/>
          </p:nvPr>
        </p:nvSpPr>
        <p:spPr>
          <a:xfrm>
            <a:off x="3519359" y="4768276"/>
            <a:ext cx="2316205"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3" name="Text Placeholder 10">
            <a:extLst>
              <a:ext uri="{FF2B5EF4-FFF2-40B4-BE49-F238E27FC236}">
                <a16:creationId xmlns:a16="http://schemas.microsoft.com/office/drawing/2014/main" id="{DF0E6D47-73D0-385D-192D-25D854388AB7}"/>
              </a:ext>
            </a:extLst>
          </p:cNvPr>
          <p:cNvSpPr>
            <a:spLocks noGrp="1"/>
          </p:cNvSpPr>
          <p:nvPr>
            <p:ph type="body" sz="quarter" idx="33" hasCustomPrompt="1"/>
          </p:nvPr>
        </p:nvSpPr>
        <p:spPr>
          <a:xfrm>
            <a:off x="3517602" y="2950772"/>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4" name="Text Placeholder 10">
            <a:extLst>
              <a:ext uri="{FF2B5EF4-FFF2-40B4-BE49-F238E27FC236}">
                <a16:creationId xmlns:a16="http://schemas.microsoft.com/office/drawing/2014/main" id="{2F440A1E-ABA2-F732-5E71-54F2B6903F4B}"/>
              </a:ext>
            </a:extLst>
          </p:cNvPr>
          <p:cNvSpPr>
            <a:spLocks noGrp="1"/>
          </p:cNvSpPr>
          <p:nvPr>
            <p:ph type="body" sz="quarter" idx="34" hasCustomPrompt="1"/>
          </p:nvPr>
        </p:nvSpPr>
        <p:spPr>
          <a:xfrm>
            <a:off x="3517602" y="4557503"/>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5" name="Text Placeholder 10">
            <a:extLst>
              <a:ext uri="{FF2B5EF4-FFF2-40B4-BE49-F238E27FC236}">
                <a16:creationId xmlns:a16="http://schemas.microsoft.com/office/drawing/2014/main" id="{6E02CCC6-4D4B-9F25-FEB1-D3C1D3412AC6}"/>
              </a:ext>
            </a:extLst>
          </p:cNvPr>
          <p:cNvSpPr>
            <a:spLocks noGrp="1"/>
          </p:cNvSpPr>
          <p:nvPr>
            <p:ph type="body" sz="quarter" idx="35" hasCustomPrompt="1"/>
          </p:nvPr>
        </p:nvSpPr>
        <p:spPr>
          <a:xfrm>
            <a:off x="6312689" y="1618360"/>
            <a:ext cx="2352589"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6" name="Text Placeholder 10">
            <a:extLst>
              <a:ext uri="{FF2B5EF4-FFF2-40B4-BE49-F238E27FC236}">
                <a16:creationId xmlns:a16="http://schemas.microsoft.com/office/drawing/2014/main" id="{503A8F46-97A4-B8F6-2A8D-DAC62F2E23FE}"/>
              </a:ext>
            </a:extLst>
          </p:cNvPr>
          <p:cNvSpPr>
            <a:spLocks noGrp="1"/>
          </p:cNvSpPr>
          <p:nvPr>
            <p:ph type="body" sz="quarter" idx="36" hasCustomPrompt="1"/>
          </p:nvPr>
        </p:nvSpPr>
        <p:spPr>
          <a:xfrm>
            <a:off x="6314447" y="2090391"/>
            <a:ext cx="2316205"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7" name="Text Placeholder 10">
            <a:extLst>
              <a:ext uri="{FF2B5EF4-FFF2-40B4-BE49-F238E27FC236}">
                <a16:creationId xmlns:a16="http://schemas.microsoft.com/office/drawing/2014/main" id="{21FC83A8-D81F-419A-BD5A-27101B4D384E}"/>
              </a:ext>
            </a:extLst>
          </p:cNvPr>
          <p:cNvSpPr>
            <a:spLocks noGrp="1"/>
          </p:cNvSpPr>
          <p:nvPr>
            <p:ph type="body" sz="quarter" idx="37" hasCustomPrompt="1"/>
          </p:nvPr>
        </p:nvSpPr>
        <p:spPr>
          <a:xfrm>
            <a:off x="6314447" y="4768276"/>
            <a:ext cx="2316205"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28" name="Text Placeholder 10">
            <a:extLst>
              <a:ext uri="{FF2B5EF4-FFF2-40B4-BE49-F238E27FC236}">
                <a16:creationId xmlns:a16="http://schemas.microsoft.com/office/drawing/2014/main" id="{0A0F467B-163F-266B-7C26-23BB52843298}"/>
              </a:ext>
            </a:extLst>
          </p:cNvPr>
          <p:cNvSpPr>
            <a:spLocks noGrp="1"/>
          </p:cNvSpPr>
          <p:nvPr>
            <p:ph type="body" sz="quarter" idx="38" hasCustomPrompt="1"/>
          </p:nvPr>
        </p:nvSpPr>
        <p:spPr>
          <a:xfrm>
            <a:off x="6312689" y="2950772"/>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29" name="Text Placeholder 10">
            <a:extLst>
              <a:ext uri="{FF2B5EF4-FFF2-40B4-BE49-F238E27FC236}">
                <a16:creationId xmlns:a16="http://schemas.microsoft.com/office/drawing/2014/main" id="{71CFC3D6-851F-6E71-5EC2-ED03DEB567CC}"/>
              </a:ext>
            </a:extLst>
          </p:cNvPr>
          <p:cNvSpPr>
            <a:spLocks noGrp="1"/>
          </p:cNvSpPr>
          <p:nvPr>
            <p:ph type="body" sz="quarter" idx="39" hasCustomPrompt="1"/>
          </p:nvPr>
        </p:nvSpPr>
        <p:spPr>
          <a:xfrm>
            <a:off x="6312689" y="4557503"/>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0" name="Text Placeholder 10">
            <a:extLst>
              <a:ext uri="{FF2B5EF4-FFF2-40B4-BE49-F238E27FC236}">
                <a16:creationId xmlns:a16="http://schemas.microsoft.com/office/drawing/2014/main" id="{E7FE67AA-B325-A229-C814-EC30C0EBB014}"/>
              </a:ext>
            </a:extLst>
          </p:cNvPr>
          <p:cNvSpPr>
            <a:spLocks noGrp="1"/>
          </p:cNvSpPr>
          <p:nvPr>
            <p:ph type="body" sz="quarter" idx="40" hasCustomPrompt="1"/>
          </p:nvPr>
        </p:nvSpPr>
        <p:spPr>
          <a:xfrm>
            <a:off x="9107777" y="1618360"/>
            <a:ext cx="2352589" cy="294296"/>
          </a:xfrm>
          <a:prstGeom prst="rect">
            <a:avLst/>
          </a:prstGeom>
        </p:spPr>
        <p:txBody>
          <a:bodyPr/>
          <a:lstStyle>
            <a:lvl1pPr marL="0" indent="0">
              <a:buNone/>
              <a:defRPr lang="en-US" sz="1800" b="1" kern="1200" spc="-25" dirty="0">
                <a:solidFill>
                  <a:schemeClr val="bg1"/>
                </a:solidFill>
                <a:latin typeface="+mj-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1" name="Text Placeholder 10">
            <a:extLst>
              <a:ext uri="{FF2B5EF4-FFF2-40B4-BE49-F238E27FC236}">
                <a16:creationId xmlns:a16="http://schemas.microsoft.com/office/drawing/2014/main" id="{98077EFB-6439-AB69-5BA8-AF821B3D5EF6}"/>
              </a:ext>
            </a:extLst>
          </p:cNvPr>
          <p:cNvSpPr>
            <a:spLocks noGrp="1"/>
          </p:cNvSpPr>
          <p:nvPr>
            <p:ph type="body" sz="quarter" idx="41" hasCustomPrompt="1"/>
          </p:nvPr>
        </p:nvSpPr>
        <p:spPr>
          <a:xfrm>
            <a:off x="9109535" y="2090391"/>
            <a:ext cx="2316205" cy="615553"/>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2" name="Text Placeholder 10">
            <a:extLst>
              <a:ext uri="{FF2B5EF4-FFF2-40B4-BE49-F238E27FC236}">
                <a16:creationId xmlns:a16="http://schemas.microsoft.com/office/drawing/2014/main" id="{0351A87E-D4F7-BC45-340D-A1FAFFECCF9E}"/>
              </a:ext>
            </a:extLst>
          </p:cNvPr>
          <p:cNvSpPr>
            <a:spLocks noGrp="1"/>
          </p:cNvSpPr>
          <p:nvPr>
            <p:ph type="body" sz="quarter" idx="42" hasCustomPrompt="1"/>
          </p:nvPr>
        </p:nvSpPr>
        <p:spPr>
          <a:xfrm>
            <a:off x="9109535" y="4768276"/>
            <a:ext cx="2316205" cy="861816"/>
          </a:xfrm>
          <a:prstGeom prst="rect">
            <a:avLst/>
          </a:prstGeom>
        </p:spPr>
        <p:txBody>
          <a:bodyPr/>
          <a:lstStyle>
            <a:lvl1pPr marL="0" indent="0">
              <a:buNone/>
              <a:defRPr lang="en-US" sz="1000" b="0" i="0" kern="1200" spc="-50" dirty="0" smtClean="0">
                <a:solidFill>
                  <a:schemeClr val="accent2"/>
                </a:solidFill>
                <a:latin typeface="+mn-lt"/>
                <a:ea typeface="+mn-ea"/>
                <a:cs typeface="+mn-cs"/>
              </a:defRPr>
            </a:lvl1pPr>
            <a:lvl2pPr>
              <a:defRPr lang="en-US" sz="1000" b="0" i="0" kern="1200" spc="-50" dirty="0" smtClean="0">
                <a:solidFill>
                  <a:schemeClr val="accent2"/>
                </a:solidFill>
                <a:latin typeface="+mn-lt"/>
                <a:ea typeface="+mn-ea"/>
                <a:cs typeface="+mn-cs"/>
              </a:defRPr>
            </a:lvl2pPr>
            <a:lvl3pPr marL="914171" indent="0">
              <a:buNone/>
              <a:defRPr lang="en-US" sz="1600" kern="1200" spc="-50" dirty="0" smtClean="0">
                <a:solidFill>
                  <a:srgbClr val="02005E"/>
                </a:solidFill>
                <a:latin typeface="Pfizer Diatype" panose="020B0504040202060203" pitchFamily="34" charset="77"/>
                <a:ea typeface="+mn-ea"/>
                <a:cs typeface="+mn-cs"/>
              </a:defRPr>
            </a:lvl3pPr>
            <a:lvl4pPr>
              <a:defRPr lang="en-US" sz="1600" kern="1200" spc="-50" dirty="0" smtClean="0">
                <a:solidFill>
                  <a:srgbClr val="02005E"/>
                </a:solidFill>
                <a:latin typeface="Pfizer Diatype" panose="020B0504040202060203" pitchFamily="34" charset="77"/>
                <a:ea typeface="+mn-ea"/>
                <a:cs typeface="+mn-cs"/>
              </a:defRPr>
            </a:lvl4pPr>
            <a:lvl5pPr>
              <a:defRPr lang="en-US" sz="1600" kern="1200" spc="-50" dirty="0">
                <a:solidFill>
                  <a:srgbClr val="02005E"/>
                </a:solidFill>
                <a:latin typeface="Pfizer Diatype" panose="020B0504040202060203" pitchFamily="34" charset="77"/>
                <a:ea typeface="+mn-ea"/>
                <a:cs typeface="+mn-cs"/>
              </a:defRPr>
            </a:lvl5pPr>
          </a:lstStyle>
          <a:p>
            <a:pPr lvl="0"/>
            <a:r>
              <a:rPr lang="en-US"/>
              <a:t>Body copy here</a:t>
            </a:r>
          </a:p>
          <a:p>
            <a:pPr lvl="1"/>
            <a:r>
              <a:rPr lang="en-US"/>
              <a:t>Second level</a:t>
            </a:r>
          </a:p>
        </p:txBody>
      </p:sp>
      <p:sp>
        <p:nvSpPr>
          <p:cNvPr id="33" name="Text Placeholder 10">
            <a:extLst>
              <a:ext uri="{FF2B5EF4-FFF2-40B4-BE49-F238E27FC236}">
                <a16:creationId xmlns:a16="http://schemas.microsoft.com/office/drawing/2014/main" id="{29ACC8F4-930E-6946-495C-723DDB87DA26}"/>
              </a:ext>
            </a:extLst>
          </p:cNvPr>
          <p:cNvSpPr>
            <a:spLocks noGrp="1"/>
          </p:cNvSpPr>
          <p:nvPr>
            <p:ph type="body" sz="quarter" idx="43" hasCustomPrompt="1"/>
          </p:nvPr>
        </p:nvSpPr>
        <p:spPr>
          <a:xfrm>
            <a:off x="9107777" y="2950772"/>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
        <p:nvSpPr>
          <p:cNvPr id="34" name="Text Placeholder 10">
            <a:extLst>
              <a:ext uri="{FF2B5EF4-FFF2-40B4-BE49-F238E27FC236}">
                <a16:creationId xmlns:a16="http://schemas.microsoft.com/office/drawing/2014/main" id="{CC50F1B7-9DDA-C00B-E830-C7F579F20E25}"/>
              </a:ext>
            </a:extLst>
          </p:cNvPr>
          <p:cNvSpPr>
            <a:spLocks noGrp="1"/>
          </p:cNvSpPr>
          <p:nvPr>
            <p:ph type="body" sz="quarter" idx="44" hasCustomPrompt="1"/>
          </p:nvPr>
        </p:nvSpPr>
        <p:spPr>
          <a:xfrm>
            <a:off x="9107777" y="4557503"/>
            <a:ext cx="2352589" cy="184666"/>
          </a:xfrm>
          <a:prstGeom prst="rect">
            <a:avLst/>
          </a:prstGeom>
        </p:spPr>
        <p:txBody>
          <a:bodyPr/>
          <a:lstStyle>
            <a:lvl1pPr marL="0" indent="0">
              <a:buNone/>
              <a:defRPr lang="en-US" sz="1200" b="0" i="0" kern="1200" spc="-25" dirty="0">
                <a:solidFill>
                  <a:schemeClr val="accent2"/>
                </a:solidFill>
                <a:latin typeface="+mn-lt"/>
                <a:ea typeface="+mn-ea"/>
                <a:cs typeface="+mn-cs"/>
              </a:defRPr>
            </a:lvl1pPr>
            <a:lvl2pPr marL="457086" indent="0">
              <a:buNone/>
              <a:defRPr lang="en-US" sz="1800" b="1" kern="1200" spc="-25" dirty="0">
                <a:solidFill>
                  <a:schemeClr val="accent1"/>
                </a:solidFill>
                <a:latin typeface="Pfizer Tomorrow" panose="02010503040201060303" pitchFamily="2" charset="77"/>
                <a:ea typeface="+mn-ea"/>
                <a:cs typeface="+mn-cs"/>
              </a:defRPr>
            </a:lvl2pPr>
            <a:lvl3pPr marL="914171" indent="0">
              <a:buNone/>
              <a:defRPr lang="en-US" sz="1800" kern="1200" spc="-50" dirty="0" smtClean="0">
                <a:solidFill>
                  <a:srgbClr val="02005E"/>
                </a:solidFill>
                <a:latin typeface="Pfizer Diatype" panose="020B0504040202060203" pitchFamily="34" charset="77"/>
                <a:ea typeface="+mn-ea"/>
                <a:cs typeface="+mn-cs"/>
              </a:defRPr>
            </a:lvl3pPr>
            <a:lvl4pPr>
              <a:defRPr lang="en-US" sz="1800" kern="1200" spc="-50" dirty="0" smtClean="0">
                <a:solidFill>
                  <a:srgbClr val="02005E"/>
                </a:solidFill>
                <a:latin typeface="Pfizer Diatype" panose="020B0504040202060203" pitchFamily="34" charset="77"/>
                <a:ea typeface="+mn-ea"/>
                <a:cs typeface="+mn-cs"/>
              </a:defRPr>
            </a:lvl4pPr>
            <a:lvl5pPr>
              <a:defRPr lang="en-US" sz="1800" kern="1200" spc="-50" dirty="0">
                <a:solidFill>
                  <a:srgbClr val="02005E"/>
                </a:solidFill>
                <a:latin typeface="Pfizer Diatype" panose="020B0504040202060203" pitchFamily="34" charset="77"/>
                <a:ea typeface="+mn-ea"/>
                <a:cs typeface="+mn-cs"/>
              </a:defRPr>
            </a:lvl5pPr>
          </a:lstStyle>
          <a:p>
            <a:pPr lvl="0"/>
            <a:r>
              <a:rPr lang="en-US"/>
              <a:t>Headline</a:t>
            </a:r>
          </a:p>
        </p:txBody>
      </p:sp>
    </p:spTree>
    <p:extLst>
      <p:ext uri="{BB962C8B-B14F-4D97-AF65-F5344CB8AC3E}">
        <p14:creationId xmlns:p14="http://schemas.microsoft.com/office/powerpoint/2010/main" val="1872780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 Lis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F97C-2908-17BF-53D2-2CEA0DD5200E}"/>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D24DCE5D-9297-E391-FE34-B09869D00FC8}"/>
              </a:ext>
            </a:extLst>
          </p:cNvPr>
          <p:cNvSpPr>
            <a:spLocks noGrp="1"/>
          </p:cNvSpPr>
          <p:nvPr>
            <p:ph sz="quarter" idx="10" hasCustomPrompt="1"/>
          </p:nvPr>
        </p:nvSpPr>
        <p:spPr>
          <a:xfrm>
            <a:off x="457200" y="1690688"/>
            <a:ext cx="2560638"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6" name="Content Placeholder 4">
            <a:extLst>
              <a:ext uri="{FF2B5EF4-FFF2-40B4-BE49-F238E27FC236}">
                <a16:creationId xmlns:a16="http://schemas.microsoft.com/office/drawing/2014/main" id="{920E944A-BB56-E105-B1A9-E3B54DFE1A40}"/>
              </a:ext>
            </a:extLst>
          </p:cNvPr>
          <p:cNvSpPr>
            <a:spLocks noGrp="1"/>
          </p:cNvSpPr>
          <p:nvPr>
            <p:ph sz="quarter" idx="11" hasCustomPrompt="1"/>
          </p:nvPr>
        </p:nvSpPr>
        <p:spPr>
          <a:xfrm>
            <a:off x="3373655" y="1690688"/>
            <a:ext cx="2560638"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10" name="Content Placeholder 9">
            <a:extLst>
              <a:ext uri="{FF2B5EF4-FFF2-40B4-BE49-F238E27FC236}">
                <a16:creationId xmlns:a16="http://schemas.microsoft.com/office/drawing/2014/main" id="{C348AFB4-3ABA-AB2C-4D82-568574CA1694}"/>
              </a:ext>
            </a:extLst>
          </p:cNvPr>
          <p:cNvSpPr>
            <a:spLocks noGrp="1"/>
          </p:cNvSpPr>
          <p:nvPr>
            <p:ph sz="quarter" idx="14"/>
          </p:nvPr>
        </p:nvSpPr>
        <p:spPr>
          <a:xfrm>
            <a:off x="457200" y="2290813"/>
            <a:ext cx="2560638" cy="3032075"/>
          </a:xfrm>
        </p:spPr>
        <p:txBody>
          <a:bodyPr/>
          <a:lstStyle>
            <a:lvl1pPr>
              <a:lnSpc>
                <a:spcPct val="100000"/>
              </a:lnSpc>
              <a:defRPr sz="12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p:txBody>
      </p:sp>
      <p:sp>
        <p:nvSpPr>
          <p:cNvPr id="11" name="Content Placeholder 9">
            <a:extLst>
              <a:ext uri="{FF2B5EF4-FFF2-40B4-BE49-F238E27FC236}">
                <a16:creationId xmlns:a16="http://schemas.microsoft.com/office/drawing/2014/main" id="{CC99DD03-A1D6-3DBE-08B2-180AEF31DFA4}"/>
              </a:ext>
            </a:extLst>
          </p:cNvPr>
          <p:cNvSpPr>
            <a:spLocks noGrp="1"/>
          </p:cNvSpPr>
          <p:nvPr>
            <p:ph sz="quarter" idx="15"/>
          </p:nvPr>
        </p:nvSpPr>
        <p:spPr>
          <a:xfrm>
            <a:off x="3373655" y="2290813"/>
            <a:ext cx="2560638"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3" name="Content Placeholder 4">
            <a:extLst>
              <a:ext uri="{FF2B5EF4-FFF2-40B4-BE49-F238E27FC236}">
                <a16:creationId xmlns:a16="http://schemas.microsoft.com/office/drawing/2014/main" id="{D6D6736C-C7CC-B078-341C-4284C75379FA}"/>
              </a:ext>
            </a:extLst>
          </p:cNvPr>
          <p:cNvSpPr>
            <a:spLocks noGrp="1"/>
          </p:cNvSpPr>
          <p:nvPr>
            <p:ph sz="quarter" idx="16" hasCustomPrompt="1"/>
          </p:nvPr>
        </p:nvSpPr>
        <p:spPr>
          <a:xfrm>
            <a:off x="6266484" y="1690688"/>
            <a:ext cx="2560638"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4" name="Content Placeholder 9">
            <a:extLst>
              <a:ext uri="{FF2B5EF4-FFF2-40B4-BE49-F238E27FC236}">
                <a16:creationId xmlns:a16="http://schemas.microsoft.com/office/drawing/2014/main" id="{4B650904-E19B-DCC1-4E68-3F333BE7845C}"/>
              </a:ext>
            </a:extLst>
          </p:cNvPr>
          <p:cNvSpPr>
            <a:spLocks noGrp="1"/>
          </p:cNvSpPr>
          <p:nvPr>
            <p:ph sz="quarter" idx="17"/>
          </p:nvPr>
        </p:nvSpPr>
        <p:spPr>
          <a:xfrm>
            <a:off x="6266484" y="2290813"/>
            <a:ext cx="2560638"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
        <p:nvSpPr>
          <p:cNvPr id="7" name="Content Placeholder 4">
            <a:extLst>
              <a:ext uri="{FF2B5EF4-FFF2-40B4-BE49-F238E27FC236}">
                <a16:creationId xmlns:a16="http://schemas.microsoft.com/office/drawing/2014/main" id="{787F8F6B-0565-EA0E-2EF4-ED921D661DA9}"/>
              </a:ext>
            </a:extLst>
          </p:cNvPr>
          <p:cNvSpPr>
            <a:spLocks noGrp="1"/>
          </p:cNvSpPr>
          <p:nvPr>
            <p:ph sz="quarter" idx="18" hasCustomPrompt="1"/>
          </p:nvPr>
        </p:nvSpPr>
        <p:spPr>
          <a:xfrm>
            <a:off x="9159313" y="1690688"/>
            <a:ext cx="2560638" cy="484621"/>
          </a:xfrm>
          <a:solidFill>
            <a:schemeClr val="bg2"/>
          </a:solidFill>
        </p:spPr>
        <p:txBody>
          <a:bodyPr lIns="137160" tIns="137160" anchor="t" anchorCtr="0"/>
          <a:lstStyle>
            <a:lvl1pPr marL="0" indent="0">
              <a:buNone/>
              <a:defRPr sz="1400" b="1">
                <a:solidFill>
                  <a:schemeClr val="accent1"/>
                </a:solidFill>
              </a:defRPr>
            </a:lvl1pPr>
          </a:lstStyle>
          <a:p>
            <a:pPr lvl="0"/>
            <a:r>
              <a:rPr lang="en-US"/>
              <a:t>Headline</a:t>
            </a:r>
          </a:p>
        </p:txBody>
      </p:sp>
      <p:sp>
        <p:nvSpPr>
          <p:cNvPr id="8" name="Content Placeholder 9">
            <a:extLst>
              <a:ext uri="{FF2B5EF4-FFF2-40B4-BE49-F238E27FC236}">
                <a16:creationId xmlns:a16="http://schemas.microsoft.com/office/drawing/2014/main" id="{C7251808-078C-4BAC-EB96-A91DA02E01C6}"/>
              </a:ext>
            </a:extLst>
          </p:cNvPr>
          <p:cNvSpPr>
            <a:spLocks noGrp="1"/>
          </p:cNvSpPr>
          <p:nvPr>
            <p:ph sz="quarter" idx="19"/>
          </p:nvPr>
        </p:nvSpPr>
        <p:spPr>
          <a:xfrm>
            <a:off x="9159313" y="2290813"/>
            <a:ext cx="2560638" cy="3032075"/>
          </a:xfrm>
        </p:spPr>
        <p:txBody>
          <a:bodyPr/>
          <a:lstStyle>
            <a:lvl1pPr>
              <a:lnSpc>
                <a:spcPct val="100000"/>
              </a:lnSpc>
              <a:defRPr sz="1200"/>
            </a:lvl1pPr>
            <a:lvl2pPr>
              <a:defRPr sz="1050"/>
            </a:lvl2pPr>
            <a:lvl3pPr>
              <a:defRPr sz="9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8240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bg bwMode="gray">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5F220E-1442-823D-C0CB-123C0505D7CD}"/>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1208" t="-6667" b="6667"/>
          <a:stretch/>
        </p:blipFill>
        <p:spPr>
          <a:xfrm>
            <a:off x="7471064" y="0"/>
            <a:ext cx="4717761" cy="6858000"/>
          </a:xfrm>
          <a:prstGeom prst="rect">
            <a:avLst/>
          </a:prstGeom>
        </p:spPr>
      </p:pic>
      <p:sp>
        <p:nvSpPr>
          <p:cNvPr id="4" name="Rectangle 3">
            <a:extLst>
              <a:ext uri="{FF2B5EF4-FFF2-40B4-BE49-F238E27FC236}">
                <a16:creationId xmlns:a16="http://schemas.microsoft.com/office/drawing/2014/main" id="{34373061-45D8-7DD4-41AF-36D53D59DA73}"/>
              </a:ext>
              <a:ext uri="{C183D7F6-B498-43B3-948B-1728B52AA6E4}">
                <adec:decorative xmlns:adec="http://schemas.microsoft.com/office/drawing/2017/decorative" val="1"/>
              </a:ext>
            </a:extLst>
          </p:cNvPr>
          <p:cNvSpPr/>
          <p:nvPr userDrawn="1"/>
        </p:nvSpPr>
        <p:spPr bwMode="gray">
          <a:xfrm>
            <a:off x="0" y="0"/>
            <a:ext cx="7471063"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2" name="Title 1">
            <a:extLst>
              <a:ext uri="{FF2B5EF4-FFF2-40B4-BE49-F238E27FC236}">
                <a16:creationId xmlns:a16="http://schemas.microsoft.com/office/drawing/2014/main" id="{DA94A963-C850-E282-B7DA-BC0F263CA1CE}"/>
              </a:ext>
            </a:extLst>
          </p:cNvPr>
          <p:cNvSpPr>
            <a:spLocks noGrp="1"/>
          </p:cNvSpPr>
          <p:nvPr>
            <p:ph type="ctrTitle"/>
          </p:nvPr>
        </p:nvSpPr>
        <p:spPr bwMode="gray">
          <a:xfrm>
            <a:off x="457199" y="2193926"/>
            <a:ext cx="6551613" cy="1235074"/>
          </a:xfrm>
        </p:spPr>
        <p:txBody>
          <a:bodyPr vert="horz" lIns="0" tIns="0" rIns="0" bIns="0" rtlCol="0" anchor="b" anchorCtr="0">
            <a:noAutofit/>
          </a:bodyPr>
          <a:lstStyle>
            <a:lvl1pPr>
              <a:spcBef>
                <a:spcPts val="0"/>
              </a:spcBef>
              <a:defRPr lang="en-US" sz="3400" b="1" dirty="0">
                <a:solidFill>
                  <a:schemeClr val="bg1"/>
                </a:solidFill>
                <a:latin typeface="+mj-lt"/>
              </a:defRPr>
            </a:lvl1pPr>
          </a:lstStyle>
          <a:p>
            <a:pPr lvl="0"/>
            <a:r>
              <a:rPr lang="en-US"/>
              <a:t>Click to edit Master title style</a:t>
            </a:r>
          </a:p>
        </p:txBody>
      </p:sp>
      <p:sp>
        <p:nvSpPr>
          <p:cNvPr id="5" name="Text Placeholder 5">
            <a:extLst>
              <a:ext uri="{FF2B5EF4-FFF2-40B4-BE49-F238E27FC236}">
                <a16:creationId xmlns:a16="http://schemas.microsoft.com/office/drawing/2014/main" id="{9C6A64CE-3F9B-820E-DFED-E239AB1B011C}"/>
              </a:ext>
            </a:extLst>
          </p:cNvPr>
          <p:cNvSpPr>
            <a:spLocks noGrp="1"/>
          </p:cNvSpPr>
          <p:nvPr>
            <p:ph type="body" sz="quarter" idx="10"/>
          </p:nvPr>
        </p:nvSpPr>
        <p:spPr bwMode="gray">
          <a:xfrm>
            <a:off x="484090" y="3585671"/>
            <a:ext cx="4233672" cy="876363"/>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1FAFD5B1-7597-7F37-59FC-A85E019E7331}"/>
              </a:ext>
            </a:extLst>
          </p:cNvPr>
          <p:cNvSpPr>
            <a:spLocks noGrp="1"/>
          </p:cNvSpPr>
          <p:nvPr>
            <p:ph type="body" sz="quarter" idx="11"/>
          </p:nvPr>
        </p:nvSpPr>
        <p:spPr bwMode="gray">
          <a:xfrm>
            <a:off x="484090" y="5865446"/>
            <a:ext cx="6524722" cy="438150"/>
          </a:xfrm>
        </p:spPr>
        <p:txBody>
          <a:bodyPr lIns="0" tIns="0" rIns="0" bIns="0" anchor="b" anchorCtr="0"/>
          <a:lstStyle>
            <a:lvl1pPr marL="0" indent="0">
              <a:spcBef>
                <a:spcPts val="300"/>
              </a:spcBef>
              <a:buNone/>
              <a:defRPr sz="1200">
                <a:solidFill>
                  <a:schemeClr val="bg1">
                    <a:lumMod val="75000"/>
                  </a:schemeClr>
                </a:solidFill>
              </a:defRPr>
            </a:lvl1pPr>
          </a:lstStyle>
          <a:p>
            <a:pPr lvl="0"/>
            <a:r>
              <a:rPr lang="en-US"/>
              <a:t>Click to edit Master text styles</a:t>
            </a:r>
          </a:p>
        </p:txBody>
      </p:sp>
      <p:pic>
        <p:nvPicPr>
          <p:cNvPr id="6" name="Graphic 5" descr="ASTP logo">
            <a:extLst>
              <a:ext uri="{FF2B5EF4-FFF2-40B4-BE49-F238E27FC236}">
                <a16:creationId xmlns:a16="http://schemas.microsoft.com/office/drawing/2014/main" id="{9826F96B-BF7D-1670-DA32-830BE7676E9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7200" y="457200"/>
            <a:ext cx="2560639" cy="409402"/>
          </a:xfrm>
          <a:prstGeom prst="rect">
            <a:avLst/>
          </a:prstGeom>
        </p:spPr>
      </p:pic>
    </p:spTree>
    <p:custDataLst>
      <p:tags r:id="rId1"/>
    </p:custDataLst>
    <p:extLst>
      <p:ext uri="{BB962C8B-B14F-4D97-AF65-F5344CB8AC3E}">
        <p14:creationId xmlns:p14="http://schemas.microsoft.com/office/powerpoint/2010/main" val="3894142005"/>
      </p:ext>
    </p:extLst>
  </p:cSld>
  <p:clrMapOvr>
    <a:masterClrMapping/>
  </p:clrMapOvr>
  <p:extLst>
    <p:ext uri="{DCECCB84-F9BA-43D5-87BE-67443E8EF086}">
      <p15:sldGuideLst xmlns:p15="http://schemas.microsoft.com/office/powerpoint/2012/main">
        <p15:guide id="1" orient="horz" pos="2160">
          <p15:clr>
            <a:srgbClr val="FBAE40"/>
          </p15:clr>
        </p15:guide>
        <p15:guide id="2" pos="4415">
          <p15:clr>
            <a:srgbClr val="FBAE40"/>
          </p15:clr>
        </p15:guide>
        <p15:guide id="3" pos="470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1D1736-F448-387E-D060-35654F3C5272}"/>
              </a:ext>
            </a:extLst>
          </p:cNvPr>
          <p:cNvSpPr>
            <a:spLocks noGrp="1"/>
          </p:cNvSpPr>
          <p:nvPr>
            <p:ph type="body" sz="quarter" idx="10"/>
          </p:nvPr>
        </p:nvSpPr>
        <p:spPr>
          <a:xfrm>
            <a:off x="4869656" y="2937431"/>
            <a:ext cx="6589712"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8550CA50-2BCA-3324-6A41-4D1EDFBE8C36}"/>
              </a:ext>
            </a:extLst>
          </p:cNvPr>
          <p:cNvSpPr>
            <a:spLocks noGrp="1"/>
          </p:cNvSpPr>
          <p:nvPr>
            <p:ph type="body" sz="quarter" idx="11"/>
          </p:nvPr>
        </p:nvSpPr>
        <p:spPr>
          <a:xfrm>
            <a:off x="4869656" y="904299"/>
            <a:ext cx="6589712" cy="366486"/>
          </a:xfrm>
          <a:solidFill>
            <a:schemeClr val="bg1"/>
          </a:solidFill>
          <a:effectLst>
            <a:outerShdw dist="12700" dir="16200000" rotWithShape="0">
              <a:schemeClr val="bg1">
                <a:lumMod val="75000"/>
              </a:schemeClr>
            </a:outerShdw>
          </a:effectLst>
        </p:spPr>
        <p:txBody>
          <a:bodyPr/>
          <a:lstStyle>
            <a:lvl1pPr marL="0" indent="0">
              <a:buNone/>
              <a:defRPr sz="1500" b="1">
                <a:solidFill>
                  <a:schemeClr val="accent2"/>
                </a:solidFill>
              </a:defRPr>
            </a:lvl1pPr>
            <a:lvl2pPr marL="287337"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DE726761-15ED-1C9F-009A-27DAD199FFA4}"/>
              </a:ext>
              <a:ext uri="{C183D7F6-B498-43B3-948B-1728B52AA6E4}">
                <adec:decorative xmlns:adec="http://schemas.microsoft.com/office/drawing/2017/decorative" val="1"/>
              </a:ext>
            </a:extLst>
          </p:cNvPr>
          <p:cNvSpPr/>
          <p:nvPr userDrawn="1"/>
        </p:nvSpPr>
        <p:spPr bwMode="gray">
          <a:xfrm>
            <a:off x="0" y="0"/>
            <a:ext cx="4140200" cy="6858000"/>
          </a:xfrm>
          <a:prstGeom prst="rect">
            <a:avLst/>
          </a:prstGeom>
          <a:solidFill>
            <a:srgbClr val="0A2999"/>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6" name="Rectangle 5">
            <a:extLst>
              <a:ext uri="{FF2B5EF4-FFF2-40B4-BE49-F238E27FC236}">
                <a16:creationId xmlns:a16="http://schemas.microsoft.com/office/drawing/2014/main" id="{4379C19C-0D35-E6D2-BF44-FC396C21A6C4}"/>
              </a:ext>
              <a:ext uri="{C183D7F6-B498-43B3-948B-1728B52AA6E4}">
                <adec:decorative xmlns:adec="http://schemas.microsoft.com/office/drawing/2017/decorative" val="1"/>
              </a:ext>
            </a:extLst>
          </p:cNvPr>
          <p:cNvSpPr/>
          <p:nvPr userDrawn="1"/>
        </p:nvSpPr>
        <p:spPr bwMode="gray">
          <a:xfrm>
            <a:off x="4140200" y="5953701"/>
            <a:ext cx="8048626" cy="904298"/>
          </a:xfrm>
          <a:prstGeom prst="rect">
            <a:avLst/>
          </a:prstGeom>
          <a:solidFill>
            <a:schemeClr val="bg2">
              <a:alpha val="74837"/>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11" name="Graphic 10">
            <a:extLst>
              <a:ext uri="{FF2B5EF4-FFF2-40B4-BE49-F238E27FC236}">
                <a16:creationId xmlns:a16="http://schemas.microsoft.com/office/drawing/2014/main" id="{A9913015-2B21-01FE-F90D-AA4E09410D7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262"/>
          <a:stretch/>
        </p:blipFill>
        <p:spPr>
          <a:xfrm>
            <a:off x="-1" y="502550"/>
            <a:ext cx="4140200" cy="5852899"/>
          </a:xfrm>
          <a:prstGeom prst="rect">
            <a:avLst/>
          </a:prstGeom>
        </p:spPr>
      </p:pic>
    </p:spTree>
    <p:extLst>
      <p:ext uri="{BB962C8B-B14F-4D97-AF65-F5344CB8AC3E}">
        <p14:creationId xmlns:p14="http://schemas.microsoft.com/office/powerpoint/2010/main" val="570936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B8A2-FB96-37E2-3CA1-F83143ABD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23E7C-713E-E3B9-BD7F-DB2FAFBCE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C6CBF-312F-22E7-C44D-7E9A7B5A3884}"/>
              </a:ext>
            </a:extLst>
          </p:cNvPr>
          <p:cNvSpPr>
            <a:spLocks noGrp="1"/>
          </p:cNvSpPr>
          <p:nvPr>
            <p:ph type="dt" sz="half" idx="10"/>
          </p:nvPr>
        </p:nvSpPr>
        <p:spPr/>
        <p:txBody>
          <a:bodyPr/>
          <a:lstStyle/>
          <a:p>
            <a:fld id="{42E3D8E5-BC61-4415-AF8D-9A253D33FF45}" type="datetimeFigureOut">
              <a:rPr lang="en-US" smtClean="0"/>
              <a:t>2/9/2026</a:t>
            </a:fld>
            <a:endParaRPr lang="en-US"/>
          </a:p>
        </p:txBody>
      </p:sp>
      <p:sp>
        <p:nvSpPr>
          <p:cNvPr id="5" name="Footer Placeholder 4">
            <a:extLst>
              <a:ext uri="{FF2B5EF4-FFF2-40B4-BE49-F238E27FC236}">
                <a16:creationId xmlns:a16="http://schemas.microsoft.com/office/drawing/2014/main" id="{2A8123A4-F3B1-4D0A-5649-4A6531207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6FC76-CE03-6592-EDC6-F38646A35609}"/>
              </a:ext>
            </a:extLst>
          </p:cNvPr>
          <p:cNvSpPr>
            <a:spLocks noGrp="1"/>
          </p:cNvSpPr>
          <p:nvPr>
            <p:ph type="sldNum" sz="quarter" idx="12"/>
          </p:nvPr>
        </p:nvSpPr>
        <p:spPr/>
        <p:txBody>
          <a:bodyPr/>
          <a:lstStyle/>
          <a:p>
            <a:fld id="{B894AAEF-6906-41EE-B64D-A660EF3974E6}" type="slidenum">
              <a:rPr lang="en-US" smtClean="0"/>
              <a:t>‹#›</a:t>
            </a:fld>
            <a:endParaRPr lang="en-US"/>
          </a:p>
        </p:txBody>
      </p:sp>
    </p:spTree>
    <p:extLst>
      <p:ext uri="{BB962C8B-B14F-4D97-AF65-F5344CB8AC3E}">
        <p14:creationId xmlns:p14="http://schemas.microsoft.com/office/powerpoint/2010/main" val="18070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1"/>
          </a:xfrm>
        </p:spPr>
        <p:txBody>
          <a:bodyPr anchor="b"/>
          <a:lstStyle>
            <a:lvl1pPr algn="ctr">
              <a:defRPr sz="5906"/>
            </a:lvl1pPr>
          </a:lstStyle>
          <a:p>
            <a:r>
              <a:rPr lang="en-US"/>
              <a:t>Click to edit Master title style</a:t>
            </a:r>
          </a:p>
        </p:txBody>
      </p:sp>
      <p:sp>
        <p:nvSpPr>
          <p:cNvPr id="3" name="Subtitle 2"/>
          <p:cNvSpPr>
            <a:spLocks noGrp="1"/>
          </p:cNvSpPr>
          <p:nvPr>
            <p:ph type="subTitle" idx="1"/>
          </p:nvPr>
        </p:nvSpPr>
        <p:spPr>
          <a:xfrm>
            <a:off x="1523603" y="3602039"/>
            <a:ext cx="9141619" cy="1655762"/>
          </a:xfrm>
        </p:spPr>
        <p:txBody>
          <a:bodyPr/>
          <a:lstStyle>
            <a:lvl1pPr marL="0" indent="0" algn="ctr">
              <a:buNone/>
              <a:defRPr sz="2363"/>
            </a:lvl1pPr>
            <a:lvl2pPr marL="450056" indent="0" algn="ctr">
              <a:buNone/>
              <a:defRPr sz="1969"/>
            </a:lvl2pPr>
            <a:lvl3pPr marL="900113" indent="0" algn="ctr">
              <a:buNone/>
              <a:defRPr sz="1772"/>
            </a:lvl3pPr>
            <a:lvl4pPr marL="1350169" indent="0" algn="ctr">
              <a:buNone/>
              <a:defRPr sz="1575"/>
            </a:lvl4pPr>
            <a:lvl5pPr marL="1800225" indent="0" algn="ctr">
              <a:buNone/>
              <a:defRPr sz="1575"/>
            </a:lvl5pPr>
            <a:lvl6pPr marL="2250281" indent="0" algn="ctr">
              <a:buNone/>
              <a:defRPr sz="1575"/>
            </a:lvl6pPr>
            <a:lvl7pPr marL="2700338" indent="0" algn="ctr">
              <a:buNone/>
              <a:defRPr sz="1575"/>
            </a:lvl7pPr>
            <a:lvl8pPr marL="3150394" indent="0" algn="ctr">
              <a:buNone/>
              <a:defRPr sz="1575"/>
            </a:lvl8pPr>
            <a:lvl9pPr marL="3600450" indent="0" algn="ctr">
              <a:buNone/>
              <a:defRPr sz="1575"/>
            </a:lvl9pPr>
          </a:lstStyle>
          <a:p>
            <a:r>
              <a:rPr lang="en-US"/>
              <a:t>Click to edit Master subtitle style</a:t>
            </a:r>
          </a:p>
        </p:txBody>
      </p:sp>
      <p:sp>
        <p:nvSpPr>
          <p:cNvPr id="4" name="Date Placeholder 3"/>
          <p:cNvSpPr>
            <a:spLocks noGrp="1"/>
          </p:cNvSpPr>
          <p:nvPr>
            <p:ph type="dt" sz="half" idx="10"/>
          </p:nvPr>
        </p:nvSpPr>
        <p:spPr/>
        <p:txBody>
          <a:bodyPr/>
          <a:lstStyle/>
          <a:p>
            <a:fld id="{C1766733-3328-7046-AC89-C61A575259EC}"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F2793-081C-1D4E-AAFC-5A6C4AA34A31}" type="slidenum">
              <a:rPr lang="en-US" smtClean="0"/>
              <a:t>‹#›</a:t>
            </a:fld>
            <a:endParaRPr lang="en-US"/>
          </a:p>
        </p:txBody>
      </p:sp>
    </p:spTree>
    <p:extLst>
      <p:ext uri="{BB962C8B-B14F-4D97-AF65-F5344CB8AC3E}">
        <p14:creationId xmlns:p14="http://schemas.microsoft.com/office/powerpoint/2010/main" val="413457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66733-3328-7046-AC89-C61A575259EC}"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F2793-081C-1D4E-AAFC-5A6C4AA34A31}" type="slidenum">
              <a:rPr lang="en-US" smtClean="0"/>
              <a:t>‹#›</a:t>
            </a:fld>
            <a:endParaRPr lang="en-US"/>
          </a:p>
        </p:txBody>
      </p:sp>
    </p:spTree>
    <p:extLst>
      <p:ext uri="{BB962C8B-B14F-4D97-AF65-F5344CB8AC3E}">
        <p14:creationId xmlns:p14="http://schemas.microsoft.com/office/powerpoint/2010/main" val="129984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46896E-438A-1B6E-6B7D-6738ECA385AB}"/>
              </a:ext>
              <a:ext uri="{C183D7F6-B498-43B3-948B-1728B52AA6E4}">
                <adec:decorative xmlns:adec="http://schemas.microsoft.com/office/drawing/2017/decorative" val="1"/>
              </a:ext>
            </a:extLst>
          </p:cNvPr>
          <p:cNvSpPr/>
          <p:nvPr userDrawn="1"/>
        </p:nvSpPr>
        <p:spPr bwMode="gray">
          <a:xfrm>
            <a:off x="-1" y="0"/>
            <a:ext cx="1409292" cy="6857999"/>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3" name="Content Placeholder 2"/>
          <p:cNvSpPr>
            <a:spLocks noGrp="1"/>
          </p:cNvSpPr>
          <p:nvPr>
            <p:ph idx="1"/>
          </p:nvPr>
        </p:nvSpPr>
        <p:spPr bwMode="gray">
          <a:xfrm>
            <a:off x="1904999" y="1347812"/>
            <a:ext cx="9869763" cy="4540669"/>
          </a:xfrm>
        </p:spPr>
        <p:txBody>
          <a:bodyPr anchor="t" anchorCtr="0"/>
          <a:lstStyle>
            <a:lvl1pPr marL="342900" indent="-342900">
              <a:buFont typeface="+mj-lt"/>
              <a:buAutoNum type="arabicPeriod"/>
              <a:defRPr sz="1800" b="0">
                <a:solidFill>
                  <a:schemeClr val="accent1"/>
                </a:solidFill>
              </a:defRPr>
            </a:lvl1pPr>
            <a:lvl2pPr marL="571500" indent="-169863">
              <a:spcBef>
                <a:spcPts val="400"/>
              </a:spcBef>
              <a:buClr>
                <a:schemeClr val="accent1"/>
              </a:buClr>
              <a:buFont typeface="System Font Regular"/>
              <a:buChar char="‣"/>
              <a:defRPr sz="1200">
                <a:solidFill>
                  <a:schemeClr val="tx1">
                    <a:lumMod val="65000"/>
                    <a:lumOff val="35000"/>
                  </a:schemeClr>
                </a:solidFill>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CBBA5F88-3FE9-6DB6-4351-F2585AD52E2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87706" y="747935"/>
            <a:ext cx="443169" cy="443169"/>
          </a:xfrm>
          <a:prstGeom prst="rect">
            <a:avLst/>
          </a:prstGeom>
        </p:spPr>
      </p:pic>
      <p:cxnSp>
        <p:nvCxnSpPr>
          <p:cNvPr id="11" name="Straight Connector 10">
            <a:extLst>
              <a:ext uri="{FF2B5EF4-FFF2-40B4-BE49-F238E27FC236}">
                <a16:creationId xmlns:a16="http://schemas.microsoft.com/office/drawing/2014/main" id="{BA12A7CC-2393-FC0D-94CB-5525C544558A}"/>
              </a:ext>
              <a:ext uri="{C183D7F6-B498-43B3-948B-1728B52AA6E4}">
                <adec:decorative xmlns:adec="http://schemas.microsoft.com/office/drawing/2017/decorative" val="1"/>
              </a:ext>
            </a:extLst>
          </p:cNvPr>
          <p:cNvCxnSpPr>
            <a:cxnSpLocks/>
            <a:stCxn id="9" idx="3"/>
          </p:cNvCxnSpPr>
          <p:nvPr userDrawn="1"/>
        </p:nvCxnSpPr>
        <p:spPr bwMode="gray">
          <a:xfrm flipV="1">
            <a:off x="1630875" y="969519"/>
            <a:ext cx="7195625" cy="1"/>
          </a:xfrm>
          <a:prstGeom prst="line">
            <a:avLst/>
          </a:prstGeom>
          <a:ln w="12700">
            <a:gradFill>
              <a:gsLst>
                <a:gs pos="0">
                  <a:schemeClr val="accent1"/>
                </a:gs>
                <a:gs pos="39000">
                  <a:schemeClr val="accent3"/>
                </a:gs>
                <a:gs pos="100000">
                  <a:schemeClr val="accent3">
                    <a:lumMod val="20000"/>
                    <a:lumOff val="80000"/>
                    <a:alpha val="0"/>
                  </a:schemeClr>
                </a:gs>
              </a:gsLst>
              <a:lin ang="0" scaled="0"/>
            </a:gradFill>
            <a:headEnd/>
            <a:tailE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0256B9-B044-4332-CF9D-0C8189C04255}"/>
              </a:ext>
              <a:ext uri="{C183D7F6-B498-43B3-948B-1728B52AA6E4}">
                <adec:decorative xmlns:adec="http://schemas.microsoft.com/office/drawing/2017/decorative" val="1"/>
              </a:ext>
            </a:extLst>
          </p:cNvPr>
          <p:cNvCxnSpPr>
            <a:cxnSpLocks/>
            <a:stCxn id="9" idx="0"/>
          </p:cNvCxnSpPr>
          <p:nvPr userDrawn="1"/>
        </p:nvCxnSpPr>
        <p:spPr bwMode="gray">
          <a:xfrm flipV="1">
            <a:off x="1409291" y="0"/>
            <a:ext cx="0" cy="747935"/>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8934DC-E402-69CA-3ED0-6B34050BEAC5}"/>
              </a:ext>
              <a:ext uri="{C183D7F6-B498-43B3-948B-1728B52AA6E4}">
                <adec:decorative xmlns:adec="http://schemas.microsoft.com/office/drawing/2017/decorative" val="1"/>
              </a:ext>
            </a:extLst>
          </p:cNvPr>
          <p:cNvCxnSpPr>
            <a:cxnSpLocks/>
            <a:endCxn id="9" idx="2"/>
          </p:cNvCxnSpPr>
          <p:nvPr userDrawn="1"/>
        </p:nvCxnSpPr>
        <p:spPr bwMode="gray">
          <a:xfrm flipV="1">
            <a:off x="1409291" y="1191104"/>
            <a:ext cx="0" cy="5666896"/>
          </a:xfrm>
          <a:prstGeom prst="line">
            <a:avLst/>
          </a:prstGeom>
          <a:ln w="12700">
            <a:gradFill>
              <a:gsLst>
                <a:gs pos="80000">
                  <a:schemeClr val="accent1"/>
                </a:gs>
                <a:gs pos="38000">
                  <a:schemeClr val="accent3"/>
                </a:gs>
                <a:gs pos="0">
                  <a:schemeClr val="accent3">
                    <a:lumMod val="20000"/>
                    <a:lumOff val="80000"/>
                  </a:schemeClr>
                </a:gs>
              </a:gsLst>
              <a:lin ang="5400000" scaled="0"/>
            </a:gradFill>
            <a:headEnd/>
            <a:tailE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3BA51-1C50-2E59-EA14-DDC4858D9FD8}"/>
              </a:ext>
              <a:ext uri="{C183D7F6-B498-43B3-948B-1728B52AA6E4}">
                <adec:decorative xmlns:adec="http://schemas.microsoft.com/office/drawing/2017/decorative" val="1"/>
              </a:ext>
            </a:extLst>
          </p:cNvPr>
          <p:cNvCxnSpPr>
            <a:cxnSpLocks/>
            <a:stCxn id="9" idx="1"/>
          </p:cNvCxnSpPr>
          <p:nvPr userDrawn="1"/>
        </p:nvCxnSpPr>
        <p:spPr bwMode="gray">
          <a:xfrm flipH="1">
            <a:off x="0" y="969520"/>
            <a:ext cx="1187706" cy="0"/>
          </a:xfrm>
          <a:prstGeom prst="line">
            <a:avLst/>
          </a:prstGeom>
          <a:ln w="12700">
            <a:headEnd/>
            <a:tailEnd/>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5D01F8C-5A62-F5B3-3047-E3C8BCEB8A23}"/>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Tree>
    <p:custDataLst>
      <p:tags r:id="rId1"/>
    </p:custDataLst>
    <p:extLst>
      <p:ext uri="{BB962C8B-B14F-4D97-AF65-F5344CB8AC3E}">
        <p14:creationId xmlns:p14="http://schemas.microsoft.com/office/powerpoint/2010/main" val="60048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5474907"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1690688"/>
            <a:ext cx="5474908"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5863" y="0"/>
            <a:ext cx="5922962"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4014" y="1690688"/>
            <a:ext cx="502761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67009051"/>
      </p:ext>
    </p:extLst>
  </p:cSld>
  <p:clrMapOvr>
    <a:masterClrMapping/>
  </p:clrMapOvr>
  <p:extLst>
    <p:ext uri="{DCECCB84-F9BA-43D5-87BE-67443E8EF086}">
      <p15:sldGuideLst xmlns:p15="http://schemas.microsoft.com/office/powerpoint/2012/main">
        <p15:guide id="1" pos="422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bg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419835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ntent-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5474907" cy="905256"/>
          </a:xfrm>
        </p:spPr>
        <p:txBody>
          <a:bodyPr lIns="0" tIns="0" rIns="0" bIns="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6" y="1690688"/>
            <a:ext cx="5474908" cy="1508760"/>
          </a:xfrm>
        </p:spPr>
        <p:txBody>
          <a:bodyPr vert="horz" lIns="0" tIns="0" rIns="0" bIns="0" rtlCol="0" anchor="b" anchorCtr="0">
            <a:noAutofit/>
          </a:bodyPr>
          <a:lstStyle>
            <a:lvl1pPr>
              <a:defRPr lang="en-US" sz="3200"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Rectangle 3">
            <a:extLst>
              <a:ext uri="{FF2B5EF4-FFF2-40B4-BE49-F238E27FC236}">
                <a16:creationId xmlns:a16="http://schemas.microsoft.com/office/drawing/2014/main" id="{C554A72B-377A-5513-FF17-9B8A8A189C25}"/>
              </a:ext>
              <a:ext uri="{C183D7F6-B498-43B3-948B-1728B52AA6E4}">
                <adec:decorative xmlns:adec="http://schemas.microsoft.com/office/drawing/2017/decorative" val="1"/>
              </a:ext>
            </a:extLst>
          </p:cNvPr>
          <p:cNvSpPr/>
          <p:nvPr userDrawn="1"/>
        </p:nvSpPr>
        <p:spPr bwMode="gray">
          <a:xfrm>
            <a:off x="6265863" y="0"/>
            <a:ext cx="5922962" cy="62161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7" name="Content Placeholder 6">
            <a:extLst>
              <a:ext uri="{FF2B5EF4-FFF2-40B4-BE49-F238E27FC236}">
                <a16:creationId xmlns:a16="http://schemas.microsoft.com/office/drawing/2014/main" id="{1BA97F8A-1C48-E6C8-2513-79B276F83739}"/>
              </a:ext>
            </a:extLst>
          </p:cNvPr>
          <p:cNvSpPr>
            <a:spLocks noGrp="1"/>
          </p:cNvSpPr>
          <p:nvPr>
            <p:ph sz="quarter" idx="11"/>
          </p:nvPr>
        </p:nvSpPr>
        <p:spPr>
          <a:xfrm>
            <a:off x="6704014" y="1690688"/>
            <a:ext cx="5027612" cy="3703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96919001"/>
      </p:ext>
    </p:extLst>
  </p:cSld>
  <p:clrMapOvr>
    <a:masterClrMapping/>
  </p:clrMapOvr>
  <p:extLst>
    <p:ext uri="{DCECCB84-F9BA-43D5-87BE-67443E8EF086}">
      <p15:sldGuideLst xmlns:p15="http://schemas.microsoft.com/office/powerpoint/2012/main">
        <p15:guide id="1" pos="42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200" y="1690688"/>
            <a:ext cx="11274425"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57200" y="6499716"/>
            <a:ext cx="1345219" cy="127931"/>
          </a:xfrm>
          <a:prstGeom prst="rect">
            <a:avLst/>
          </a:prstGeom>
        </p:spPr>
      </p:pic>
    </p:spTree>
    <p:custDataLst>
      <p:tags r:id="rId25"/>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66" r:id="rId3"/>
    <p:sldLayoutId id="2147483661" r:id="rId4"/>
    <p:sldLayoutId id="2147483686" r:id="rId5"/>
    <p:sldLayoutId id="2147483685" r:id="rId6"/>
    <p:sldLayoutId id="2147483687" r:id="rId7"/>
    <p:sldLayoutId id="2147483654" r:id="rId8"/>
    <p:sldLayoutId id="2147483650" r:id="rId9"/>
    <p:sldLayoutId id="2147483683" r:id="rId10"/>
    <p:sldLayoutId id="2147483684" r:id="rId11"/>
    <p:sldLayoutId id="2147483669" r:id="rId12"/>
    <p:sldLayoutId id="2147483670" r:id="rId13"/>
    <p:sldLayoutId id="2147483682" r:id="rId14"/>
    <p:sldLayoutId id="2147483673" r:id="rId15"/>
    <p:sldLayoutId id="2147483680" r:id="rId16"/>
    <p:sldLayoutId id="2147483678" r:id="rId17"/>
    <p:sldLayoutId id="2147483679" r:id="rId18"/>
    <p:sldLayoutId id="2147483674" r:id="rId19"/>
    <p:sldLayoutId id="2147483676" r:id="rId20"/>
    <p:sldLayoutId id="2147483688" r:id="rId21"/>
    <p:sldLayoutId id="2147483689" r:id="rId22"/>
    <p:sldLayoutId id="2147483690" r:id="rId23"/>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BAAD7D"/>
          </p15:clr>
        </p15:guide>
        <p15:guide id="2" pos="7678" userDrawn="1">
          <p15:clr>
            <a:srgbClr val="BAAD7D"/>
          </p15:clr>
        </p15:guide>
        <p15:guide id="3" pos="288" userDrawn="1">
          <p15:clr>
            <a:srgbClr val="BAAD7D"/>
          </p15:clr>
        </p15:guide>
        <p15:guide id="4" pos="1901" userDrawn="1">
          <p15:clr>
            <a:srgbClr val="BAAD7D"/>
          </p15:clr>
        </p15:guide>
        <p15:guide id="5" pos="2117" userDrawn="1">
          <p15:clr>
            <a:srgbClr val="BAAD7D"/>
          </p15:clr>
        </p15:guide>
        <p15:guide id="6" pos="3731" userDrawn="1">
          <p15:clr>
            <a:srgbClr val="BAAD7D"/>
          </p15:clr>
        </p15:guide>
        <p15:guide id="7" pos="3947" userDrawn="1">
          <p15:clr>
            <a:srgbClr val="BAAD7D"/>
          </p15:clr>
        </p15:guide>
        <p15:guide id="8" pos="5560" userDrawn="1">
          <p15:clr>
            <a:srgbClr val="BAAD7D"/>
          </p15:clr>
        </p15:guide>
        <p15:guide id="9" pos="5776" userDrawn="1">
          <p15:clr>
            <a:srgbClr val="BAAD7D"/>
          </p15:clr>
        </p15:guide>
        <p15:guide id="10" pos="7390" userDrawn="1">
          <p15:clr>
            <a:srgbClr val="BAAD7D"/>
          </p15:clr>
        </p15:guide>
        <p15:guide id="11" orient="horz" userDrawn="1">
          <p15:clr>
            <a:srgbClr val="BAAD7D"/>
          </p15:clr>
        </p15:guide>
        <p15:guide id="12" orient="horz" pos="4320" userDrawn="1">
          <p15:clr>
            <a:srgbClr val="BAAD7D"/>
          </p15:clr>
        </p15:guide>
        <p15:guide id="13" orient="horz" pos="288" userDrawn="1">
          <p15:clr>
            <a:srgbClr val="BAAD7D"/>
          </p15:clr>
        </p15:guide>
        <p15:guide id="14" orient="horz" pos="849" userDrawn="1">
          <p15:clr>
            <a:srgbClr val="BAAD7D"/>
          </p15:clr>
        </p15:guide>
        <p15:guide id="15" orient="horz" pos="1065" userDrawn="1">
          <p15:clr>
            <a:srgbClr val="BAAD7D"/>
          </p15:clr>
        </p15:guide>
        <p15:guide id="16" orient="horz" pos="1627" userDrawn="1">
          <p15:clr>
            <a:srgbClr val="BAAD7D"/>
          </p15:clr>
        </p15:guide>
        <p15:guide id="17" orient="horz" pos="1843" userDrawn="1">
          <p15:clr>
            <a:srgbClr val="BAAD7D"/>
          </p15:clr>
        </p15:guide>
        <p15:guide id="18" orient="horz" pos="2404" userDrawn="1">
          <p15:clr>
            <a:srgbClr val="BAAD7D"/>
          </p15:clr>
        </p15:guide>
        <p15:guide id="19" orient="horz" pos="2620" userDrawn="1">
          <p15:clr>
            <a:srgbClr val="BAAD7D"/>
          </p15:clr>
        </p15:guide>
        <p15:guide id="20" orient="horz" pos="3182" userDrawn="1">
          <p15:clr>
            <a:srgbClr val="BAAD7D"/>
          </p15:clr>
        </p15:guide>
        <p15:guide id="21" orient="horz" pos="3398" userDrawn="1">
          <p15:clr>
            <a:srgbClr val="BAAD7D"/>
          </p15:clr>
        </p15:guide>
        <p15:guide id="22" orient="horz" pos="3960" userDrawn="1">
          <p15:clr>
            <a:srgbClr val="BAAD7D"/>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microsoft.com/office/2018/10/relationships/comments" Target="../comments/modernComment_166_C02DEFA.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3.png"/><Relationship Id="rId9" Type="http://schemas.openxmlformats.org/officeDocument/2006/relationships/chart" Target="../charts/chart7.xml"/></Relationships>
</file>

<file path=ppt/slides/_rels/slide1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33.png"/><Relationship Id="rId7"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67_F0C9E45F.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88_820E9CBB.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6C_99AFDE58.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6E_4B841353.xm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hyperlink" Target="https://jamanetwork.com/journals/jamanetworkopen/fullarticle/2841326"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microsoft.com/office/2018/10/relationships/comments" Target="../comments/modernComment_187_840E72D5.xml"/><Relationship Id="rId1" Type="http://schemas.openxmlformats.org/officeDocument/2006/relationships/slideLayout" Target="../slideLayouts/slideLayout9.xml"/><Relationship Id="rId4" Type="http://schemas.openxmlformats.org/officeDocument/2006/relationships/hyperlink" Target="https://watermark02.silverchair.com/everson_2025_oi_251158_1762459850.21356.pdf?token=AQECAHi208BE49Ooan9kkhW_Ercy7Dm3ZL_9Cf3qfKAc485ysgAAAzMwggMvBgkqhkiG9w0BBwagggMgMIIDHAIBADCCAxUGCSqGSIb3DQEHATAeBglghkgBZQMEAS4wEQQMA413Yo6RuNoSeIUcAgEQgIIC5uSz5A_agWaA85GauwFEavnQ7yGUBuf6rHBYLLLqO8SjjMnMuX4ESpTk7xc3yBl6Nuv5VlzthmDZrJnCKGZgSUzstQh-3ghwdh-BW4X1BNf2qmva49cp9wyCgt0ymYz1NFBx2rMcxrN8-YO5RktqLiaCyNZ8N-4czSNDE9qgT1h6xAkgY-bIClladsP92Y_czmlAs8ELHZ1WmZQIHL9W1NH--Gc1GlxtX3Gfs_lVsgr_tcLGBjBKMZDwRk4keBsLehKjJzthy-0PlQvIGOhnKxtufgEdRRvr9fb0z7UurMzavX17frRzOc0fnt_UjKuFNnCcUgN7Fu7sfQYOrIK1fkXaP1t4WaVPE1Veh-I7A3XbwTMz57Z5TWfOk10dpZl-hPHL-3gdwKAdqn7D6je3U1hasHnx15exbHyDdDbuI0rSQa748o2j0BXR-ZwqOqk27en5ylUuSPvP41sr5gBu-bG-J57fBvglJ5N-kVo3ilR2spFabwW-JxBDrn_xLKB3eRwBF5y6vfWKf0h32FdUR62-KrUfoEzHvG-7NzSO2CBpWQ0xyESjp0CFegtPhMIx73359USuFzonzX_fIzkF2yizeGIBxy87dGDNfe67t83-hSGfP0hQfTibCKK_YukZy6E_-j5Nh5gHs_IT63Z4g3VMKsImyZ2gIjw-1i-cTCsmisj0QkPR6SW7z_gumaiK1rKmJI3gM3Ou-EUK3VTe8aan1bGNuaym1oKsyHrlRHbPChm-fhncmMqWwjQbWox6ojsnrD-zm3ttKSNTmw4dJGmIjKsR5am3f9sOkumBJY8ZOL9S32v4D67IyaUvyILbbV3tvBpHyf0MD9z1lr88LUTWQE3AB_eXR479KiczkbjAqbGm9iKkRuSg8AzxPcczyZt-o2IlEJ6KIj4iMMzX4DbDL17tAHIwOf6dKSNTkIvJusDRPTZ4qUDMjyEMpDE9ZTfIRgYVSxhljZHXe59-90dfNgsg7k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healthit.gov/data/data-briefs/variation-methods-health-information-management-among-us-substance-abuse-treatment/#:~:text=A%20higher%20percentage%20of%20residential,inpatient%20and%20outpatient%20treatment%20centers.&amp;text=About%20the%20same%20percentage%20of,to%20store%20and%20maintain%20records." TargetMode="Externa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healthit.gov/data/data-briefs/individuals-access-and-use-patient-portals-and-smartphone-health-apps-202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hyperlink" Target="https://chpl.healthit.gov/" TargetMode="External"/><Relationship Id="rId5" Type="http://schemas.openxmlformats.org/officeDocument/2006/relationships/hyperlink" Target="https://healthit.gov/data/datasets/certified-health-information-technology-reported-by-hospitals-for-promoting-interoperability-performance/"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https://isp.healthit.gov/united-states-core-data-interoperability-uscdi" TargetMode="External"/><Relationship Id="rId2" Type="http://schemas.openxmlformats.org/officeDocument/2006/relationships/chart" Target="../charts/chart2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s://healthit.gov/data/datasets/app-marketplace-tech-ecosystem/" TargetMode="External"/><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hyperlink" Target="https://doi.org/10.1093/jamia/ocae006"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 Id="rId4" Type="http://schemas.openxmlformats.org/officeDocument/2006/relationships/hyperlink" Target="https://healthit.gov/data/data-brief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healthit.gov/data/data-briefs/hospital-trends-use-evaluation-and-governance-predictive-ai-2023-2024/"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healthit.gov/data/quickstats/trends-individuals-use-health-it-2012-202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hyperlink" Target="http://healthit.gov/data/data-briefs/individuals-access-and-use-patient-portals-and-smartphone-health-apps-2024/"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93/jamia/ocae006" TargetMode="External"/><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ms.gov/files/document/rural-health-transformation-50-state-spotlights.pdf"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93/jamia/ocae006" TargetMode="External"/><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3" Type="http://schemas.openxmlformats.org/officeDocument/2006/relationships/image" Target="../media/image20.svg"/><Relationship Id="rId7" Type="http://schemas.openxmlformats.org/officeDocument/2006/relationships/image" Target="../media/image32.svg"/><Relationship Id="rId12" Type="http://schemas.openxmlformats.org/officeDocument/2006/relationships/hyperlink" Target="https://healthit.gov/data/about/#understanding-survey-data-collection" TargetMode="External"/><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image" Target="../media/image24.svg"/><Relationship Id="rId5" Type="http://schemas.openxmlformats.org/officeDocument/2006/relationships/image" Target="../media/image22.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57199" y="2193926"/>
            <a:ext cx="6551613" cy="1235074"/>
          </a:xfrm>
        </p:spPr>
        <p:txBody>
          <a:bodyPr/>
          <a:lstStyle/>
          <a:p>
            <a:r>
              <a:rPr lang="en-US"/>
              <a:t>Progress on Interoperability and Ongoing Improvements</a:t>
            </a:r>
          </a:p>
        </p:txBody>
      </p:sp>
      <p:sp>
        <p:nvSpPr>
          <p:cNvPr id="9" name="Text Placeholder 8"/>
          <p:cNvSpPr>
            <a:spLocks noGrp="1"/>
          </p:cNvSpPr>
          <p:nvPr>
            <p:ph type="body" sz="quarter" idx="10"/>
          </p:nvPr>
        </p:nvSpPr>
        <p:spPr>
          <a:xfrm>
            <a:off x="295835" y="4137000"/>
            <a:ext cx="7093324" cy="876363"/>
          </a:xfrm>
        </p:spPr>
        <p:txBody>
          <a:bodyPr/>
          <a:lstStyle/>
          <a:p>
            <a:r>
              <a:rPr lang="de-DE" sz="1600"/>
              <a:t>Vaishali Patel, Chelsea Richwine, Meghan Gabriel, Wei Chang, and Wes Barker</a:t>
            </a:r>
          </a:p>
          <a:p>
            <a:r>
              <a:rPr lang="de-DE" sz="1600"/>
              <a:t>Technical Strategy &amp; Analysis Division and Data Analysis Branch</a:t>
            </a:r>
            <a:endParaRPr lang="en-US" sz="1600"/>
          </a:p>
        </p:txBody>
      </p:sp>
      <p:sp>
        <p:nvSpPr>
          <p:cNvPr id="4" name="Text Placeholder 3"/>
          <p:cNvSpPr>
            <a:spLocks noGrp="1"/>
          </p:cNvSpPr>
          <p:nvPr>
            <p:ph type="body" sz="quarter" idx="11"/>
          </p:nvPr>
        </p:nvSpPr>
        <p:spPr>
          <a:xfrm>
            <a:off x="484090" y="5865446"/>
            <a:ext cx="6524722" cy="438150"/>
          </a:xfrm>
        </p:spPr>
        <p:txBody>
          <a:bodyPr/>
          <a:lstStyle/>
          <a:p>
            <a:r>
              <a:rPr lang="en-US" dirty="0"/>
              <a:t>February 11, 2026</a:t>
            </a:r>
          </a:p>
        </p:txBody>
      </p:sp>
    </p:spTree>
    <p:custDataLst>
      <p:tags r:id="rId1"/>
    </p:custDataLst>
    <p:extLst>
      <p:ext uri="{BB962C8B-B14F-4D97-AF65-F5344CB8AC3E}">
        <p14:creationId xmlns:p14="http://schemas.microsoft.com/office/powerpoint/2010/main" val="318680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E445-FA30-81D2-0870-359C0288EA5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16DDC18-FFA3-3F16-43EC-5C1E4373D07B}"/>
              </a:ext>
            </a:extLst>
          </p:cNvPr>
          <p:cNvSpPr txBox="1"/>
          <p:nvPr/>
        </p:nvSpPr>
        <p:spPr bwMode="gray">
          <a:xfrm>
            <a:off x="453193" y="616898"/>
            <a:ext cx="11282438" cy="448056"/>
          </a:xfrm>
          <a:prstGeom prst="rect">
            <a:avLst/>
          </a:prstGeom>
        </p:spPr>
        <p:txBody>
          <a:bodyPr vert="horz" lIns="0" tIns="0" rIns="0" bIns="45720" rtlCol="0" anchor="t" anchorCtr="0">
            <a:normAutofit/>
          </a:bodyPr>
          <a:lstStyle/>
          <a:p>
            <a:pPr algn="ctr">
              <a:spcAft>
                <a:spcPts val="600"/>
              </a:spcAft>
            </a:pPr>
            <a:r>
              <a:rPr lang="en-US" sz="2400" b="1" kern="1200" spc="-50">
                <a:solidFill>
                  <a:schemeClr val="accent2"/>
                </a:solidFill>
                <a:latin typeface="+mj-lt"/>
                <a:ea typeface="+mj-ea"/>
                <a:cs typeface="+mj-cs"/>
              </a:rPr>
              <a:t>Methods used by hospitals to </a:t>
            </a:r>
            <a:r>
              <a:rPr lang="en-US" sz="2400" b="1" u="sng" kern="1200" spc="-50">
                <a:solidFill>
                  <a:schemeClr val="accent2"/>
                </a:solidFill>
                <a:latin typeface="+mj-lt"/>
                <a:ea typeface="+mj-ea"/>
                <a:cs typeface="+mj-cs"/>
              </a:rPr>
              <a:t>send</a:t>
            </a:r>
            <a:r>
              <a:rPr lang="en-US" sz="2400" b="1" kern="1200" spc="-50">
                <a:solidFill>
                  <a:schemeClr val="accent2"/>
                </a:solidFill>
                <a:latin typeface="+mj-lt"/>
                <a:ea typeface="+mj-ea"/>
                <a:cs typeface="+mj-cs"/>
              </a:rPr>
              <a:t> patient health information</a:t>
            </a:r>
          </a:p>
        </p:txBody>
      </p:sp>
      <p:pic>
        <p:nvPicPr>
          <p:cNvPr id="12" name="Picture 11">
            <a:extLst>
              <a:ext uri="{FF2B5EF4-FFF2-40B4-BE49-F238E27FC236}">
                <a16:creationId xmlns:a16="http://schemas.microsoft.com/office/drawing/2014/main" id="{034B6BE3-0DDF-625A-F585-951EF8869ADB}"/>
              </a:ext>
            </a:extLst>
          </p:cNvPr>
          <p:cNvPicPr>
            <a:picLocks noChangeAspect="1"/>
          </p:cNvPicPr>
          <p:nvPr/>
        </p:nvPicPr>
        <p:blipFill>
          <a:blip r:embed="rId4"/>
          <a:stretch>
            <a:fillRect/>
          </a:stretch>
        </p:blipFill>
        <p:spPr>
          <a:xfrm>
            <a:off x="819963" y="1129687"/>
            <a:ext cx="1306022" cy="865677"/>
          </a:xfrm>
          <a:prstGeom prst="rect">
            <a:avLst/>
          </a:prstGeom>
        </p:spPr>
      </p:pic>
      <p:grpSp>
        <p:nvGrpSpPr>
          <p:cNvPr id="8" name="Group 7">
            <a:extLst>
              <a:ext uri="{FF2B5EF4-FFF2-40B4-BE49-F238E27FC236}">
                <a16:creationId xmlns:a16="http://schemas.microsoft.com/office/drawing/2014/main" id="{A02233D8-4EC9-D97D-2EC7-D7D68B5E7968}"/>
              </a:ext>
            </a:extLst>
          </p:cNvPr>
          <p:cNvGrpSpPr>
            <a:grpSpLocks noGrp="1" noUngrp="1" noRot="1" noMove="1" noResize="1"/>
          </p:cNvGrpSpPr>
          <p:nvPr/>
        </p:nvGrpSpPr>
        <p:grpSpPr>
          <a:xfrm>
            <a:off x="354542" y="2210314"/>
            <a:ext cx="11283696" cy="3264408"/>
            <a:chOff x="0" y="0"/>
            <a:chExt cx="13808075" cy="2479675"/>
          </a:xfrm>
        </p:grpSpPr>
        <p:graphicFrame>
          <p:nvGraphicFramePr>
            <p:cNvPr id="9" name="Chart 8">
              <a:extLst>
                <a:ext uri="{FF2B5EF4-FFF2-40B4-BE49-F238E27FC236}">
                  <a16:creationId xmlns:a16="http://schemas.microsoft.com/office/drawing/2014/main" id="{F747E1A1-2F96-AE13-549E-A1CC702B2A9B}"/>
                </a:ext>
              </a:extLst>
            </p:cNvPr>
            <p:cNvGraphicFramePr>
              <a:graphicFrameLocks noGrp="1" noDrilldown="1" noMove="1" noResize="1"/>
            </p:cNvGraphicFramePr>
            <p:nvPr>
              <p:extLst>
                <p:ext uri="{D42A27DB-BD31-4B8C-83A1-F6EECF244321}">
                  <p14:modId xmlns:p14="http://schemas.microsoft.com/office/powerpoint/2010/main" val="1959749611"/>
                </p:ext>
              </p:extLst>
            </p:nvPr>
          </p:nvGraphicFramePr>
          <p:xfrm>
            <a:off x="0" y="0"/>
            <a:ext cx="2742569" cy="24670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845F9366-5D50-15C1-E82E-0803BAB07704}"/>
                </a:ext>
              </a:extLst>
            </p:cNvPr>
            <p:cNvGraphicFramePr>
              <a:graphicFrameLocks noGrp="1" noDrilldown="1" noMove="1" noResize="1"/>
            </p:cNvGraphicFramePr>
            <p:nvPr>
              <p:extLst>
                <p:ext uri="{D42A27DB-BD31-4B8C-83A1-F6EECF244321}">
                  <p14:modId xmlns:p14="http://schemas.microsoft.com/office/powerpoint/2010/main" val="14769998"/>
                </p:ext>
              </p:extLst>
            </p:nvPr>
          </p:nvGraphicFramePr>
          <p:xfrm>
            <a:off x="2761615" y="6230"/>
            <a:ext cx="2736219" cy="2473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C1489662-F910-5A42-FC10-310B6B196201}"/>
                </a:ext>
              </a:extLst>
            </p:cNvPr>
            <p:cNvGraphicFramePr>
              <a:graphicFrameLocks noGrp="1" noDrilldown="1" noMove="1" noResize="1"/>
            </p:cNvGraphicFramePr>
            <p:nvPr>
              <p:extLst>
                <p:ext uri="{D42A27DB-BD31-4B8C-83A1-F6EECF244321}">
                  <p14:modId xmlns:p14="http://schemas.microsoft.com/office/powerpoint/2010/main" val="2712500817"/>
                </p:ext>
              </p:extLst>
            </p:nvPr>
          </p:nvGraphicFramePr>
          <p:xfrm>
            <a:off x="5532753" y="6230"/>
            <a:ext cx="2742569" cy="24734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1E325ABD-6D68-E3E5-228E-975B99D68032}"/>
                </a:ext>
              </a:extLst>
            </p:cNvPr>
            <p:cNvGraphicFramePr>
              <a:graphicFrameLocks noGrp="1" noDrilldown="1" noMove="1" noResize="1"/>
            </p:cNvGraphicFramePr>
            <p:nvPr>
              <p:extLst>
                <p:ext uri="{D42A27DB-BD31-4B8C-83A1-F6EECF244321}">
                  <p14:modId xmlns:p14="http://schemas.microsoft.com/office/powerpoint/2010/main" val="2353764607"/>
                </p:ext>
              </p:extLst>
            </p:nvPr>
          </p:nvGraphicFramePr>
          <p:xfrm>
            <a:off x="8297541" y="6230"/>
            <a:ext cx="2742569" cy="24734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85E9367D-738A-7232-1025-1B52639BD079}"/>
                </a:ext>
              </a:extLst>
            </p:cNvPr>
            <p:cNvGraphicFramePr>
              <a:graphicFrameLocks noGrp="1" noDrilldown="1" noMove="1" noResize="1"/>
            </p:cNvGraphicFramePr>
            <p:nvPr>
              <p:extLst>
                <p:ext uri="{D42A27DB-BD31-4B8C-83A1-F6EECF244321}">
                  <p14:modId xmlns:p14="http://schemas.microsoft.com/office/powerpoint/2010/main" val="3673580649"/>
                </p:ext>
              </p:extLst>
            </p:nvPr>
          </p:nvGraphicFramePr>
          <p:xfrm>
            <a:off x="11059157" y="6230"/>
            <a:ext cx="2748918" cy="2473445"/>
          </p:xfrm>
          <a:graphic>
            <a:graphicData uri="http://schemas.openxmlformats.org/drawingml/2006/chart">
              <c:chart xmlns:c="http://schemas.openxmlformats.org/drawingml/2006/chart" xmlns:r="http://schemas.openxmlformats.org/officeDocument/2006/relationships" r:id="rId9"/>
            </a:graphicData>
          </a:graphic>
        </p:graphicFrame>
      </p:grpSp>
      <p:sp>
        <p:nvSpPr>
          <p:cNvPr id="16" name="TextBox 15">
            <a:extLst>
              <a:ext uri="{FF2B5EF4-FFF2-40B4-BE49-F238E27FC236}">
                <a16:creationId xmlns:a16="http://schemas.microsoft.com/office/drawing/2014/main" id="{CAC1ADDF-A1CF-8402-6ACD-727947E54149}"/>
              </a:ext>
            </a:extLst>
          </p:cNvPr>
          <p:cNvSpPr txBox="1">
            <a:spLocks noGrp="1" noRot="1" noMove="1" noResize="1" noEditPoints="1" noAdjustHandles="1" noChangeArrowheads="1" noChangeShapeType="1"/>
          </p:cNvSpPr>
          <p:nvPr/>
        </p:nvSpPr>
        <p:spPr bwMode="gray">
          <a:xfrm>
            <a:off x="819963" y="302610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71%</a:t>
            </a:r>
          </a:p>
        </p:txBody>
      </p:sp>
      <p:sp>
        <p:nvSpPr>
          <p:cNvPr id="17" name="TextBox 16">
            <a:extLst>
              <a:ext uri="{FF2B5EF4-FFF2-40B4-BE49-F238E27FC236}">
                <a16:creationId xmlns:a16="http://schemas.microsoft.com/office/drawing/2014/main" id="{F593B592-26CB-7350-7C1A-FB431C7BA4BF}"/>
              </a:ext>
            </a:extLst>
          </p:cNvPr>
          <p:cNvSpPr txBox="1">
            <a:spLocks noGrp="1" noRot="1" noMove="1" noResize="1" noEditPoints="1" noAdjustHandles="1" noChangeArrowheads="1" noChangeShapeType="1"/>
          </p:cNvSpPr>
          <p:nvPr/>
        </p:nvSpPr>
        <p:spPr bwMode="gray">
          <a:xfrm>
            <a:off x="1813611" y="302610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73%</a:t>
            </a:r>
          </a:p>
        </p:txBody>
      </p:sp>
      <p:sp>
        <p:nvSpPr>
          <p:cNvPr id="19" name="TextBox 18">
            <a:extLst>
              <a:ext uri="{FF2B5EF4-FFF2-40B4-BE49-F238E27FC236}">
                <a16:creationId xmlns:a16="http://schemas.microsoft.com/office/drawing/2014/main" id="{E70F6B74-E231-9D27-7866-EA7CB89C1B3A}"/>
              </a:ext>
            </a:extLst>
          </p:cNvPr>
          <p:cNvSpPr txBox="1">
            <a:spLocks noGrp="1" noRot="1" noMove="1" noResize="1" noEditPoints="1" noAdjustHandles="1" noChangeArrowheads="1" noChangeShapeType="1"/>
          </p:cNvSpPr>
          <p:nvPr/>
        </p:nvSpPr>
        <p:spPr bwMode="gray">
          <a:xfrm>
            <a:off x="3056132" y="3305556"/>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61%</a:t>
            </a:r>
          </a:p>
        </p:txBody>
      </p:sp>
      <p:sp>
        <p:nvSpPr>
          <p:cNvPr id="20" name="TextBox 19">
            <a:extLst>
              <a:ext uri="{FF2B5EF4-FFF2-40B4-BE49-F238E27FC236}">
                <a16:creationId xmlns:a16="http://schemas.microsoft.com/office/drawing/2014/main" id="{1907CB52-B7C7-90C5-0AEC-F85F3CA1229C}"/>
              </a:ext>
            </a:extLst>
          </p:cNvPr>
          <p:cNvSpPr txBox="1">
            <a:spLocks noGrp="1" noRot="1" noMove="1" noResize="1" noEditPoints="1" noAdjustHandles="1" noChangeArrowheads="1" noChangeShapeType="1"/>
          </p:cNvSpPr>
          <p:nvPr/>
        </p:nvSpPr>
        <p:spPr bwMode="gray">
          <a:xfrm>
            <a:off x="4032555" y="297524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76%</a:t>
            </a:r>
          </a:p>
        </p:txBody>
      </p:sp>
      <p:sp>
        <p:nvSpPr>
          <p:cNvPr id="21" name="TextBox 20">
            <a:extLst>
              <a:ext uri="{FF2B5EF4-FFF2-40B4-BE49-F238E27FC236}">
                <a16:creationId xmlns:a16="http://schemas.microsoft.com/office/drawing/2014/main" id="{5F02DA3F-E2D3-18CD-FCFD-B1411C7DB54B}"/>
              </a:ext>
            </a:extLst>
          </p:cNvPr>
          <p:cNvSpPr txBox="1">
            <a:spLocks noGrp="1" noRot="1" noMove="1" noResize="1" noEditPoints="1" noAdjustHandles="1" noChangeArrowheads="1" noChangeShapeType="1"/>
          </p:cNvSpPr>
          <p:nvPr/>
        </p:nvSpPr>
        <p:spPr bwMode="gray">
          <a:xfrm>
            <a:off x="5292118" y="3429000"/>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59%</a:t>
            </a:r>
          </a:p>
        </p:txBody>
      </p:sp>
      <p:sp>
        <p:nvSpPr>
          <p:cNvPr id="22" name="TextBox 21">
            <a:extLst>
              <a:ext uri="{FF2B5EF4-FFF2-40B4-BE49-F238E27FC236}">
                <a16:creationId xmlns:a16="http://schemas.microsoft.com/office/drawing/2014/main" id="{A008FD06-D961-0CC6-2248-81858826A80F}"/>
              </a:ext>
            </a:extLst>
          </p:cNvPr>
          <p:cNvSpPr txBox="1">
            <a:spLocks noGrp="1" noRot="1" noMove="1" noResize="1" noEditPoints="1" noAdjustHandles="1" noChangeArrowheads="1" noChangeShapeType="1"/>
          </p:cNvSpPr>
          <p:nvPr/>
        </p:nvSpPr>
        <p:spPr bwMode="gray">
          <a:xfrm>
            <a:off x="6268541" y="290265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78%</a:t>
            </a:r>
          </a:p>
        </p:txBody>
      </p:sp>
      <p:sp>
        <p:nvSpPr>
          <p:cNvPr id="23" name="TextBox 22">
            <a:extLst>
              <a:ext uri="{FF2B5EF4-FFF2-40B4-BE49-F238E27FC236}">
                <a16:creationId xmlns:a16="http://schemas.microsoft.com/office/drawing/2014/main" id="{C18033B1-658C-E8C3-A72A-F54EFA0D4D1B}"/>
              </a:ext>
            </a:extLst>
          </p:cNvPr>
          <p:cNvSpPr txBox="1">
            <a:spLocks noGrp="1" noRot="1" noMove="1" noResize="1" noEditPoints="1" noAdjustHandles="1" noChangeArrowheads="1" noChangeShapeType="1"/>
          </p:cNvSpPr>
          <p:nvPr/>
        </p:nvSpPr>
        <p:spPr bwMode="gray">
          <a:xfrm>
            <a:off x="7580427" y="382966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43%</a:t>
            </a:r>
          </a:p>
        </p:txBody>
      </p:sp>
      <p:sp>
        <p:nvSpPr>
          <p:cNvPr id="24" name="TextBox 23">
            <a:extLst>
              <a:ext uri="{FF2B5EF4-FFF2-40B4-BE49-F238E27FC236}">
                <a16:creationId xmlns:a16="http://schemas.microsoft.com/office/drawing/2014/main" id="{43578F82-70DE-D313-A22D-D98684773E0E}"/>
              </a:ext>
            </a:extLst>
          </p:cNvPr>
          <p:cNvSpPr txBox="1">
            <a:spLocks noGrp="1" noRot="1" noMove="1" noResize="1" noEditPoints="1" noAdjustHandles="1" noChangeArrowheads="1" noChangeShapeType="1"/>
          </p:cNvSpPr>
          <p:nvPr/>
        </p:nvSpPr>
        <p:spPr bwMode="gray">
          <a:xfrm>
            <a:off x="8522259" y="3303870"/>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62%</a:t>
            </a:r>
          </a:p>
        </p:txBody>
      </p:sp>
      <p:sp>
        <p:nvSpPr>
          <p:cNvPr id="25" name="TextBox 24">
            <a:extLst>
              <a:ext uri="{FF2B5EF4-FFF2-40B4-BE49-F238E27FC236}">
                <a16:creationId xmlns:a16="http://schemas.microsoft.com/office/drawing/2014/main" id="{591E01BC-2217-7AF1-0FE4-27801291880E}"/>
              </a:ext>
            </a:extLst>
          </p:cNvPr>
          <p:cNvSpPr txBox="1">
            <a:spLocks noGrp="1" noRot="1" noMove="1" noResize="1" noEditPoints="1" noAdjustHandles="1" noChangeArrowheads="1" noChangeShapeType="1"/>
          </p:cNvSpPr>
          <p:nvPr/>
        </p:nvSpPr>
        <p:spPr bwMode="gray">
          <a:xfrm>
            <a:off x="9841486" y="398399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35%</a:t>
            </a:r>
          </a:p>
        </p:txBody>
      </p:sp>
      <p:sp>
        <p:nvSpPr>
          <p:cNvPr id="26" name="TextBox 25">
            <a:extLst>
              <a:ext uri="{FF2B5EF4-FFF2-40B4-BE49-F238E27FC236}">
                <a16:creationId xmlns:a16="http://schemas.microsoft.com/office/drawing/2014/main" id="{FBF5165D-D8D4-3A59-2B74-4D0B6323F34A}"/>
              </a:ext>
            </a:extLst>
          </p:cNvPr>
          <p:cNvSpPr txBox="1">
            <a:spLocks noGrp="1" noRot="1" noMove="1" noResize="1" noEditPoints="1" noAdjustHandles="1" noChangeArrowheads="1" noChangeShapeType="1"/>
          </p:cNvSpPr>
          <p:nvPr/>
        </p:nvSpPr>
        <p:spPr bwMode="gray">
          <a:xfrm>
            <a:off x="10817403" y="297524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75%</a:t>
            </a:r>
          </a:p>
        </p:txBody>
      </p:sp>
      <p:sp>
        <p:nvSpPr>
          <p:cNvPr id="27" name="TextBox 26">
            <a:extLst>
              <a:ext uri="{FF2B5EF4-FFF2-40B4-BE49-F238E27FC236}">
                <a16:creationId xmlns:a16="http://schemas.microsoft.com/office/drawing/2014/main" id="{07FA6259-3A4B-AB39-EA69-A0F9C897FC07}"/>
              </a:ext>
            </a:extLst>
          </p:cNvPr>
          <p:cNvSpPr txBox="1"/>
          <p:nvPr/>
        </p:nvSpPr>
        <p:spPr bwMode="gray">
          <a:xfrm>
            <a:off x="2611281" y="6214898"/>
            <a:ext cx="8005313" cy="362309"/>
          </a:xfrm>
          <a:prstGeom prst="rect">
            <a:avLst/>
          </a:prstGeom>
        </p:spPr>
        <p:txBody>
          <a:bodyPr wrap="square" lIns="45720" tIns="45720" rIns="45720" bIns="45720" rtlCol="0">
            <a:noAutofit/>
          </a:bodyPr>
          <a:lstStyle/>
          <a:p>
            <a:pPr>
              <a:lnSpc>
                <a:spcPct val="90000"/>
              </a:lnSpc>
              <a:spcBef>
                <a:spcPts val="1000"/>
              </a:spcBef>
            </a:pPr>
            <a:r>
              <a:rPr lang="en-US" sz="1200"/>
              <a:t>HIE = Health Information Exchange Organizations (state, local, regional)</a:t>
            </a:r>
          </a:p>
          <a:p>
            <a:pPr>
              <a:lnSpc>
                <a:spcPct val="90000"/>
              </a:lnSpc>
              <a:spcBef>
                <a:spcPts val="1000"/>
              </a:spcBef>
            </a:pPr>
            <a:r>
              <a:rPr lang="en-US" sz="1200"/>
              <a:t>HISP = Health Information Service Providers that enable messaging via DIRECT protocol</a:t>
            </a:r>
          </a:p>
        </p:txBody>
      </p:sp>
      <p:sp>
        <p:nvSpPr>
          <p:cNvPr id="3" name="TextBox 2">
            <a:extLst>
              <a:ext uri="{FF2B5EF4-FFF2-40B4-BE49-F238E27FC236}">
                <a16:creationId xmlns:a16="http://schemas.microsoft.com/office/drawing/2014/main" id="{A9EA51D0-8C63-7457-B7A0-B440177A0631}"/>
              </a:ext>
            </a:extLst>
          </p:cNvPr>
          <p:cNvSpPr txBox="1"/>
          <p:nvPr/>
        </p:nvSpPr>
        <p:spPr bwMode="gray">
          <a:xfrm>
            <a:off x="7621253" y="5754266"/>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20151474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EC69-0DFE-0CB0-CD82-59E660105376}"/>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40EE011-97B6-C53E-9F8A-B59A5F67E38C}"/>
              </a:ext>
            </a:extLst>
          </p:cNvPr>
          <p:cNvSpPr txBox="1"/>
          <p:nvPr/>
        </p:nvSpPr>
        <p:spPr bwMode="gray">
          <a:xfrm>
            <a:off x="453193" y="663970"/>
            <a:ext cx="11282438" cy="512064"/>
          </a:xfrm>
          <a:prstGeom prst="rect">
            <a:avLst/>
          </a:prstGeom>
        </p:spPr>
        <p:txBody>
          <a:bodyPr vert="horz" lIns="0" tIns="0" rIns="0" bIns="45720" rtlCol="0" anchor="t" anchorCtr="0">
            <a:normAutofit/>
          </a:bodyPr>
          <a:lstStyle/>
          <a:p>
            <a:pPr algn="ctr">
              <a:spcAft>
                <a:spcPts val="600"/>
              </a:spcAft>
            </a:pPr>
            <a:r>
              <a:rPr lang="en-US" sz="2400" b="1" kern="1200" spc="-50">
                <a:solidFill>
                  <a:schemeClr val="accent2"/>
                </a:solidFill>
                <a:latin typeface="+mj-lt"/>
                <a:ea typeface="+mj-ea"/>
                <a:cs typeface="+mj-cs"/>
              </a:rPr>
              <a:t>Methods used by hospitals to </a:t>
            </a:r>
            <a:r>
              <a:rPr lang="en-US" sz="2400" b="1" u="sng" kern="1200" spc="-50">
                <a:solidFill>
                  <a:schemeClr val="accent2"/>
                </a:solidFill>
                <a:latin typeface="+mj-lt"/>
                <a:ea typeface="+mj-ea"/>
                <a:cs typeface="+mj-cs"/>
              </a:rPr>
              <a:t>receive</a:t>
            </a:r>
            <a:r>
              <a:rPr lang="en-US" sz="2400" b="1" kern="1200" spc="-50">
                <a:solidFill>
                  <a:schemeClr val="accent2"/>
                </a:solidFill>
                <a:latin typeface="+mj-lt"/>
                <a:ea typeface="+mj-ea"/>
                <a:cs typeface="+mj-cs"/>
              </a:rPr>
              <a:t> patient health information</a:t>
            </a:r>
          </a:p>
        </p:txBody>
      </p:sp>
      <p:pic>
        <p:nvPicPr>
          <p:cNvPr id="16" name="Picture 15">
            <a:extLst>
              <a:ext uri="{FF2B5EF4-FFF2-40B4-BE49-F238E27FC236}">
                <a16:creationId xmlns:a16="http://schemas.microsoft.com/office/drawing/2014/main" id="{B3E466C4-72A1-FA73-7745-1AD3630B9BFF}"/>
              </a:ext>
            </a:extLst>
          </p:cNvPr>
          <p:cNvPicPr>
            <a:picLocks noChangeAspect="1"/>
          </p:cNvPicPr>
          <p:nvPr/>
        </p:nvPicPr>
        <p:blipFill>
          <a:blip r:embed="rId3"/>
          <a:stretch>
            <a:fillRect/>
          </a:stretch>
        </p:blipFill>
        <p:spPr>
          <a:xfrm>
            <a:off x="819963" y="1129687"/>
            <a:ext cx="1306022" cy="865677"/>
          </a:xfrm>
          <a:prstGeom prst="rect">
            <a:avLst/>
          </a:prstGeom>
        </p:spPr>
      </p:pic>
      <p:grpSp>
        <p:nvGrpSpPr>
          <p:cNvPr id="2" name="Group 1">
            <a:extLst>
              <a:ext uri="{FF2B5EF4-FFF2-40B4-BE49-F238E27FC236}">
                <a16:creationId xmlns:a16="http://schemas.microsoft.com/office/drawing/2014/main" id="{76F6F527-1931-5518-D0F9-D9973F95AAC0}"/>
              </a:ext>
            </a:extLst>
          </p:cNvPr>
          <p:cNvGrpSpPr>
            <a:grpSpLocks noGrp="1" noUngrp="1" noRot="1" noMove="1" noResize="1"/>
          </p:cNvGrpSpPr>
          <p:nvPr/>
        </p:nvGrpSpPr>
        <p:grpSpPr>
          <a:xfrm>
            <a:off x="448175" y="2227326"/>
            <a:ext cx="11283696" cy="3264408"/>
            <a:chOff x="0" y="0"/>
            <a:chExt cx="13833475" cy="2479675"/>
          </a:xfrm>
        </p:grpSpPr>
        <p:graphicFrame>
          <p:nvGraphicFramePr>
            <p:cNvPr id="3" name="Chart 2">
              <a:extLst>
                <a:ext uri="{FF2B5EF4-FFF2-40B4-BE49-F238E27FC236}">
                  <a16:creationId xmlns:a16="http://schemas.microsoft.com/office/drawing/2014/main" id="{17518413-476D-C2C7-6EE9-DBF3C3CC691E}"/>
                </a:ext>
              </a:extLst>
            </p:cNvPr>
            <p:cNvGraphicFramePr>
              <a:graphicFrameLocks noGrp="1" noDrilldown="1" noMove="1" noResize="1"/>
            </p:cNvGraphicFramePr>
            <p:nvPr>
              <p:extLst>
                <p:ext uri="{D42A27DB-BD31-4B8C-83A1-F6EECF244321}">
                  <p14:modId xmlns:p14="http://schemas.microsoft.com/office/powerpoint/2010/main" val="505878715"/>
                </p:ext>
              </p:extLst>
            </p:nvPr>
          </p:nvGraphicFramePr>
          <p:xfrm>
            <a:off x="0" y="0"/>
            <a:ext cx="2738766" cy="2470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BCB0E675-DB85-74CC-D04A-94932F2DD6FD}"/>
                </a:ext>
              </a:extLst>
            </p:cNvPr>
            <p:cNvGraphicFramePr>
              <a:graphicFrameLocks noGrp="1" noDrilldown="1" noMove="1" noResize="1"/>
            </p:cNvGraphicFramePr>
            <p:nvPr>
              <p:extLst>
                <p:ext uri="{D42A27DB-BD31-4B8C-83A1-F6EECF244321}">
                  <p14:modId xmlns:p14="http://schemas.microsoft.com/office/powerpoint/2010/main" val="1230739381"/>
                </p:ext>
              </p:extLst>
            </p:nvPr>
          </p:nvGraphicFramePr>
          <p:xfrm>
            <a:off x="2757806" y="6238"/>
            <a:ext cx="2748290" cy="2473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69BC226A-E36F-3D00-F1C0-E995AFCFB3AE}"/>
                </a:ext>
              </a:extLst>
            </p:cNvPr>
            <p:cNvGraphicFramePr>
              <a:graphicFrameLocks noGrp="1" noDrilldown="1" noMove="1" noResize="1"/>
            </p:cNvGraphicFramePr>
            <p:nvPr>
              <p:extLst>
                <p:ext uri="{D42A27DB-BD31-4B8C-83A1-F6EECF244321}">
                  <p14:modId xmlns:p14="http://schemas.microsoft.com/office/powerpoint/2010/main" val="1209640111"/>
                </p:ext>
              </p:extLst>
            </p:nvPr>
          </p:nvGraphicFramePr>
          <p:xfrm>
            <a:off x="5534658" y="6238"/>
            <a:ext cx="2738766" cy="2473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8F9D5C40-2022-E4DA-3B25-61EEF067CA15}"/>
                </a:ext>
              </a:extLst>
            </p:cNvPr>
            <p:cNvGraphicFramePr>
              <a:graphicFrameLocks noGrp="1" noDrilldown="1" noMove="1" noResize="1"/>
            </p:cNvGraphicFramePr>
            <p:nvPr>
              <p:extLst>
                <p:ext uri="{D42A27DB-BD31-4B8C-83A1-F6EECF244321}">
                  <p14:modId xmlns:p14="http://schemas.microsoft.com/office/powerpoint/2010/main" val="1264420136"/>
                </p:ext>
              </p:extLst>
            </p:nvPr>
          </p:nvGraphicFramePr>
          <p:xfrm>
            <a:off x="8311507" y="0"/>
            <a:ext cx="2741941" cy="24702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B4E9DA71-7B12-E5EC-2156-F7B756B6AF88}"/>
                </a:ext>
              </a:extLst>
            </p:cNvPr>
            <p:cNvGraphicFramePr>
              <a:graphicFrameLocks noGrp="1" noDrilldown="1" noMove="1" noResize="1"/>
            </p:cNvGraphicFramePr>
            <p:nvPr>
              <p:extLst>
                <p:ext uri="{D42A27DB-BD31-4B8C-83A1-F6EECF244321}">
                  <p14:modId xmlns:p14="http://schemas.microsoft.com/office/powerpoint/2010/main" val="3858032492"/>
                </p:ext>
              </p:extLst>
            </p:nvPr>
          </p:nvGraphicFramePr>
          <p:xfrm>
            <a:off x="11091534" y="0"/>
            <a:ext cx="2741941" cy="2470262"/>
          </p:xfrm>
          <a:graphic>
            <a:graphicData uri="http://schemas.openxmlformats.org/drawingml/2006/chart">
              <c:chart xmlns:c="http://schemas.openxmlformats.org/drawingml/2006/chart" xmlns:r="http://schemas.openxmlformats.org/officeDocument/2006/relationships" r:id="rId8"/>
            </a:graphicData>
          </a:graphic>
        </p:graphicFrame>
      </p:grpSp>
      <p:sp>
        <p:nvSpPr>
          <p:cNvPr id="8" name="TextBox 7">
            <a:extLst>
              <a:ext uri="{FF2B5EF4-FFF2-40B4-BE49-F238E27FC236}">
                <a16:creationId xmlns:a16="http://schemas.microsoft.com/office/drawing/2014/main" id="{705B84B7-0822-1AB5-C951-1B3BAE4EEE0A}"/>
              </a:ext>
            </a:extLst>
          </p:cNvPr>
          <p:cNvSpPr txBox="1">
            <a:spLocks noGrp="1" noRot="1" noMove="1" noResize="1" noEditPoints="1" noAdjustHandles="1" noChangeArrowheads="1" noChangeShapeType="1"/>
          </p:cNvSpPr>
          <p:nvPr/>
        </p:nvSpPr>
        <p:spPr bwMode="gray">
          <a:xfrm>
            <a:off x="904358" y="2942530"/>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76%</a:t>
            </a:r>
          </a:p>
        </p:txBody>
      </p:sp>
      <p:sp>
        <p:nvSpPr>
          <p:cNvPr id="17" name="TextBox 16">
            <a:extLst>
              <a:ext uri="{FF2B5EF4-FFF2-40B4-BE49-F238E27FC236}">
                <a16:creationId xmlns:a16="http://schemas.microsoft.com/office/drawing/2014/main" id="{5DD0BFE0-EC62-8597-BD48-9855EF5053F6}"/>
              </a:ext>
            </a:extLst>
          </p:cNvPr>
          <p:cNvSpPr txBox="1">
            <a:spLocks noGrp="1" noRot="1" noMove="1" noResize="1" noEditPoints="1" noAdjustHandles="1" noChangeArrowheads="1" noChangeShapeType="1"/>
          </p:cNvSpPr>
          <p:nvPr/>
        </p:nvSpPr>
        <p:spPr bwMode="gray">
          <a:xfrm>
            <a:off x="1837314" y="2830964"/>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80%</a:t>
            </a:r>
          </a:p>
        </p:txBody>
      </p:sp>
      <p:sp>
        <p:nvSpPr>
          <p:cNvPr id="18" name="TextBox 17">
            <a:extLst>
              <a:ext uri="{FF2B5EF4-FFF2-40B4-BE49-F238E27FC236}">
                <a16:creationId xmlns:a16="http://schemas.microsoft.com/office/drawing/2014/main" id="{071E8440-413A-0F70-AF6C-C97E49584BDF}"/>
              </a:ext>
            </a:extLst>
          </p:cNvPr>
          <p:cNvSpPr txBox="1">
            <a:spLocks noGrp="1" noRot="1" noMove="1" noResize="1" noEditPoints="1" noAdjustHandles="1" noChangeArrowheads="1" noChangeShapeType="1"/>
          </p:cNvSpPr>
          <p:nvPr/>
        </p:nvSpPr>
        <p:spPr bwMode="gray">
          <a:xfrm>
            <a:off x="3116617" y="361674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49%</a:t>
            </a:r>
          </a:p>
        </p:txBody>
      </p:sp>
      <p:sp>
        <p:nvSpPr>
          <p:cNvPr id="19" name="TextBox 18">
            <a:extLst>
              <a:ext uri="{FF2B5EF4-FFF2-40B4-BE49-F238E27FC236}">
                <a16:creationId xmlns:a16="http://schemas.microsoft.com/office/drawing/2014/main" id="{FA1BC541-3EA4-71C4-564F-2E6ECF4B652A}"/>
              </a:ext>
            </a:extLst>
          </p:cNvPr>
          <p:cNvSpPr txBox="1">
            <a:spLocks noGrp="1" noRot="1" noMove="1" noResize="1" noEditPoints="1" noAdjustHandles="1" noChangeArrowheads="1" noChangeShapeType="1"/>
          </p:cNvSpPr>
          <p:nvPr/>
        </p:nvSpPr>
        <p:spPr bwMode="gray">
          <a:xfrm>
            <a:off x="4119998" y="3372594"/>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61%</a:t>
            </a:r>
          </a:p>
        </p:txBody>
      </p:sp>
      <p:sp>
        <p:nvSpPr>
          <p:cNvPr id="20" name="TextBox 19">
            <a:extLst>
              <a:ext uri="{FF2B5EF4-FFF2-40B4-BE49-F238E27FC236}">
                <a16:creationId xmlns:a16="http://schemas.microsoft.com/office/drawing/2014/main" id="{31A571D3-6B89-AADE-88C8-6B8834837DB8}"/>
              </a:ext>
            </a:extLst>
          </p:cNvPr>
          <p:cNvSpPr txBox="1">
            <a:spLocks noGrp="1" noRot="1" noMove="1" noResize="1" noEditPoints="1" noAdjustHandles="1" noChangeArrowheads="1" noChangeShapeType="1"/>
          </p:cNvSpPr>
          <p:nvPr/>
        </p:nvSpPr>
        <p:spPr bwMode="gray">
          <a:xfrm>
            <a:off x="5404935" y="374019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46%</a:t>
            </a:r>
          </a:p>
        </p:txBody>
      </p:sp>
      <p:sp>
        <p:nvSpPr>
          <p:cNvPr id="21" name="TextBox 20">
            <a:extLst>
              <a:ext uri="{FF2B5EF4-FFF2-40B4-BE49-F238E27FC236}">
                <a16:creationId xmlns:a16="http://schemas.microsoft.com/office/drawing/2014/main" id="{3E90B479-BA97-2EE6-462F-FA586A189CAD}"/>
              </a:ext>
            </a:extLst>
          </p:cNvPr>
          <p:cNvSpPr txBox="1">
            <a:spLocks noGrp="1" noRot="1" noMove="1" noResize="1" noEditPoints="1" noAdjustHandles="1" noChangeArrowheads="1" noChangeShapeType="1"/>
          </p:cNvSpPr>
          <p:nvPr/>
        </p:nvSpPr>
        <p:spPr bwMode="gray">
          <a:xfrm>
            <a:off x="6339269" y="307785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73%</a:t>
            </a:r>
          </a:p>
        </p:txBody>
      </p:sp>
      <p:sp>
        <p:nvSpPr>
          <p:cNvPr id="22" name="TextBox 21">
            <a:extLst>
              <a:ext uri="{FF2B5EF4-FFF2-40B4-BE49-F238E27FC236}">
                <a16:creationId xmlns:a16="http://schemas.microsoft.com/office/drawing/2014/main" id="{6B07AF18-AD9A-F3A2-A811-40C76334BA12}"/>
              </a:ext>
            </a:extLst>
          </p:cNvPr>
          <p:cNvSpPr txBox="1">
            <a:spLocks noGrp="1" noRot="1" noMove="1" noResize="1" noEditPoints="1" noAdjustHandles="1" noChangeArrowheads="1" noChangeShapeType="1"/>
          </p:cNvSpPr>
          <p:nvPr/>
        </p:nvSpPr>
        <p:spPr bwMode="gray">
          <a:xfrm>
            <a:off x="7662193" y="3841672"/>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41%</a:t>
            </a:r>
          </a:p>
        </p:txBody>
      </p:sp>
      <p:sp>
        <p:nvSpPr>
          <p:cNvPr id="23" name="TextBox 22">
            <a:extLst>
              <a:ext uri="{FF2B5EF4-FFF2-40B4-BE49-F238E27FC236}">
                <a16:creationId xmlns:a16="http://schemas.microsoft.com/office/drawing/2014/main" id="{35097D4E-0991-258F-E17C-9B3670850C8F}"/>
              </a:ext>
            </a:extLst>
          </p:cNvPr>
          <p:cNvSpPr txBox="1">
            <a:spLocks noGrp="1" noRot="1" noMove="1" noResize="1" noEditPoints="1" noAdjustHandles="1" noChangeArrowheads="1" noChangeShapeType="1"/>
          </p:cNvSpPr>
          <p:nvPr/>
        </p:nvSpPr>
        <p:spPr bwMode="gray">
          <a:xfrm>
            <a:off x="8665574" y="3227186"/>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67%</a:t>
            </a:r>
          </a:p>
        </p:txBody>
      </p:sp>
      <p:sp>
        <p:nvSpPr>
          <p:cNvPr id="24" name="TextBox 23">
            <a:extLst>
              <a:ext uri="{FF2B5EF4-FFF2-40B4-BE49-F238E27FC236}">
                <a16:creationId xmlns:a16="http://schemas.microsoft.com/office/drawing/2014/main" id="{2B75B460-1F27-D585-362F-20E5DD701D5D}"/>
              </a:ext>
            </a:extLst>
          </p:cNvPr>
          <p:cNvSpPr txBox="1">
            <a:spLocks noGrp="1" noRot="1" noMove="1" noResize="1" noEditPoints="1" noAdjustHandles="1" noChangeArrowheads="1" noChangeShapeType="1"/>
          </p:cNvSpPr>
          <p:nvPr/>
        </p:nvSpPr>
        <p:spPr bwMode="gray">
          <a:xfrm>
            <a:off x="9932524" y="4084884"/>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32%</a:t>
            </a:r>
          </a:p>
        </p:txBody>
      </p:sp>
      <p:sp>
        <p:nvSpPr>
          <p:cNvPr id="25" name="TextBox 24">
            <a:extLst>
              <a:ext uri="{FF2B5EF4-FFF2-40B4-BE49-F238E27FC236}">
                <a16:creationId xmlns:a16="http://schemas.microsoft.com/office/drawing/2014/main" id="{84A20A75-41F9-E542-E64A-39D99170B46A}"/>
              </a:ext>
            </a:extLst>
          </p:cNvPr>
          <p:cNvSpPr txBox="1">
            <a:spLocks noGrp="1" noRot="1" noMove="1" noResize="1" noEditPoints="1" noAdjustHandles="1" noChangeArrowheads="1" noChangeShapeType="1"/>
          </p:cNvSpPr>
          <p:nvPr/>
        </p:nvSpPr>
        <p:spPr bwMode="gray">
          <a:xfrm>
            <a:off x="10902122" y="2980298"/>
            <a:ext cx="432765" cy="246888"/>
          </a:xfrm>
          <a:prstGeom prst="rect">
            <a:avLst/>
          </a:prstGeom>
          <a:ln>
            <a:noFill/>
          </a:ln>
        </p:spPr>
        <p:txBody>
          <a:bodyPr wrap="square" lIns="45720" tIns="45720" rIns="45720" bIns="45720" rtlCol="0">
            <a:noAutofit/>
          </a:bodyPr>
          <a:lstStyle/>
          <a:p>
            <a:pPr algn="l">
              <a:lnSpc>
                <a:spcPct val="90000"/>
              </a:lnSpc>
              <a:spcBef>
                <a:spcPts val="1000"/>
              </a:spcBef>
            </a:pPr>
            <a:r>
              <a:rPr lang="en-US" sz="1050"/>
              <a:t>74%</a:t>
            </a:r>
          </a:p>
        </p:txBody>
      </p:sp>
      <p:sp>
        <p:nvSpPr>
          <p:cNvPr id="26" name="TextBox 25">
            <a:extLst>
              <a:ext uri="{FF2B5EF4-FFF2-40B4-BE49-F238E27FC236}">
                <a16:creationId xmlns:a16="http://schemas.microsoft.com/office/drawing/2014/main" id="{B5345207-A9AE-141B-68D0-564F576668B2}"/>
              </a:ext>
            </a:extLst>
          </p:cNvPr>
          <p:cNvSpPr txBox="1"/>
          <p:nvPr/>
        </p:nvSpPr>
        <p:spPr bwMode="gray">
          <a:xfrm>
            <a:off x="2611281" y="6214898"/>
            <a:ext cx="8005313" cy="362309"/>
          </a:xfrm>
          <a:prstGeom prst="rect">
            <a:avLst/>
          </a:prstGeom>
        </p:spPr>
        <p:txBody>
          <a:bodyPr wrap="square" lIns="45720" tIns="45720" rIns="45720" bIns="45720" rtlCol="0">
            <a:noAutofit/>
          </a:bodyPr>
          <a:lstStyle/>
          <a:p>
            <a:pPr>
              <a:lnSpc>
                <a:spcPct val="90000"/>
              </a:lnSpc>
              <a:spcBef>
                <a:spcPts val="1000"/>
              </a:spcBef>
            </a:pPr>
            <a:r>
              <a:rPr lang="en-US" sz="1200"/>
              <a:t>HIE = Health Information Exchange Organizations (state, local, regional)</a:t>
            </a:r>
          </a:p>
          <a:p>
            <a:pPr>
              <a:lnSpc>
                <a:spcPct val="90000"/>
              </a:lnSpc>
              <a:spcBef>
                <a:spcPts val="1000"/>
              </a:spcBef>
            </a:pPr>
            <a:r>
              <a:rPr lang="en-US" sz="1200"/>
              <a:t>HISP = Health Information Service Providers that enable messaging via DIRECT protocol</a:t>
            </a:r>
          </a:p>
        </p:txBody>
      </p:sp>
      <p:sp>
        <p:nvSpPr>
          <p:cNvPr id="10" name="TextBox 9">
            <a:extLst>
              <a:ext uri="{FF2B5EF4-FFF2-40B4-BE49-F238E27FC236}">
                <a16:creationId xmlns:a16="http://schemas.microsoft.com/office/drawing/2014/main" id="{CEF7B057-3260-7AE8-DA7E-950862485053}"/>
              </a:ext>
            </a:extLst>
          </p:cNvPr>
          <p:cNvSpPr txBox="1"/>
          <p:nvPr/>
        </p:nvSpPr>
        <p:spPr bwMode="gray">
          <a:xfrm>
            <a:off x="7621253" y="5754266"/>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42377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5E21-4F76-ED0D-98F2-FD6374217081}"/>
              </a:ext>
            </a:extLst>
          </p:cNvPr>
          <p:cNvSpPr>
            <a:spLocks noGrp="1"/>
          </p:cNvSpPr>
          <p:nvPr>
            <p:ph type="title"/>
          </p:nvPr>
        </p:nvSpPr>
        <p:spPr/>
        <p:txBody>
          <a:bodyPr/>
          <a:lstStyle/>
          <a:p>
            <a:r>
              <a:rPr lang="en-US" b="1"/>
              <a:t>80% of hospitals reported participating or planning to participate in TEFCA in 2025.</a:t>
            </a:r>
          </a:p>
        </p:txBody>
      </p:sp>
      <p:graphicFrame>
        <p:nvGraphicFramePr>
          <p:cNvPr id="4" name="Content Placeholder 6">
            <a:extLst>
              <a:ext uri="{FF2B5EF4-FFF2-40B4-BE49-F238E27FC236}">
                <a16:creationId xmlns:a16="http://schemas.microsoft.com/office/drawing/2014/main" id="{9A9411B6-ADDE-AA7F-FB24-958BCDF98DAB}"/>
              </a:ext>
            </a:extLst>
          </p:cNvPr>
          <p:cNvGraphicFramePr>
            <a:graphicFrameLocks noGrp="1"/>
          </p:cNvGraphicFramePr>
          <p:nvPr>
            <p:ph idx="1"/>
            <p:extLst>
              <p:ext uri="{D42A27DB-BD31-4B8C-83A1-F6EECF244321}">
                <p14:modId xmlns:p14="http://schemas.microsoft.com/office/powerpoint/2010/main" val="1352346764"/>
              </p:ext>
            </p:extLst>
          </p:nvPr>
        </p:nvGraphicFramePr>
        <p:xfrm>
          <a:off x="457200" y="1493520"/>
          <a:ext cx="11282363" cy="490728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40E32051-554B-C728-4D66-5AB008FEA498}"/>
              </a:ext>
            </a:extLst>
          </p:cNvPr>
          <p:cNvSpPr/>
          <p:nvPr/>
        </p:nvSpPr>
        <p:spPr bwMode="gray">
          <a:xfrm>
            <a:off x="10888718" y="2984938"/>
            <a:ext cx="141889" cy="3005959"/>
          </a:xfrm>
          <a:prstGeom prst="rightBrace">
            <a:avLst/>
          </a:prstGeom>
          <a:noFill/>
          <a:ln w="12700" cap="rnd">
            <a:solidFill>
              <a:schemeClr val="tx1"/>
            </a:solidFill>
            <a:prstDash val="solid"/>
            <a:round/>
            <a:headEnd/>
            <a:tailEnd/>
          </a:ln>
          <a:effectLst/>
        </p:spPr>
        <p:txBody>
          <a:bodyPr rtlCol="0" anchor="ctr"/>
          <a:lstStyle/>
          <a:p>
            <a:pPr algn="ctr"/>
            <a:endParaRPr lang="en-US"/>
          </a:p>
        </p:txBody>
      </p:sp>
      <p:sp>
        <p:nvSpPr>
          <p:cNvPr id="6" name="TextBox 5">
            <a:extLst>
              <a:ext uri="{FF2B5EF4-FFF2-40B4-BE49-F238E27FC236}">
                <a16:creationId xmlns:a16="http://schemas.microsoft.com/office/drawing/2014/main" id="{386E2868-F56F-2B4E-BA99-AD2EB5A7DE2C}"/>
              </a:ext>
            </a:extLst>
          </p:cNvPr>
          <p:cNvSpPr txBox="1"/>
          <p:nvPr/>
        </p:nvSpPr>
        <p:spPr bwMode="gray">
          <a:xfrm>
            <a:off x="11030607" y="3947159"/>
            <a:ext cx="1056290" cy="1213419"/>
          </a:xfrm>
          <a:prstGeom prst="rect">
            <a:avLst/>
          </a:prstGeom>
        </p:spPr>
        <p:txBody>
          <a:bodyPr wrap="square" lIns="45720" tIns="45720" rIns="45720" bIns="45720" rtlCol="0">
            <a:noAutofit/>
          </a:bodyPr>
          <a:lstStyle/>
          <a:p>
            <a:pPr algn="ctr">
              <a:lnSpc>
                <a:spcPct val="90000"/>
              </a:lnSpc>
              <a:spcBef>
                <a:spcPts val="1000"/>
              </a:spcBef>
            </a:pPr>
            <a:r>
              <a:rPr lang="en-US" sz="1600" b="1"/>
              <a:t>80% </a:t>
            </a:r>
            <a:r>
              <a:rPr lang="en-US" sz="1600"/>
              <a:t>participate or plan to participate in TEFCA</a:t>
            </a:r>
          </a:p>
        </p:txBody>
      </p:sp>
      <p:sp>
        <p:nvSpPr>
          <p:cNvPr id="7" name="TextBox 6">
            <a:extLst>
              <a:ext uri="{FF2B5EF4-FFF2-40B4-BE49-F238E27FC236}">
                <a16:creationId xmlns:a16="http://schemas.microsoft.com/office/drawing/2014/main" id="{618BFB6E-E103-A975-B9E4-DF2B63B6DD88}"/>
              </a:ext>
            </a:extLst>
          </p:cNvPr>
          <p:cNvSpPr txBox="1"/>
          <p:nvPr/>
        </p:nvSpPr>
        <p:spPr bwMode="gray">
          <a:xfrm>
            <a:off x="7216876" y="6581884"/>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334627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4F69-90E1-63CA-9059-758D81899DD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E978E21-099E-CA1E-252D-8ED4FE71F9CB}"/>
              </a:ext>
            </a:extLst>
          </p:cNvPr>
          <p:cNvSpPr>
            <a:spLocks noGrp="1"/>
          </p:cNvSpPr>
          <p:nvPr>
            <p:ph type="title"/>
          </p:nvPr>
        </p:nvSpPr>
        <p:spPr>
          <a:xfrm>
            <a:off x="453194" y="362308"/>
            <a:ext cx="11282438" cy="697135"/>
          </a:xfrm>
        </p:spPr>
        <p:txBody>
          <a:bodyPr/>
          <a:lstStyle/>
          <a:p>
            <a:pPr algn="ctr"/>
            <a:r>
              <a:rPr lang="en-US" sz="2000" b="1"/>
              <a:t>In 2025, most hospitals report being able to send and receive information from </a:t>
            </a:r>
            <a:r>
              <a:rPr lang="en-US" sz="2000" b="1" u="sng"/>
              <a:t>most or all</a:t>
            </a:r>
            <a:r>
              <a:rPr lang="en-US" sz="2000" b="1"/>
              <a:t> external hospitals and ambulatory care providers with whom they want to exchange</a:t>
            </a:r>
          </a:p>
        </p:txBody>
      </p:sp>
      <p:sp>
        <p:nvSpPr>
          <p:cNvPr id="6" name="TextBox 5">
            <a:extLst>
              <a:ext uri="{FF2B5EF4-FFF2-40B4-BE49-F238E27FC236}">
                <a16:creationId xmlns:a16="http://schemas.microsoft.com/office/drawing/2014/main" id="{26A22994-D253-5B51-CF12-012512EC9475}"/>
              </a:ext>
            </a:extLst>
          </p:cNvPr>
          <p:cNvSpPr txBox="1"/>
          <p:nvPr/>
        </p:nvSpPr>
        <p:spPr bwMode="gray">
          <a:xfrm>
            <a:off x="2225615" y="6064370"/>
            <a:ext cx="8005313" cy="362309"/>
          </a:xfrm>
          <a:prstGeom prst="rect">
            <a:avLst/>
          </a:prstGeom>
        </p:spPr>
        <p:txBody>
          <a:bodyPr wrap="square" lIns="45720" tIns="45720" rIns="45720" bIns="45720" rtlCol="0">
            <a:noAutofit/>
          </a:bodyPr>
          <a:lstStyle/>
          <a:p>
            <a:pPr>
              <a:lnSpc>
                <a:spcPct val="90000"/>
              </a:lnSpc>
              <a:spcBef>
                <a:spcPts val="1000"/>
              </a:spcBef>
            </a:pPr>
            <a:r>
              <a:rPr lang="en-US" sz="1200"/>
              <a:t>Survey questions: “When a patient transitions to another care setting or organization, to what extent does your hospital electronically </a:t>
            </a:r>
            <a:r>
              <a:rPr lang="en-US" sz="1200" b="1"/>
              <a:t>send or make available (receive or query) </a:t>
            </a:r>
            <a:r>
              <a:rPr lang="en-US" sz="1200"/>
              <a:t>patient health information </a:t>
            </a:r>
            <a:r>
              <a:rPr lang="en-US" sz="1200" b="1"/>
              <a:t>to (from) </a:t>
            </a:r>
            <a:r>
              <a:rPr lang="en-US" sz="1200"/>
              <a:t>the following partners in a structured format (e.g., CCDA) that </a:t>
            </a:r>
            <a:r>
              <a:rPr lang="en-US" sz="1200" b="1"/>
              <a:t>they (you)</a:t>
            </a:r>
            <a:r>
              <a:rPr lang="en-US" sz="1200"/>
              <a:t> are able to use?” </a:t>
            </a:r>
          </a:p>
        </p:txBody>
      </p:sp>
      <p:graphicFrame>
        <p:nvGraphicFramePr>
          <p:cNvPr id="2" name="Chart 1">
            <a:extLst>
              <a:ext uri="{FF2B5EF4-FFF2-40B4-BE49-F238E27FC236}">
                <a16:creationId xmlns:a16="http://schemas.microsoft.com/office/drawing/2014/main" id="{354D19FB-2332-314F-3EAD-7C343A4E4701}"/>
              </a:ext>
            </a:extLst>
          </p:cNvPr>
          <p:cNvGraphicFramePr>
            <a:graphicFrameLocks/>
          </p:cNvGraphicFramePr>
          <p:nvPr>
            <p:extLst>
              <p:ext uri="{D42A27DB-BD31-4B8C-83A1-F6EECF244321}">
                <p14:modId xmlns:p14="http://schemas.microsoft.com/office/powerpoint/2010/main" val="736221216"/>
              </p:ext>
            </p:extLst>
          </p:nvPr>
        </p:nvGraphicFramePr>
        <p:xfrm>
          <a:off x="1533045" y="1007841"/>
          <a:ext cx="9122734" cy="48735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1189520-C68A-81C9-E7B9-F0FBE22066FA}"/>
              </a:ext>
            </a:extLst>
          </p:cNvPr>
          <p:cNvSpPr txBox="1"/>
          <p:nvPr/>
        </p:nvSpPr>
        <p:spPr bwMode="gray">
          <a:xfrm>
            <a:off x="9734478" y="5445350"/>
            <a:ext cx="2454347" cy="230518"/>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403976303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54FDD-AADE-62A4-4020-AC5E4C01E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0B92C-876C-6344-CF36-6F76B8CF88B8}"/>
              </a:ext>
            </a:extLst>
          </p:cNvPr>
          <p:cNvSpPr>
            <a:spLocks noGrp="1"/>
          </p:cNvSpPr>
          <p:nvPr>
            <p:ph type="title"/>
          </p:nvPr>
        </p:nvSpPr>
        <p:spPr>
          <a:xfrm>
            <a:off x="668140" y="210312"/>
            <a:ext cx="11282438" cy="429768"/>
          </a:xfrm>
        </p:spPr>
        <p:txBody>
          <a:bodyPr/>
          <a:lstStyle/>
          <a:p>
            <a:r>
              <a:rPr lang="en-US" sz="2400" b="1"/>
              <a:t>Frictions to interoperable exchange persist…</a:t>
            </a:r>
          </a:p>
        </p:txBody>
      </p:sp>
      <p:sp>
        <p:nvSpPr>
          <p:cNvPr id="6" name="TextBox 5">
            <a:extLst>
              <a:ext uri="{FF2B5EF4-FFF2-40B4-BE49-F238E27FC236}">
                <a16:creationId xmlns:a16="http://schemas.microsoft.com/office/drawing/2014/main" id="{6337FB90-8BA0-CFDA-AE32-19DF2178A56D}"/>
              </a:ext>
            </a:extLst>
          </p:cNvPr>
          <p:cNvSpPr txBox="1"/>
          <p:nvPr/>
        </p:nvSpPr>
        <p:spPr bwMode="gray">
          <a:xfrm>
            <a:off x="1000926" y="1055915"/>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t>Customized interfaces </a:t>
            </a:r>
            <a:r>
              <a:rPr lang="en-US" sz="1600"/>
              <a:t>needed to exchange with outside orgs</a:t>
            </a:r>
          </a:p>
          <a:p>
            <a:pPr marL="171450" indent="-171450">
              <a:lnSpc>
                <a:spcPct val="90000"/>
              </a:lnSpc>
              <a:spcBef>
                <a:spcPts val="1000"/>
              </a:spcBef>
              <a:buFont typeface="Arial" panose="020B0604020202020204" pitchFamily="34" charset="0"/>
              <a:buChar char="•"/>
            </a:pPr>
            <a:endParaRPr lang="en-US" sz="1600"/>
          </a:p>
        </p:txBody>
      </p:sp>
      <p:graphicFrame>
        <p:nvGraphicFramePr>
          <p:cNvPr id="3" name="Chart 2">
            <a:extLst>
              <a:ext uri="{FF2B5EF4-FFF2-40B4-BE49-F238E27FC236}">
                <a16:creationId xmlns:a16="http://schemas.microsoft.com/office/drawing/2014/main" id="{3858759C-9E31-EA99-48BC-DAB063DCCEB0}"/>
              </a:ext>
            </a:extLst>
          </p:cNvPr>
          <p:cNvGraphicFramePr>
            <a:graphicFrameLocks/>
          </p:cNvGraphicFramePr>
          <p:nvPr>
            <p:extLst>
              <p:ext uri="{D42A27DB-BD31-4B8C-83A1-F6EECF244321}">
                <p14:modId xmlns:p14="http://schemas.microsoft.com/office/powerpoint/2010/main" val="1662412001"/>
              </p:ext>
            </p:extLst>
          </p:nvPr>
        </p:nvGraphicFramePr>
        <p:xfrm>
          <a:off x="4392479" y="722376"/>
          <a:ext cx="7176420" cy="5925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690C0C7-8E49-489D-5BAA-B0908C89F976}"/>
              </a:ext>
            </a:extLst>
          </p:cNvPr>
          <p:cNvSpPr txBox="1"/>
          <p:nvPr/>
        </p:nvSpPr>
        <p:spPr bwMode="gray">
          <a:xfrm>
            <a:off x="1000926" y="1763486"/>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Data formatting </a:t>
            </a:r>
            <a:r>
              <a:rPr lang="en-US" sz="1600">
                <a:sym typeface="Wingdings" panose="05000000000000000000" pitchFamily="2" charset="2"/>
              </a:rPr>
              <a:t>– exchange partners do not provide data in requested format</a:t>
            </a:r>
          </a:p>
          <a:p>
            <a:pPr marL="171450" indent="-171450">
              <a:lnSpc>
                <a:spcPct val="90000"/>
              </a:lnSpc>
              <a:spcBef>
                <a:spcPts val="1000"/>
              </a:spcBef>
              <a:buFont typeface="Arial" panose="020B0604020202020204" pitchFamily="34" charset="0"/>
              <a:buChar char="•"/>
            </a:pPr>
            <a:endParaRPr lang="en-US" sz="1600"/>
          </a:p>
        </p:txBody>
      </p:sp>
      <p:sp>
        <p:nvSpPr>
          <p:cNvPr id="7" name="TextBox 6">
            <a:extLst>
              <a:ext uri="{FF2B5EF4-FFF2-40B4-BE49-F238E27FC236}">
                <a16:creationId xmlns:a16="http://schemas.microsoft.com/office/drawing/2014/main" id="{4AD05163-E5D1-4522-92AD-719F379961C6}"/>
              </a:ext>
            </a:extLst>
          </p:cNvPr>
          <p:cNvSpPr txBox="1"/>
          <p:nvPr/>
        </p:nvSpPr>
        <p:spPr bwMode="gray">
          <a:xfrm>
            <a:off x="1000926" y="2600598"/>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Patient matching </a:t>
            </a:r>
            <a:r>
              <a:rPr lang="en-US" sz="1600">
                <a:sym typeface="Wingdings" panose="05000000000000000000" pitchFamily="2" charset="2"/>
              </a:rPr>
              <a:t>– difficult to match or identify the correct patient between systems</a:t>
            </a:r>
          </a:p>
          <a:p>
            <a:pPr>
              <a:lnSpc>
                <a:spcPct val="90000"/>
              </a:lnSpc>
              <a:spcBef>
                <a:spcPts val="1000"/>
              </a:spcBef>
            </a:pPr>
            <a:endParaRPr lang="en-US" sz="1600"/>
          </a:p>
        </p:txBody>
      </p:sp>
      <p:sp>
        <p:nvSpPr>
          <p:cNvPr id="8" name="TextBox 7">
            <a:extLst>
              <a:ext uri="{FF2B5EF4-FFF2-40B4-BE49-F238E27FC236}">
                <a16:creationId xmlns:a16="http://schemas.microsoft.com/office/drawing/2014/main" id="{894ED158-2BD5-6D9F-7C33-F6C4259DAD14}"/>
              </a:ext>
            </a:extLst>
          </p:cNvPr>
          <p:cNvSpPr txBox="1"/>
          <p:nvPr/>
        </p:nvSpPr>
        <p:spPr bwMode="gray">
          <a:xfrm>
            <a:off x="1000926" y="3390465"/>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Providers lack EHR </a:t>
            </a:r>
            <a:r>
              <a:rPr lang="en-US" sz="1600">
                <a:sym typeface="Wingdings" panose="05000000000000000000" pitchFamily="2" charset="2"/>
              </a:rPr>
              <a:t>or other electronic system </a:t>
            </a:r>
            <a:r>
              <a:rPr lang="en-US" sz="1600" b="1">
                <a:sym typeface="Wingdings" panose="05000000000000000000" pitchFamily="2" charset="2"/>
              </a:rPr>
              <a:t>capable of receiving data </a:t>
            </a:r>
            <a:r>
              <a:rPr lang="en-US" sz="1600">
                <a:sym typeface="Wingdings" panose="05000000000000000000" pitchFamily="2" charset="2"/>
              </a:rPr>
              <a:t>(</a:t>
            </a:r>
            <a:r>
              <a:rPr lang="en-US" sz="1600" u="sng">
                <a:sym typeface="Wingdings" panose="05000000000000000000" pitchFamily="2" charset="2"/>
              </a:rPr>
              <a:t>send</a:t>
            </a:r>
            <a:r>
              <a:rPr lang="en-US" sz="1600">
                <a:sym typeface="Wingdings" panose="05000000000000000000" pitchFamily="2" charset="2"/>
              </a:rPr>
              <a:t> barrier)</a:t>
            </a:r>
            <a:endParaRPr lang="en-US" sz="1600" b="1">
              <a:sym typeface="Wingdings" panose="05000000000000000000" pitchFamily="2" charset="2"/>
            </a:endParaRPr>
          </a:p>
          <a:p>
            <a:pPr marL="171450" indent="-171450">
              <a:lnSpc>
                <a:spcPct val="90000"/>
              </a:lnSpc>
              <a:spcBef>
                <a:spcPts val="1000"/>
              </a:spcBef>
              <a:buFont typeface="Arial" panose="020B0604020202020204" pitchFamily="34" charset="0"/>
              <a:buChar char="•"/>
            </a:pPr>
            <a:endParaRPr lang="en-US" sz="1600"/>
          </a:p>
        </p:txBody>
      </p:sp>
      <p:sp>
        <p:nvSpPr>
          <p:cNvPr id="9" name="TextBox 8">
            <a:extLst>
              <a:ext uri="{FF2B5EF4-FFF2-40B4-BE49-F238E27FC236}">
                <a16:creationId xmlns:a16="http://schemas.microsoft.com/office/drawing/2014/main" id="{A6B65DD6-18B0-75C1-A330-8B7937D96AA8}"/>
              </a:ext>
            </a:extLst>
          </p:cNvPr>
          <p:cNvSpPr txBox="1"/>
          <p:nvPr/>
        </p:nvSpPr>
        <p:spPr bwMode="gray">
          <a:xfrm>
            <a:off x="1000926" y="4180332"/>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Providers </a:t>
            </a:r>
            <a:r>
              <a:rPr lang="en-US" sz="1600">
                <a:sym typeface="Wingdings" panose="05000000000000000000" pitchFamily="2" charset="2"/>
              </a:rPr>
              <a:t>with shared patients </a:t>
            </a:r>
            <a:r>
              <a:rPr lang="en-US" sz="1600" b="1">
                <a:sym typeface="Wingdings" panose="05000000000000000000" pitchFamily="2" charset="2"/>
              </a:rPr>
              <a:t>don’t send data </a:t>
            </a:r>
            <a:r>
              <a:rPr lang="en-US" sz="1600">
                <a:sym typeface="Wingdings" panose="05000000000000000000" pitchFamily="2" charset="2"/>
              </a:rPr>
              <a:t>(</a:t>
            </a:r>
            <a:r>
              <a:rPr lang="en-US" sz="1600" u="sng">
                <a:sym typeface="Wingdings" panose="05000000000000000000" pitchFamily="2" charset="2"/>
              </a:rPr>
              <a:t>receive</a:t>
            </a:r>
            <a:r>
              <a:rPr lang="en-US" sz="1600">
                <a:sym typeface="Wingdings" panose="05000000000000000000" pitchFamily="2" charset="2"/>
              </a:rPr>
              <a:t> barrier)</a:t>
            </a:r>
          </a:p>
          <a:p>
            <a:pPr marL="171450" indent="-171450">
              <a:lnSpc>
                <a:spcPct val="90000"/>
              </a:lnSpc>
              <a:spcBef>
                <a:spcPts val="1000"/>
              </a:spcBef>
              <a:buFont typeface="Arial" panose="020B0604020202020204" pitchFamily="34" charset="0"/>
              <a:buChar char="•"/>
            </a:pPr>
            <a:endParaRPr lang="en-US" sz="1600"/>
          </a:p>
        </p:txBody>
      </p:sp>
      <p:sp>
        <p:nvSpPr>
          <p:cNvPr id="10" name="TextBox 9">
            <a:extLst>
              <a:ext uri="{FF2B5EF4-FFF2-40B4-BE49-F238E27FC236}">
                <a16:creationId xmlns:a16="http://schemas.microsoft.com/office/drawing/2014/main" id="{3F3C6079-59C7-7CCB-71A5-38337B2C3304}"/>
              </a:ext>
            </a:extLst>
          </p:cNvPr>
          <p:cNvSpPr txBox="1"/>
          <p:nvPr/>
        </p:nvSpPr>
        <p:spPr bwMode="gray">
          <a:xfrm>
            <a:off x="1000926" y="5690836"/>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Different vendor </a:t>
            </a:r>
            <a:r>
              <a:rPr lang="en-US" sz="1600">
                <a:sym typeface="Wingdings" panose="05000000000000000000" pitchFamily="2" charset="2"/>
              </a:rPr>
              <a:t>– difficult to exchange across vendor platforms </a:t>
            </a:r>
          </a:p>
          <a:p>
            <a:pPr marL="171450" indent="-171450">
              <a:lnSpc>
                <a:spcPct val="90000"/>
              </a:lnSpc>
              <a:spcBef>
                <a:spcPts val="1000"/>
              </a:spcBef>
              <a:buFont typeface="Arial" panose="020B0604020202020204" pitchFamily="34" charset="0"/>
              <a:buChar char="•"/>
            </a:pPr>
            <a:endParaRPr lang="en-US" sz="1600"/>
          </a:p>
        </p:txBody>
      </p:sp>
      <p:sp>
        <p:nvSpPr>
          <p:cNvPr id="11" name="TextBox 10">
            <a:extLst>
              <a:ext uri="{FF2B5EF4-FFF2-40B4-BE49-F238E27FC236}">
                <a16:creationId xmlns:a16="http://schemas.microsoft.com/office/drawing/2014/main" id="{E144D519-D4D8-B979-C47E-28CAF27DB8AE}"/>
              </a:ext>
            </a:extLst>
          </p:cNvPr>
          <p:cNvSpPr txBox="1"/>
          <p:nvPr/>
        </p:nvSpPr>
        <p:spPr bwMode="gray">
          <a:xfrm>
            <a:off x="1000926" y="4942117"/>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Difficult to local provider address </a:t>
            </a:r>
            <a:r>
              <a:rPr lang="en-US" sz="1600">
                <a:sym typeface="Wingdings" panose="05000000000000000000" pitchFamily="2" charset="2"/>
              </a:rPr>
              <a:t>(e.g., lack of provider directory)</a:t>
            </a:r>
          </a:p>
          <a:p>
            <a:pPr lvl="1">
              <a:lnSpc>
                <a:spcPct val="90000"/>
              </a:lnSpc>
              <a:spcBef>
                <a:spcPts val="1000"/>
              </a:spcBef>
            </a:pPr>
            <a:endParaRPr lang="en-US" sz="1600"/>
          </a:p>
        </p:txBody>
      </p:sp>
      <p:sp>
        <p:nvSpPr>
          <p:cNvPr id="5" name="TextBox 4">
            <a:extLst>
              <a:ext uri="{FF2B5EF4-FFF2-40B4-BE49-F238E27FC236}">
                <a16:creationId xmlns:a16="http://schemas.microsoft.com/office/drawing/2014/main" id="{6A70A117-2E71-8096-EDEE-8C7D2FF69FAB}"/>
              </a:ext>
            </a:extLst>
          </p:cNvPr>
          <p:cNvSpPr txBox="1"/>
          <p:nvPr/>
        </p:nvSpPr>
        <p:spPr bwMode="gray">
          <a:xfrm>
            <a:off x="7510113" y="6642218"/>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141656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8AB3-1F40-EE9A-BEFD-D37AD707F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365E0-A067-F117-2FB0-149E57DF71C0}"/>
              </a:ext>
            </a:extLst>
          </p:cNvPr>
          <p:cNvSpPr>
            <a:spLocks noGrp="1"/>
          </p:cNvSpPr>
          <p:nvPr>
            <p:ph type="title"/>
          </p:nvPr>
        </p:nvSpPr>
        <p:spPr>
          <a:xfrm>
            <a:off x="668140" y="210312"/>
            <a:ext cx="11282438" cy="429768"/>
          </a:xfrm>
        </p:spPr>
        <p:txBody>
          <a:bodyPr/>
          <a:lstStyle/>
          <a:p>
            <a:r>
              <a:rPr lang="en-US" sz="2400" b="1"/>
              <a:t>But major barriers that prevent exchange are diminishing</a:t>
            </a:r>
          </a:p>
        </p:txBody>
      </p:sp>
      <p:sp>
        <p:nvSpPr>
          <p:cNvPr id="6" name="TextBox 5">
            <a:extLst>
              <a:ext uri="{FF2B5EF4-FFF2-40B4-BE49-F238E27FC236}">
                <a16:creationId xmlns:a16="http://schemas.microsoft.com/office/drawing/2014/main" id="{D34AB437-6768-C6FF-B8E6-65C53C432DF7}"/>
              </a:ext>
            </a:extLst>
          </p:cNvPr>
          <p:cNvSpPr txBox="1"/>
          <p:nvPr/>
        </p:nvSpPr>
        <p:spPr bwMode="gray">
          <a:xfrm>
            <a:off x="1000926" y="1055915"/>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t>Customized interfaces </a:t>
            </a:r>
            <a:r>
              <a:rPr lang="en-US" sz="1600"/>
              <a:t>needed to exchange with outside orgs</a:t>
            </a:r>
          </a:p>
          <a:p>
            <a:pPr marL="171450" indent="-171450">
              <a:lnSpc>
                <a:spcPct val="90000"/>
              </a:lnSpc>
              <a:spcBef>
                <a:spcPts val="1000"/>
              </a:spcBef>
              <a:buFont typeface="Arial" panose="020B0604020202020204" pitchFamily="34" charset="0"/>
              <a:buChar char="•"/>
            </a:pPr>
            <a:endParaRPr lang="en-US" sz="1600"/>
          </a:p>
        </p:txBody>
      </p:sp>
      <p:graphicFrame>
        <p:nvGraphicFramePr>
          <p:cNvPr id="3" name="Chart 2">
            <a:extLst>
              <a:ext uri="{FF2B5EF4-FFF2-40B4-BE49-F238E27FC236}">
                <a16:creationId xmlns:a16="http://schemas.microsoft.com/office/drawing/2014/main" id="{736016E5-7754-609F-48B2-A9FAEF54737D}"/>
              </a:ext>
            </a:extLst>
          </p:cNvPr>
          <p:cNvGraphicFramePr>
            <a:graphicFrameLocks/>
          </p:cNvGraphicFramePr>
          <p:nvPr>
            <p:extLst>
              <p:ext uri="{D42A27DB-BD31-4B8C-83A1-F6EECF244321}">
                <p14:modId xmlns:p14="http://schemas.microsoft.com/office/powerpoint/2010/main" val="4260297064"/>
              </p:ext>
            </p:extLst>
          </p:nvPr>
        </p:nvGraphicFramePr>
        <p:xfrm>
          <a:off x="4392479" y="722376"/>
          <a:ext cx="7176420" cy="59253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14A58B1-206A-1AA6-6C66-2D6EA35A7173}"/>
              </a:ext>
            </a:extLst>
          </p:cNvPr>
          <p:cNvSpPr txBox="1"/>
          <p:nvPr/>
        </p:nvSpPr>
        <p:spPr bwMode="gray">
          <a:xfrm>
            <a:off x="1000926" y="1763486"/>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Data formatting </a:t>
            </a:r>
            <a:r>
              <a:rPr lang="en-US" sz="1600">
                <a:sym typeface="Wingdings" panose="05000000000000000000" pitchFamily="2" charset="2"/>
              </a:rPr>
              <a:t>– exchange partners do not provide data in requested format</a:t>
            </a:r>
          </a:p>
          <a:p>
            <a:pPr marL="171450" indent="-171450">
              <a:lnSpc>
                <a:spcPct val="90000"/>
              </a:lnSpc>
              <a:spcBef>
                <a:spcPts val="1000"/>
              </a:spcBef>
              <a:buFont typeface="Arial" panose="020B0604020202020204" pitchFamily="34" charset="0"/>
              <a:buChar char="•"/>
            </a:pPr>
            <a:endParaRPr lang="en-US" sz="1600"/>
          </a:p>
        </p:txBody>
      </p:sp>
      <p:sp>
        <p:nvSpPr>
          <p:cNvPr id="7" name="TextBox 6">
            <a:extLst>
              <a:ext uri="{FF2B5EF4-FFF2-40B4-BE49-F238E27FC236}">
                <a16:creationId xmlns:a16="http://schemas.microsoft.com/office/drawing/2014/main" id="{0482B97C-9CAE-8E4F-4838-7F5BA8B0BFC8}"/>
              </a:ext>
            </a:extLst>
          </p:cNvPr>
          <p:cNvSpPr txBox="1"/>
          <p:nvPr/>
        </p:nvSpPr>
        <p:spPr bwMode="gray">
          <a:xfrm>
            <a:off x="1000926" y="2600598"/>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Patient matching </a:t>
            </a:r>
            <a:r>
              <a:rPr lang="en-US" sz="1600">
                <a:sym typeface="Wingdings" panose="05000000000000000000" pitchFamily="2" charset="2"/>
              </a:rPr>
              <a:t>– difficult to match or identify the correct patient between systems</a:t>
            </a:r>
          </a:p>
          <a:p>
            <a:pPr>
              <a:lnSpc>
                <a:spcPct val="90000"/>
              </a:lnSpc>
              <a:spcBef>
                <a:spcPts val="1000"/>
              </a:spcBef>
            </a:pPr>
            <a:endParaRPr lang="en-US" sz="1600"/>
          </a:p>
        </p:txBody>
      </p:sp>
      <p:sp>
        <p:nvSpPr>
          <p:cNvPr id="8" name="TextBox 7">
            <a:extLst>
              <a:ext uri="{FF2B5EF4-FFF2-40B4-BE49-F238E27FC236}">
                <a16:creationId xmlns:a16="http://schemas.microsoft.com/office/drawing/2014/main" id="{C1B9D40E-E615-85AC-8374-3485C05263B6}"/>
              </a:ext>
            </a:extLst>
          </p:cNvPr>
          <p:cNvSpPr txBox="1"/>
          <p:nvPr/>
        </p:nvSpPr>
        <p:spPr bwMode="gray">
          <a:xfrm>
            <a:off x="1000926" y="3390465"/>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Providers lack EHR </a:t>
            </a:r>
            <a:r>
              <a:rPr lang="en-US" sz="1600">
                <a:sym typeface="Wingdings" panose="05000000000000000000" pitchFamily="2" charset="2"/>
              </a:rPr>
              <a:t>or other electronic system </a:t>
            </a:r>
            <a:r>
              <a:rPr lang="en-US" sz="1600" b="1">
                <a:sym typeface="Wingdings" panose="05000000000000000000" pitchFamily="2" charset="2"/>
              </a:rPr>
              <a:t>capable of receiving data </a:t>
            </a:r>
            <a:r>
              <a:rPr lang="en-US" sz="1600">
                <a:sym typeface="Wingdings" panose="05000000000000000000" pitchFamily="2" charset="2"/>
              </a:rPr>
              <a:t>(</a:t>
            </a:r>
            <a:r>
              <a:rPr lang="en-US" sz="1600" u="sng">
                <a:sym typeface="Wingdings" panose="05000000000000000000" pitchFamily="2" charset="2"/>
              </a:rPr>
              <a:t>send</a:t>
            </a:r>
            <a:r>
              <a:rPr lang="en-US" sz="1600">
                <a:sym typeface="Wingdings" panose="05000000000000000000" pitchFamily="2" charset="2"/>
              </a:rPr>
              <a:t> barrier)</a:t>
            </a:r>
            <a:endParaRPr lang="en-US" sz="1600" b="1">
              <a:sym typeface="Wingdings" panose="05000000000000000000" pitchFamily="2" charset="2"/>
            </a:endParaRPr>
          </a:p>
          <a:p>
            <a:pPr marL="171450" indent="-171450">
              <a:lnSpc>
                <a:spcPct val="90000"/>
              </a:lnSpc>
              <a:spcBef>
                <a:spcPts val="1000"/>
              </a:spcBef>
              <a:buFont typeface="Arial" panose="020B0604020202020204" pitchFamily="34" charset="0"/>
              <a:buChar char="•"/>
            </a:pPr>
            <a:endParaRPr lang="en-US" sz="1600"/>
          </a:p>
        </p:txBody>
      </p:sp>
      <p:sp>
        <p:nvSpPr>
          <p:cNvPr id="9" name="TextBox 8">
            <a:extLst>
              <a:ext uri="{FF2B5EF4-FFF2-40B4-BE49-F238E27FC236}">
                <a16:creationId xmlns:a16="http://schemas.microsoft.com/office/drawing/2014/main" id="{54F641F0-179C-F910-4F22-9565C90D8DAE}"/>
              </a:ext>
            </a:extLst>
          </p:cNvPr>
          <p:cNvSpPr txBox="1"/>
          <p:nvPr/>
        </p:nvSpPr>
        <p:spPr bwMode="gray">
          <a:xfrm>
            <a:off x="1000926" y="4180332"/>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Providers </a:t>
            </a:r>
            <a:r>
              <a:rPr lang="en-US" sz="1600">
                <a:sym typeface="Wingdings" panose="05000000000000000000" pitchFamily="2" charset="2"/>
              </a:rPr>
              <a:t>with shared patients </a:t>
            </a:r>
            <a:r>
              <a:rPr lang="en-US" sz="1600" b="1">
                <a:sym typeface="Wingdings" panose="05000000000000000000" pitchFamily="2" charset="2"/>
              </a:rPr>
              <a:t>don’t send data </a:t>
            </a:r>
            <a:r>
              <a:rPr lang="en-US" sz="1600">
                <a:sym typeface="Wingdings" panose="05000000000000000000" pitchFamily="2" charset="2"/>
              </a:rPr>
              <a:t>(</a:t>
            </a:r>
            <a:r>
              <a:rPr lang="en-US" sz="1600" u="sng">
                <a:sym typeface="Wingdings" panose="05000000000000000000" pitchFamily="2" charset="2"/>
              </a:rPr>
              <a:t>receive</a:t>
            </a:r>
            <a:r>
              <a:rPr lang="en-US" sz="1600">
                <a:sym typeface="Wingdings" panose="05000000000000000000" pitchFamily="2" charset="2"/>
              </a:rPr>
              <a:t> barrier)</a:t>
            </a:r>
          </a:p>
          <a:p>
            <a:pPr marL="171450" indent="-171450">
              <a:lnSpc>
                <a:spcPct val="90000"/>
              </a:lnSpc>
              <a:spcBef>
                <a:spcPts val="1000"/>
              </a:spcBef>
              <a:buFont typeface="Arial" panose="020B0604020202020204" pitchFamily="34" charset="0"/>
              <a:buChar char="•"/>
            </a:pPr>
            <a:endParaRPr lang="en-US" sz="1600"/>
          </a:p>
        </p:txBody>
      </p:sp>
      <p:sp>
        <p:nvSpPr>
          <p:cNvPr id="10" name="TextBox 9">
            <a:extLst>
              <a:ext uri="{FF2B5EF4-FFF2-40B4-BE49-F238E27FC236}">
                <a16:creationId xmlns:a16="http://schemas.microsoft.com/office/drawing/2014/main" id="{F1A51AE5-472A-2FFA-CFE6-3E179F6CA41B}"/>
              </a:ext>
            </a:extLst>
          </p:cNvPr>
          <p:cNvSpPr txBox="1"/>
          <p:nvPr/>
        </p:nvSpPr>
        <p:spPr bwMode="gray">
          <a:xfrm>
            <a:off x="1000926" y="5690836"/>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Different vendor </a:t>
            </a:r>
            <a:r>
              <a:rPr lang="en-US" sz="1600">
                <a:sym typeface="Wingdings" panose="05000000000000000000" pitchFamily="2" charset="2"/>
              </a:rPr>
              <a:t>– difficult to exchange across vendor platforms </a:t>
            </a:r>
          </a:p>
          <a:p>
            <a:pPr marL="171450" indent="-171450">
              <a:lnSpc>
                <a:spcPct val="90000"/>
              </a:lnSpc>
              <a:spcBef>
                <a:spcPts val="1000"/>
              </a:spcBef>
              <a:buFont typeface="Arial" panose="020B0604020202020204" pitchFamily="34" charset="0"/>
              <a:buChar char="•"/>
            </a:pPr>
            <a:endParaRPr lang="en-US" sz="1600"/>
          </a:p>
        </p:txBody>
      </p:sp>
      <p:sp>
        <p:nvSpPr>
          <p:cNvPr id="11" name="TextBox 10">
            <a:extLst>
              <a:ext uri="{FF2B5EF4-FFF2-40B4-BE49-F238E27FC236}">
                <a16:creationId xmlns:a16="http://schemas.microsoft.com/office/drawing/2014/main" id="{5AD3D29B-BCDD-D09C-29B4-7983166D5550}"/>
              </a:ext>
            </a:extLst>
          </p:cNvPr>
          <p:cNvSpPr txBox="1"/>
          <p:nvPr/>
        </p:nvSpPr>
        <p:spPr bwMode="gray">
          <a:xfrm>
            <a:off x="1000926" y="4942117"/>
            <a:ext cx="3511296" cy="707571"/>
          </a:xfrm>
          <a:prstGeom prst="rect">
            <a:avLst/>
          </a:prstGeom>
        </p:spPr>
        <p:txBody>
          <a:bodyPr wrap="square" lIns="45720" tIns="45720" rIns="45720" bIns="45720" rtlCol="0">
            <a:noAutofit/>
          </a:bodyPr>
          <a:lstStyle/>
          <a:p>
            <a:pPr lvl="1">
              <a:lnSpc>
                <a:spcPct val="90000"/>
              </a:lnSpc>
              <a:spcBef>
                <a:spcPts val="1000"/>
              </a:spcBef>
            </a:pPr>
            <a:r>
              <a:rPr lang="en-US" sz="1600" b="1">
                <a:sym typeface="Wingdings" panose="05000000000000000000" pitchFamily="2" charset="2"/>
              </a:rPr>
              <a:t>Difficult to local provider address </a:t>
            </a:r>
            <a:r>
              <a:rPr lang="en-US" sz="1600">
                <a:sym typeface="Wingdings" panose="05000000000000000000" pitchFamily="2" charset="2"/>
              </a:rPr>
              <a:t>(e.g., lack of provider directory)</a:t>
            </a:r>
          </a:p>
          <a:p>
            <a:pPr lvl="1">
              <a:lnSpc>
                <a:spcPct val="90000"/>
              </a:lnSpc>
              <a:spcBef>
                <a:spcPts val="1000"/>
              </a:spcBef>
            </a:pPr>
            <a:endParaRPr lang="en-US" sz="1600"/>
          </a:p>
        </p:txBody>
      </p:sp>
      <p:sp>
        <p:nvSpPr>
          <p:cNvPr id="5" name="TextBox 4">
            <a:extLst>
              <a:ext uri="{FF2B5EF4-FFF2-40B4-BE49-F238E27FC236}">
                <a16:creationId xmlns:a16="http://schemas.microsoft.com/office/drawing/2014/main" id="{4A9097CA-9A88-2A39-93BA-9E1F7B999C61}"/>
              </a:ext>
            </a:extLst>
          </p:cNvPr>
          <p:cNvSpPr txBox="1"/>
          <p:nvPr/>
        </p:nvSpPr>
        <p:spPr bwMode="gray">
          <a:xfrm>
            <a:off x="7510113" y="6642218"/>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218199570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0165BC-BCB2-8930-7426-6D4DAE049D01}"/>
              </a:ext>
            </a:extLst>
          </p:cNvPr>
          <p:cNvSpPr>
            <a:spLocks noGrp="1"/>
          </p:cNvSpPr>
          <p:nvPr>
            <p:ph type="body" sz="quarter" idx="10"/>
          </p:nvPr>
        </p:nvSpPr>
        <p:spPr>
          <a:xfrm>
            <a:off x="448055" y="3429000"/>
            <a:ext cx="10460950" cy="905256"/>
          </a:xfrm>
        </p:spPr>
        <p:txBody>
          <a:bodyPr/>
          <a:lstStyle/>
          <a:p>
            <a:r>
              <a:rPr lang="en-US"/>
              <a:t>Findings from the 2024 American Board of Family Medicine Continuous Certification Questionnaire</a:t>
            </a:r>
          </a:p>
        </p:txBody>
      </p:sp>
      <p:sp>
        <p:nvSpPr>
          <p:cNvPr id="3" name="Title 2">
            <a:extLst>
              <a:ext uri="{FF2B5EF4-FFF2-40B4-BE49-F238E27FC236}">
                <a16:creationId xmlns:a16="http://schemas.microsoft.com/office/drawing/2014/main" id="{1560934C-69A7-EB3B-CFDC-215D5DE127A3}"/>
              </a:ext>
            </a:extLst>
          </p:cNvPr>
          <p:cNvSpPr>
            <a:spLocks noGrp="1"/>
          </p:cNvSpPr>
          <p:nvPr>
            <p:ph type="ctrTitle"/>
          </p:nvPr>
        </p:nvSpPr>
        <p:spPr>
          <a:xfrm>
            <a:off x="448055" y="1690799"/>
            <a:ext cx="11088271" cy="1508760"/>
          </a:xfrm>
        </p:spPr>
        <p:txBody>
          <a:bodyPr/>
          <a:lstStyle/>
          <a:p>
            <a:r>
              <a:rPr lang="en-US"/>
              <a:t>Physician Experiences with Administrative Burdens </a:t>
            </a:r>
            <a:br>
              <a:rPr lang="en-US"/>
            </a:br>
            <a:r>
              <a:rPr lang="en-US"/>
              <a:t>and Interoperability </a:t>
            </a:r>
          </a:p>
        </p:txBody>
      </p:sp>
    </p:spTree>
    <p:extLst>
      <p:ext uri="{BB962C8B-B14F-4D97-AF65-F5344CB8AC3E}">
        <p14:creationId xmlns:p14="http://schemas.microsoft.com/office/powerpoint/2010/main" val="316138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588D-6C1E-F04C-F257-17A3B3FD526A}"/>
              </a:ext>
            </a:extLst>
          </p:cNvPr>
          <p:cNvSpPr>
            <a:spLocks noGrp="1"/>
          </p:cNvSpPr>
          <p:nvPr>
            <p:ph type="title"/>
          </p:nvPr>
        </p:nvSpPr>
        <p:spPr>
          <a:xfrm>
            <a:off x="374904" y="173736"/>
            <a:ext cx="11282438" cy="890588"/>
          </a:xfrm>
        </p:spPr>
        <p:txBody>
          <a:bodyPr/>
          <a:lstStyle/>
          <a:p>
            <a:r>
              <a:rPr lang="en-US" sz="2400"/>
              <a:t>Administrative burdens are pervasive in family medicine, with substantial effort devoted to after-hours documentation, prior authorization, and obtaining external information.</a:t>
            </a:r>
          </a:p>
        </p:txBody>
      </p:sp>
      <p:graphicFrame>
        <p:nvGraphicFramePr>
          <p:cNvPr id="4" name="Content Placeholder 3">
            <a:extLst>
              <a:ext uri="{FF2B5EF4-FFF2-40B4-BE49-F238E27FC236}">
                <a16:creationId xmlns:a16="http://schemas.microsoft.com/office/drawing/2014/main" id="{9375B527-EE50-5A61-5407-7AF9007AEA80}"/>
              </a:ext>
            </a:extLst>
          </p:cNvPr>
          <p:cNvGraphicFramePr>
            <a:graphicFrameLocks noGrp="1"/>
          </p:cNvGraphicFramePr>
          <p:nvPr>
            <p:ph sz="quarter" idx="10"/>
            <p:extLst>
              <p:ext uri="{D42A27DB-BD31-4B8C-83A1-F6EECF244321}">
                <p14:modId xmlns:p14="http://schemas.microsoft.com/office/powerpoint/2010/main" val="253858895"/>
              </p:ext>
            </p:extLst>
          </p:nvPr>
        </p:nvGraphicFramePr>
        <p:xfrm>
          <a:off x="374904" y="1201484"/>
          <a:ext cx="6665791" cy="5016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6B0A32F4-19F9-2685-53D0-DA826F2154B0}"/>
              </a:ext>
            </a:extLst>
          </p:cNvPr>
          <p:cNvGraphicFramePr>
            <a:graphicFrameLocks noGrp="1"/>
          </p:cNvGraphicFramePr>
          <p:nvPr>
            <p:extLst>
              <p:ext uri="{D42A27DB-BD31-4B8C-83A1-F6EECF244321}">
                <p14:modId xmlns:p14="http://schemas.microsoft.com/office/powerpoint/2010/main" val="494923955"/>
              </p:ext>
            </p:extLst>
          </p:nvPr>
        </p:nvGraphicFramePr>
        <p:xfrm>
          <a:off x="7340172" y="1901611"/>
          <a:ext cx="4317170" cy="2965231"/>
        </p:xfrm>
        <a:graphic>
          <a:graphicData uri="http://schemas.openxmlformats.org/drawingml/2006/table">
            <a:tbl>
              <a:tblPr firstRow="1" firstCol="1" bandRow="1">
                <a:tableStyleId>{5C22544A-7EE6-4342-B048-85BDC9FD1C3A}</a:tableStyleId>
              </a:tblPr>
              <a:tblGrid>
                <a:gridCol w="1610546">
                  <a:extLst>
                    <a:ext uri="{9D8B030D-6E8A-4147-A177-3AD203B41FA5}">
                      <a16:colId xmlns:a16="http://schemas.microsoft.com/office/drawing/2014/main" val="230068978"/>
                    </a:ext>
                  </a:extLst>
                </a:gridCol>
                <a:gridCol w="2706624">
                  <a:extLst>
                    <a:ext uri="{9D8B030D-6E8A-4147-A177-3AD203B41FA5}">
                      <a16:colId xmlns:a16="http://schemas.microsoft.com/office/drawing/2014/main" val="3647550687"/>
                    </a:ext>
                  </a:extLst>
                </a:gridCol>
              </a:tblGrid>
              <a:tr h="287649">
                <a:tc>
                  <a:txBody>
                    <a:bodyPr/>
                    <a:lstStyle/>
                    <a:p>
                      <a:pPr marL="0" marR="0" algn="ctr">
                        <a:lnSpc>
                          <a:spcPct val="107000"/>
                        </a:lnSpc>
                        <a:spcAft>
                          <a:spcPts val="800"/>
                        </a:spcAft>
                        <a:buNone/>
                      </a:pPr>
                      <a:r>
                        <a:rPr lang="en-US" sz="1100" kern="0">
                          <a:effectLst/>
                        </a:rPr>
                        <a:t>Burden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tc>
                <a:tc>
                  <a:txBody>
                    <a:bodyPr/>
                    <a:lstStyle/>
                    <a:p>
                      <a:pPr marL="0" marR="0" algn="ctr">
                        <a:lnSpc>
                          <a:spcPct val="107000"/>
                        </a:lnSpc>
                        <a:spcAft>
                          <a:spcPts val="800"/>
                        </a:spcAft>
                        <a:buNone/>
                      </a:pPr>
                      <a:r>
                        <a:rPr lang="en-US" sz="1100" kern="0">
                          <a:effectLst/>
                        </a:rPr>
                        <a:t>Survey Question</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tc>
                <a:extLst>
                  <a:ext uri="{0D108BD9-81ED-4DB2-BD59-A6C34878D82A}">
                    <a16:rowId xmlns:a16="http://schemas.microsoft.com/office/drawing/2014/main" val="2804501208"/>
                  </a:ext>
                </a:extLst>
              </a:tr>
              <a:tr h="1006724">
                <a:tc>
                  <a:txBody>
                    <a:bodyPr/>
                    <a:lstStyle/>
                    <a:p>
                      <a:pPr marL="0" marR="0">
                        <a:lnSpc>
                          <a:spcPct val="107000"/>
                        </a:lnSpc>
                        <a:spcAft>
                          <a:spcPts val="800"/>
                        </a:spcAft>
                        <a:buNone/>
                      </a:pPr>
                      <a:r>
                        <a:rPr lang="en-US" sz="1100" kern="0">
                          <a:effectLst/>
                        </a:rPr>
                        <a:t>Pajama Time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tc>
                  <a:txBody>
                    <a:bodyPr/>
                    <a:lstStyle/>
                    <a:p>
                      <a:pPr marL="0" marR="0">
                        <a:lnSpc>
                          <a:spcPct val="107000"/>
                        </a:lnSpc>
                        <a:spcAft>
                          <a:spcPts val="800"/>
                        </a:spcAft>
                        <a:buNone/>
                      </a:pPr>
                      <a:r>
                        <a:rPr lang="en-US" sz="1100" kern="0">
                          <a:effectLst/>
                        </a:rPr>
                        <a:t>On average, how many hours per day do you spend outside of regular office hours documenting clinical care in your main outpatient EHR system?</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extLst>
                  <a:ext uri="{0D108BD9-81ED-4DB2-BD59-A6C34878D82A}">
                    <a16:rowId xmlns:a16="http://schemas.microsoft.com/office/drawing/2014/main" val="2908639623"/>
                  </a:ext>
                </a:extLst>
              </a:tr>
              <a:tr h="835429">
                <a:tc>
                  <a:txBody>
                    <a:bodyPr/>
                    <a:lstStyle/>
                    <a:p>
                      <a:pPr marL="0" marR="0">
                        <a:lnSpc>
                          <a:spcPct val="107000"/>
                        </a:lnSpc>
                        <a:spcAft>
                          <a:spcPts val="800"/>
                        </a:spcAft>
                        <a:buNone/>
                      </a:pPr>
                      <a:r>
                        <a:rPr lang="en-US" sz="1100" kern="0">
                          <a:effectLst/>
                        </a:rPr>
                        <a:t>Prior Authorization</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tc>
                  <a:txBody>
                    <a:bodyPr/>
                    <a:lstStyle/>
                    <a:p>
                      <a:pPr marL="0" marR="0">
                        <a:lnSpc>
                          <a:spcPct val="107000"/>
                        </a:lnSpc>
                        <a:spcAft>
                          <a:spcPts val="800"/>
                        </a:spcAft>
                        <a:buNone/>
                      </a:pPr>
                      <a:r>
                        <a:rPr lang="en-US" sz="1100" kern="0">
                          <a:effectLst/>
                        </a:rPr>
                        <a:t>How much time and effort do you or your staff spend completing prior authorizations for insurance or coverage purposes?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extLst>
                  <a:ext uri="{0D108BD9-81ED-4DB2-BD59-A6C34878D82A}">
                    <a16:rowId xmlns:a16="http://schemas.microsoft.com/office/drawing/2014/main" val="1670925702"/>
                  </a:ext>
                </a:extLst>
              </a:tr>
              <a:tr h="835429">
                <a:tc>
                  <a:txBody>
                    <a:bodyPr/>
                    <a:lstStyle/>
                    <a:p>
                      <a:pPr marL="0" marR="0">
                        <a:lnSpc>
                          <a:spcPct val="107000"/>
                        </a:lnSpc>
                        <a:spcAft>
                          <a:spcPts val="800"/>
                        </a:spcAft>
                        <a:buNone/>
                      </a:pPr>
                      <a:r>
                        <a:rPr lang="en-US" sz="1100" kern="0">
                          <a:effectLst/>
                        </a:rPr>
                        <a:t>Tracking External Information</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tc>
                  <a:txBody>
                    <a:bodyPr/>
                    <a:lstStyle/>
                    <a:p>
                      <a:pPr marL="0" marR="0">
                        <a:lnSpc>
                          <a:spcPct val="107000"/>
                        </a:lnSpc>
                        <a:spcAft>
                          <a:spcPts val="800"/>
                        </a:spcAft>
                        <a:buNone/>
                      </a:pPr>
                      <a:r>
                        <a:rPr lang="en-US" sz="1100" kern="0">
                          <a:effectLst/>
                        </a:rPr>
                        <a:t>How much time and effort do you or your staff spend obtaining health information from outside organizations (e.g., scanning or uploading records)?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9525" anchor="ctr"/>
                </a:tc>
                <a:extLst>
                  <a:ext uri="{0D108BD9-81ED-4DB2-BD59-A6C34878D82A}">
                    <a16:rowId xmlns:a16="http://schemas.microsoft.com/office/drawing/2014/main" val="2729901319"/>
                  </a:ext>
                </a:extLst>
              </a:tr>
            </a:tbl>
          </a:graphicData>
        </a:graphic>
      </p:graphicFrame>
      <p:sp>
        <p:nvSpPr>
          <p:cNvPr id="6" name="TextBox 5">
            <a:extLst>
              <a:ext uri="{FF2B5EF4-FFF2-40B4-BE49-F238E27FC236}">
                <a16:creationId xmlns:a16="http://schemas.microsoft.com/office/drawing/2014/main" id="{378DA85D-003B-679B-9EEF-79958855A9D5}"/>
              </a:ext>
            </a:extLst>
          </p:cNvPr>
          <p:cNvSpPr txBox="1"/>
          <p:nvPr/>
        </p:nvSpPr>
        <p:spPr bwMode="gray">
          <a:xfrm>
            <a:off x="5960630" y="6611112"/>
            <a:ext cx="5696712" cy="146304"/>
          </a:xfrm>
          <a:prstGeom prst="rect">
            <a:avLst/>
          </a:prstGeom>
        </p:spPr>
        <p:txBody>
          <a:bodyPr wrap="square" lIns="45720" tIns="45720" rIns="45720" bIns="45720" rtlCol="0">
            <a:noAutofit/>
          </a:bodyPr>
          <a:lstStyle/>
          <a:p>
            <a:pPr algn="l">
              <a:lnSpc>
                <a:spcPct val="90000"/>
              </a:lnSpc>
              <a:spcBef>
                <a:spcPts val="1000"/>
              </a:spcBef>
            </a:pPr>
            <a:r>
              <a:rPr lang="en-US" sz="1000" dirty="0"/>
              <a:t>Source: The American Board of Family Medicine’s 2024 Continuous Certification Questionnaire</a:t>
            </a:r>
          </a:p>
        </p:txBody>
      </p:sp>
    </p:spTree>
    <p:extLst>
      <p:ext uri="{BB962C8B-B14F-4D97-AF65-F5344CB8AC3E}">
        <p14:creationId xmlns:p14="http://schemas.microsoft.com/office/powerpoint/2010/main" val="513722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44A4-9CBC-DA5B-C018-367726CBEEEF}"/>
              </a:ext>
            </a:extLst>
          </p:cNvPr>
          <p:cNvSpPr>
            <a:spLocks noGrp="1"/>
          </p:cNvSpPr>
          <p:nvPr>
            <p:ph type="title"/>
          </p:nvPr>
        </p:nvSpPr>
        <p:spPr/>
        <p:txBody>
          <a:bodyPr/>
          <a:lstStyle/>
          <a:p>
            <a:r>
              <a:rPr lang="en-US"/>
              <a:t>Administrative burdens are commonplace and cumulative </a:t>
            </a:r>
            <a:br>
              <a:rPr lang="en-US"/>
            </a:br>
            <a:br>
              <a:rPr lang="en-US"/>
            </a:br>
            <a:br>
              <a:rPr lang="en-US"/>
            </a:br>
            <a:endParaRPr lang="en-US"/>
          </a:p>
        </p:txBody>
      </p:sp>
      <p:graphicFrame>
        <p:nvGraphicFramePr>
          <p:cNvPr id="4" name="Chart 3">
            <a:extLst>
              <a:ext uri="{FF2B5EF4-FFF2-40B4-BE49-F238E27FC236}">
                <a16:creationId xmlns:a16="http://schemas.microsoft.com/office/drawing/2014/main" id="{705AD54D-8156-F7F3-A14E-2472A81B4F55}"/>
              </a:ext>
            </a:extLst>
          </p:cNvPr>
          <p:cNvGraphicFramePr/>
          <p:nvPr>
            <p:extLst>
              <p:ext uri="{D42A27DB-BD31-4B8C-83A1-F6EECF244321}">
                <p14:modId xmlns:p14="http://schemas.microsoft.com/office/powerpoint/2010/main" val="783351953"/>
              </p:ext>
            </p:extLst>
          </p:nvPr>
        </p:nvGraphicFramePr>
        <p:xfrm>
          <a:off x="1473131" y="1347788"/>
          <a:ext cx="9006735" cy="43320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BD0B7A0-1567-AB09-ECF5-B4D4F30A7719}"/>
              </a:ext>
            </a:extLst>
          </p:cNvPr>
          <p:cNvSpPr txBox="1"/>
          <p:nvPr/>
        </p:nvSpPr>
        <p:spPr bwMode="gray">
          <a:xfrm>
            <a:off x="335280" y="5906860"/>
            <a:ext cx="11282438" cy="345440"/>
          </a:xfrm>
          <a:prstGeom prst="rect">
            <a:avLst/>
          </a:prstGeom>
        </p:spPr>
        <p:txBody>
          <a:bodyPr wrap="square" lIns="45720" tIns="45720" rIns="45720" bIns="45720" rtlCol="0">
            <a:noAutofit/>
          </a:bodyPr>
          <a:lstStyle/>
          <a:p>
            <a:pPr algn="l">
              <a:lnSpc>
                <a:spcPct val="90000"/>
              </a:lnSpc>
              <a:spcBef>
                <a:spcPts val="1000"/>
              </a:spcBef>
            </a:pPr>
            <a:r>
              <a:rPr lang="en-US" sz="1200"/>
              <a:t>Notes: Burdens defined as substantial effort spent on tracking down external information, prior authorization, and after-hours documentation (“pajama time”). </a:t>
            </a:r>
          </a:p>
        </p:txBody>
      </p:sp>
      <p:sp>
        <p:nvSpPr>
          <p:cNvPr id="3" name="TextBox 2">
            <a:extLst>
              <a:ext uri="{FF2B5EF4-FFF2-40B4-BE49-F238E27FC236}">
                <a16:creationId xmlns:a16="http://schemas.microsoft.com/office/drawing/2014/main" id="{3D1D1280-A713-AB1F-16D2-37CCA1B9C8B7}"/>
              </a:ext>
            </a:extLst>
          </p:cNvPr>
          <p:cNvSpPr txBox="1"/>
          <p:nvPr/>
        </p:nvSpPr>
        <p:spPr bwMode="gray">
          <a:xfrm>
            <a:off x="5960630" y="6611112"/>
            <a:ext cx="5696712" cy="146304"/>
          </a:xfrm>
          <a:prstGeom prst="rect">
            <a:avLst/>
          </a:prstGeom>
        </p:spPr>
        <p:txBody>
          <a:bodyPr wrap="square" lIns="45720" tIns="45720" rIns="45720" bIns="45720" rtlCol="0">
            <a:noAutofit/>
          </a:bodyPr>
          <a:lstStyle/>
          <a:p>
            <a:pPr algn="l">
              <a:lnSpc>
                <a:spcPct val="90000"/>
              </a:lnSpc>
              <a:spcBef>
                <a:spcPts val="1000"/>
              </a:spcBef>
            </a:pPr>
            <a:r>
              <a:rPr lang="en-US" sz="1000"/>
              <a:t>Source: The American Board of Family Medicine’s 2024 Continuous Certification Questionnaire</a:t>
            </a:r>
          </a:p>
        </p:txBody>
      </p:sp>
    </p:spTree>
    <p:extLst>
      <p:ext uri="{BB962C8B-B14F-4D97-AF65-F5344CB8AC3E}">
        <p14:creationId xmlns:p14="http://schemas.microsoft.com/office/powerpoint/2010/main" val="1135805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7FDE-A94E-38AC-42F4-3C7EE16504E5}"/>
              </a:ext>
            </a:extLst>
          </p:cNvPr>
          <p:cNvSpPr>
            <a:spLocks noGrp="1"/>
          </p:cNvSpPr>
          <p:nvPr>
            <p:ph type="title"/>
          </p:nvPr>
        </p:nvSpPr>
        <p:spPr>
          <a:xfrm>
            <a:off x="449187" y="284480"/>
            <a:ext cx="11282438" cy="890588"/>
          </a:xfrm>
        </p:spPr>
        <p:txBody>
          <a:bodyPr/>
          <a:lstStyle/>
          <a:p>
            <a:r>
              <a:rPr lang="en-US"/>
              <a:t>Tracking down external information is a driver of documentation burden</a:t>
            </a:r>
            <a:br>
              <a:rPr lang="en-US"/>
            </a:br>
            <a:br>
              <a:rPr lang="en-US"/>
            </a:br>
            <a:r>
              <a:rPr lang="en-US" sz="2000" i="1"/>
              <a:t>Physicians who are dissatisfied with EHR support for obtaining health information from outside organizations or that have systems that do not support this task, report higher effort.</a:t>
            </a:r>
          </a:p>
        </p:txBody>
      </p:sp>
      <p:sp>
        <p:nvSpPr>
          <p:cNvPr id="3" name="TextBox 2">
            <a:extLst>
              <a:ext uri="{FF2B5EF4-FFF2-40B4-BE49-F238E27FC236}">
                <a16:creationId xmlns:a16="http://schemas.microsoft.com/office/drawing/2014/main" id="{221BA3A2-1D61-A6DB-BBF6-6283319B7D88}"/>
              </a:ext>
            </a:extLst>
          </p:cNvPr>
          <p:cNvSpPr txBox="1"/>
          <p:nvPr/>
        </p:nvSpPr>
        <p:spPr bwMode="gray">
          <a:xfrm>
            <a:off x="5960630" y="6611112"/>
            <a:ext cx="5696712" cy="146304"/>
          </a:xfrm>
          <a:prstGeom prst="rect">
            <a:avLst/>
          </a:prstGeom>
        </p:spPr>
        <p:txBody>
          <a:bodyPr wrap="square" lIns="45720" tIns="45720" rIns="45720" bIns="45720" rtlCol="0">
            <a:noAutofit/>
          </a:bodyPr>
          <a:lstStyle/>
          <a:p>
            <a:pPr algn="l">
              <a:lnSpc>
                <a:spcPct val="90000"/>
              </a:lnSpc>
              <a:spcBef>
                <a:spcPts val="1000"/>
              </a:spcBef>
            </a:pPr>
            <a:r>
              <a:rPr lang="en-US" sz="1000"/>
              <a:t>Source: The American Board of Family Medicine’s 2024 Continuous Certification Questionnaire</a:t>
            </a:r>
          </a:p>
        </p:txBody>
      </p:sp>
      <p:graphicFrame>
        <p:nvGraphicFramePr>
          <p:cNvPr id="9" name="Content Placeholder 8">
            <a:extLst>
              <a:ext uri="{FF2B5EF4-FFF2-40B4-BE49-F238E27FC236}">
                <a16:creationId xmlns:a16="http://schemas.microsoft.com/office/drawing/2014/main" id="{11D483AB-C4C1-EE7D-DFBD-C064E34108AA}"/>
              </a:ext>
            </a:extLst>
          </p:cNvPr>
          <p:cNvGraphicFramePr>
            <a:graphicFrameLocks noGrp="1"/>
          </p:cNvGraphicFramePr>
          <p:nvPr>
            <p:ph sz="quarter" idx="10"/>
            <p:extLst>
              <p:ext uri="{D42A27DB-BD31-4B8C-83A1-F6EECF244321}">
                <p14:modId xmlns:p14="http://schemas.microsoft.com/office/powerpoint/2010/main" val="2507356753"/>
              </p:ext>
            </p:extLst>
          </p:nvPr>
        </p:nvGraphicFramePr>
        <p:xfrm>
          <a:off x="468443" y="2016792"/>
          <a:ext cx="10984373" cy="41234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843976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2526E-E8B7-992C-B607-7EB11EFD923A}"/>
              </a:ext>
            </a:extLst>
          </p:cNvPr>
          <p:cNvSpPr>
            <a:spLocks noGrp="1"/>
          </p:cNvSpPr>
          <p:nvPr>
            <p:ph type="title"/>
          </p:nvPr>
        </p:nvSpPr>
        <p:spPr>
          <a:xfrm>
            <a:off x="301509" y="126206"/>
            <a:ext cx="11887316" cy="848706"/>
          </a:xfrm>
        </p:spPr>
        <p:txBody>
          <a:bodyPr/>
          <a:lstStyle/>
          <a:p>
            <a:r>
              <a:rPr lang="en-US" sz="2400"/>
              <a:t>The rapid digitization of health care via EHRs serves as a foundation for opportunities and advancements in patient access, health information exchange, research, AI and other areas.</a:t>
            </a:r>
            <a:br>
              <a:rPr lang="en-US"/>
            </a:br>
            <a:endParaRPr lang="en-US"/>
          </a:p>
        </p:txBody>
      </p:sp>
      <p:graphicFrame>
        <p:nvGraphicFramePr>
          <p:cNvPr id="5" name="Content Placeholder 4">
            <a:extLst>
              <a:ext uri="{FF2B5EF4-FFF2-40B4-BE49-F238E27FC236}">
                <a16:creationId xmlns:a16="http://schemas.microsoft.com/office/drawing/2014/main" id="{030B852C-405F-DEAA-BCFE-C097E2A0D034}"/>
              </a:ext>
            </a:extLst>
          </p:cNvPr>
          <p:cNvGraphicFramePr>
            <a:graphicFrameLocks noGrp="1"/>
          </p:cNvGraphicFramePr>
          <p:nvPr>
            <p:ph sz="quarter" idx="10"/>
            <p:extLst>
              <p:ext uri="{D42A27DB-BD31-4B8C-83A1-F6EECF244321}">
                <p14:modId xmlns:p14="http://schemas.microsoft.com/office/powerpoint/2010/main" val="3866408208"/>
              </p:ext>
            </p:extLst>
          </p:nvPr>
        </p:nvGraphicFramePr>
        <p:xfrm>
          <a:off x="457200" y="974912"/>
          <a:ext cx="10925503" cy="53115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BC3C422-6959-1023-B23D-347C81A851C8}"/>
              </a:ext>
            </a:extLst>
          </p:cNvPr>
          <p:cNvSpPr txBox="1"/>
          <p:nvPr/>
        </p:nvSpPr>
        <p:spPr bwMode="gray">
          <a:xfrm>
            <a:off x="457200" y="6243782"/>
            <a:ext cx="11111345" cy="314036"/>
          </a:xfrm>
          <a:prstGeom prst="rect">
            <a:avLst/>
          </a:prstGeom>
        </p:spPr>
        <p:txBody>
          <a:bodyPr wrap="square" lIns="45720" tIns="45720" rIns="45720" bIns="45720" rtlCol="0">
            <a:noAutofit/>
          </a:bodyPr>
          <a:lstStyle/>
          <a:p>
            <a:pPr>
              <a:lnSpc>
                <a:spcPct val="90000"/>
              </a:lnSpc>
              <a:spcBef>
                <a:spcPts val="1000"/>
              </a:spcBef>
            </a:pPr>
            <a:r>
              <a:rPr lang="en-US" sz="1100">
                <a:solidFill>
                  <a:schemeClr val="tx2">
                    <a:lumMod val="50000"/>
                  </a:schemeClr>
                </a:solidFill>
              </a:rPr>
              <a:t>Source: American Hospital Association Information Technology Survey; National Electronic Health Record Survey (NEHRS).</a:t>
            </a:r>
            <a:endParaRPr lang="en-US" sz="1100"/>
          </a:p>
        </p:txBody>
      </p:sp>
    </p:spTree>
    <p:extLst>
      <p:ext uri="{BB962C8B-B14F-4D97-AF65-F5344CB8AC3E}">
        <p14:creationId xmlns:p14="http://schemas.microsoft.com/office/powerpoint/2010/main" val="402531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D957-7787-CE2E-13E4-BE55D149356E}"/>
              </a:ext>
            </a:extLst>
          </p:cNvPr>
          <p:cNvSpPr>
            <a:spLocks noGrp="1"/>
          </p:cNvSpPr>
          <p:nvPr>
            <p:ph type="title"/>
          </p:nvPr>
        </p:nvSpPr>
        <p:spPr/>
        <p:txBody>
          <a:bodyPr/>
          <a:lstStyle/>
          <a:p>
            <a:r>
              <a:rPr lang="en-US"/>
              <a:t>Reported prior authorization burden remains high regardless of whether physicians can complete prior authorization within the EHR.</a:t>
            </a:r>
          </a:p>
        </p:txBody>
      </p:sp>
      <p:graphicFrame>
        <p:nvGraphicFramePr>
          <p:cNvPr id="4" name="Content Placeholder 3">
            <a:extLst>
              <a:ext uri="{FF2B5EF4-FFF2-40B4-BE49-F238E27FC236}">
                <a16:creationId xmlns:a16="http://schemas.microsoft.com/office/drawing/2014/main" id="{00000000-0008-0000-0300-000006000000}"/>
              </a:ext>
              <a:ext uri="{147F2762-F138-4A5C-976F-8EAC2B608ADB}">
                <a16:predDERef xmlns:a16="http://schemas.microsoft.com/office/drawing/2014/main" pred="{987743AF-078C-41D9-89ED-2346BA29C965}"/>
              </a:ext>
            </a:extLst>
          </p:cNvPr>
          <p:cNvGraphicFramePr>
            <a:graphicFrameLocks noGrp="1"/>
          </p:cNvGraphicFramePr>
          <p:nvPr>
            <p:ph sz="quarter" idx="10"/>
            <p:extLst>
              <p:ext uri="{D42A27DB-BD31-4B8C-83A1-F6EECF244321}">
                <p14:modId xmlns:p14="http://schemas.microsoft.com/office/powerpoint/2010/main" val="865778054"/>
              </p:ext>
            </p:extLst>
          </p:nvPr>
        </p:nvGraphicFramePr>
        <p:xfrm>
          <a:off x="457200" y="1690688"/>
          <a:ext cx="11274425" cy="45958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8837CDB-5913-BDF0-0F29-C2A0512B637E}"/>
              </a:ext>
            </a:extLst>
          </p:cNvPr>
          <p:cNvSpPr txBox="1"/>
          <p:nvPr/>
        </p:nvSpPr>
        <p:spPr bwMode="gray">
          <a:xfrm>
            <a:off x="3676073" y="6611112"/>
            <a:ext cx="7981269" cy="140670"/>
          </a:xfrm>
          <a:prstGeom prst="rect">
            <a:avLst/>
          </a:prstGeom>
        </p:spPr>
        <p:txBody>
          <a:bodyPr wrap="square" lIns="45720" tIns="45720" rIns="45720" bIns="45720" rtlCol="0">
            <a:noAutofit/>
          </a:bodyPr>
          <a:lstStyle/>
          <a:p>
            <a:pPr algn="l">
              <a:lnSpc>
                <a:spcPct val="90000"/>
              </a:lnSpc>
              <a:spcBef>
                <a:spcPts val="1000"/>
              </a:spcBef>
            </a:pPr>
            <a:r>
              <a:rPr lang="en-US" sz="1000"/>
              <a:t>Notes: PA = Prior Authorization  Source: The American Board of Family Medicine’s 2024 Continuous Certification Questionnaire</a:t>
            </a:r>
          </a:p>
        </p:txBody>
      </p:sp>
    </p:spTree>
    <p:extLst>
      <p:ext uri="{BB962C8B-B14F-4D97-AF65-F5344CB8AC3E}">
        <p14:creationId xmlns:p14="http://schemas.microsoft.com/office/powerpoint/2010/main" val="265254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EA8F-DB9A-CA21-A23C-6479C2ECCDCE}"/>
              </a:ext>
            </a:extLst>
          </p:cNvPr>
          <p:cNvSpPr>
            <a:spLocks noGrp="1"/>
          </p:cNvSpPr>
          <p:nvPr>
            <p:ph type="title"/>
          </p:nvPr>
        </p:nvSpPr>
        <p:spPr/>
        <p:txBody>
          <a:bodyPr/>
          <a:lstStyle/>
          <a:p>
            <a:r>
              <a:rPr lang="en-US" b="1"/>
              <a:t>Ideal medication interoperability remains rare among physicians</a:t>
            </a:r>
            <a:br>
              <a:rPr lang="en-US" b="1"/>
            </a:br>
            <a:br>
              <a:rPr lang="en-US" b="1"/>
            </a:br>
            <a:br>
              <a:rPr lang="en-US"/>
            </a:br>
            <a:r>
              <a:rPr lang="en-US" sz="2000" i="1"/>
              <a:t>13% of physicians that met this high-bar definition, reported that medications are automatically obtained, easy to find, and easy to reconcile within the EHR</a:t>
            </a:r>
            <a:br>
              <a:rPr lang="en-US" sz="2000"/>
            </a:br>
            <a:br>
              <a:rPr lang="en-US" sz="2000"/>
            </a:br>
            <a:br>
              <a:rPr lang="en-US"/>
            </a:br>
            <a:endParaRPr lang="en-US" i="1"/>
          </a:p>
        </p:txBody>
      </p:sp>
      <p:sp>
        <p:nvSpPr>
          <p:cNvPr id="4" name="TextBox 3">
            <a:extLst>
              <a:ext uri="{FF2B5EF4-FFF2-40B4-BE49-F238E27FC236}">
                <a16:creationId xmlns:a16="http://schemas.microsoft.com/office/drawing/2014/main" id="{4B19EE5E-4E2F-6362-F7FD-F2BE326571A6}"/>
              </a:ext>
            </a:extLst>
          </p:cNvPr>
          <p:cNvSpPr txBox="1"/>
          <p:nvPr/>
        </p:nvSpPr>
        <p:spPr bwMode="gray">
          <a:xfrm>
            <a:off x="142874" y="6059168"/>
            <a:ext cx="11596764" cy="341632"/>
          </a:xfrm>
          <a:prstGeom prst="rect">
            <a:avLst/>
          </a:prstGeom>
          <a:noFill/>
        </p:spPr>
        <p:txBody>
          <a:bodyPr wrap="square">
            <a:spAutoFit/>
          </a:bodyPr>
          <a:lstStyle/>
          <a:p>
            <a:pPr>
              <a:lnSpc>
                <a:spcPct val="90000"/>
              </a:lnSpc>
            </a:pPr>
            <a:r>
              <a:rPr lang="en-US" sz="900"/>
              <a:t>Notes: Ideal interoperability defined as information being automatically obtained, easy to find, and easy to reconcile. </a:t>
            </a:r>
          </a:p>
          <a:p>
            <a:pPr>
              <a:lnSpc>
                <a:spcPct val="90000"/>
              </a:lnSpc>
            </a:pPr>
            <a:r>
              <a:rPr lang="en-US" sz="900"/>
              <a:t>Figure from: </a:t>
            </a:r>
            <a:r>
              <a:rPr lang="en-US" sz="900">
                <a:hlinkClick r:id="rId4"/>
              </a:rPr>
              <a:t>Everson, J., Adler-Milstein, J., Phillips, R. L., Bazemore, A. W., &amp; Patel, V. (2025). EHR Interoperability Experiences Reported by Family Physicians. </a:t>
            </a:r>
            <a:r>
              <a:rPr lang="en-US" sz="900" i="1">
                <a:hlinkClick r:id="rId4"/>
              </a:rPr>
              <a:t>JAMA Network Open</a:t>
            </a:r>
            <a:r>
              <a:rPr lang="en-US" sz="900">
                <a:hlinkClick r:id="rId4"/>
              </a:rPr>
              <a:t>, </a:t>
            </a:r>
            <a:r>
              <a:rPr lang="en-US" sz="900" i="1">
                <a:hlinkClick r:id="rId4"/>
              </a:rPr>
              <a:t>8</a:t>
            </a:r>
            <a:r>
              <a:rPr lang="en-US" sz="900">
                <a:hlinkClick r:id="rId4"/>
              </a:rPr>
              <a:t>(11), e2542460-e2542460.</a:t>
            </a:r>
            <a:endParaRPr lang="en-US" sz="900"/>
          </a:p>
        </p:txBody>
      </p:sp>
      <p:pic>
        <p:nvPicPr>
          <p:cNvPr id="4097" name="Picture 1">
            <a:extLst>
              <a:ext uri="{FF2B5EF4-FFF2-40B4-BE49-F238E27FC236}">
                <a16:creationId xmlns:a16="http://schemas.microsoft.com/office/drawing/2014/main" id="{71C0DB12-B6DB-3981-BBDE-0EAE7AFE89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5" b="51880"/>
          <a:stretch>
            <a:fillRect/>
          </a:stretch>
        </p:blipFill>
        <p:spPr bwMode="auto">
          <a:xfrm>
            <a:off x="457200" y="2386464"/>
            <a:ext cx="10520413" cy="30800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05AF19C-C359-FB51-D7E1-AA0DB4396C63}"/>
              </a:ext>
            </a:extLst>
          </p:cNvPr>
          <p:cNvSpPr txBox="1"/>
          <p:nvPr/>
        </p:nvSpPr>
        <p:spPr bwMode="gray">
          <a:xfrm>
            <a:off x="4191000" y="5560087"/>
            <a:ext cx="6029325" cy="405541"/>
          </a:xfrm>
          <a:prstGeom prst="rect">
            <a:avLst/>
          </a:prstGeom>
        </p:spPr>
        <p:txBody>
          <a:bodyPr wrap="square" lIns="45720" tIns="45720" rIns="45720" bIns="45720" rtlCol="0">
            <a:noAutofit/>
          </a:bodyPr>
          <a:lstStyle/>
          <a:p>
            <a:pPr>
              <a:lnSpc>
                <a:spcPct val="90000"/>
              </a:lnSpc>
              <a:spcBef>
                <a:spcPts val="1000"/>
              </a:spcBef>
            </a:pPr>
            <a:r>
              <a:rPr lang="en-US" sz="1600" b="1"/>
              <a:t>Obtain → Find → Reconcile</a:t>
            </a:r>
          </a:p>
        </p:txBody>
      </p:sp>
    </p:spTree>
    <p:extLst>
      <p:ext uri="{BB962C8B-B14F-4D97-AF65-F5344CB8AC3E}">
        <p14:creationId xmlns:p14="http://schemas.microsoft.com/office/powerpoint/2010/main" val="1266946899"/>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341A-DE4E-9F16-8D1B-EFF028FCEB51}"/>
              </a:ext>
            </a:extLst>
          </p:cNvPr>
          <p:cNvSpPr>
            <a:spLocks noGrp="1"/>
          </p:cNvSpPr>
          <p:nvPr>
            <p:ph type="title"/>
          </p:nvPr>
        </p:nvSpPr>
        <p:spPr>
          <a:xfrm>
            <a:off x="328537" y="107157"/>
            <a:ext cx="11282438" cy="890588"/>
          </a:xfrm>
        </p:spPr>
        <p:txBody>
          <a:bodyPr/>
          <a:lstStyle/>
          <a:p>
            <a:r>
              <a:rPr lang="en-US" b="1"/>
              <a:t>Nearly half of physicians experience ideal medication interoperability at least sometimes. The foundation is in place. </a:t>
            </a:r>
            <a:br>
              <a:rPr lang="en-US" sz="2000"/>
            </a:br>
            <a:br>
              <a:rPr lang="en-US" sz="2000"/>
            </a:br>
            <a:r>
              <a:rPr lang="en-US" sz="2000" i="1"/>
              <a:t>Progress from 13% to 45% signals meaningful momentum toward making ideal medication interoperability routine for physicians.</a:t>
            </a:r>
            <a:br>
              <a:rPr lang="en-US" b="1"/>
            </a:br>
            <a:br>
              <a:rPr lang="en-US" b="1"/>
            </a:br>
            <a:endParaRPr lang="en-US" b="1"/>
          </a:p>
        </p:txBody>
      </p:sp>
      <p:graphicFrame>
        <p:nvGraphicFramePr>
          <p:cNvPr id="6" name="Content Placeholder 5">
            <a:extLst>
              <a:ext uri="{FF2B5EF4-FFF2-40B4-BE49-F238E27FC236}">
                <a16:creationId xmlns:a16="http://schemas.microsoft.com/office/drawing/2014/main" id="{F1DBDBE7-A40B-7135-6911-4DF351C1BDF5}"/>
              </a:ext>
            </a:extLst>
          </p:cNvPr>
          <p:cNvGraphicFramePr>
            <a:graphicFrameLocks noGrp="1"/>
          </p:cNvGraphicFramePr>
          <p:nvPr>
            <p:ph sz="quarter" idx="10"/>
            <p:extLst>
              <p:ext uri="{D42A27DB-BD31-4B8C-83A1-F6EECF244321}">
                <p14:modId xmlns:p14="http://schemas.microsoft.com/office/powerpoint/2010/main" val="711284610"/>
              </p:ext>
            </p:extLst>
          </p:nvPr>
        </p:nvGraphicFramePr>
        <p:xfrm>
          <a:off x="2393949" y="2015893"/>
          <a:ext cx="7400925" cy="38195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23A885E-1C94-8596-5F3C-30DA52208365}"/>
              </a:ext>
            </a:extLst>
          </p:cNvPr>
          <p:cNvSpPr txBox="1"/>
          <p:nvPr/>
        </p:nvSpPr>
        <p:spPr bwMode="gray">
          <a:xfrm>
            <a:off x="260349" y="5968768"/>
            <a:ext cx="11668124" cy="442172"/>
          </a:xfrm>
          <a:prstGeom prst="rect">
            <a:avLst/>
          </a:prstGeom>
          <a:noFill/>
        </p:spPr>
        <p:txBody>
          <a:bodyPr wrap="square">
            <a:spAutoFit/>
          </a:bodyPr>
          <a:lstStyle/>
          <a:p>
            <a:pPr>
              <a:lnSpc>
                <a:spcPct val="90000"/>
              </a:lnSpc>
              <a:spcBef>
                <a:spcPts val="1000"/>
              </a:spcBef>
            </a:pPr>
            <a:r>
              <a:rPr lang="en-US" sz="800"/>
              <a:t>Notes: Ideal interoperability defined as information being automatically obtained, easy to find, and easy to reconcile. Estimates reflect simulated interrelated improvements in medication information interoperability.</a:t>
            </a:r>
          </a:p>
          <a:p>
            <a:pPr>
              <a:lnSpc>
                <a:spcPct val="90000"/>
              </a:lnSpc>
              <a:spcBef>
                <a:spcPts val="1000"/>
              </a:spcBef>
            </a:pPr>
            <a:r>
              <a:rPr lang="en-US" sz="800"/>
              <a:t>Figure adapted from </a:t>
            </a:r>
            <a:r>
              <a:rPr lang="en-US" sz="800">
                <a:hlinkClick r:id="rId4"/>
              </a:rPr>
              <a:t>Everson, J., Adler-Milstein, J., Phillips, R. L., Bazemore, A. W., &amp; Patel, V. (2025). EHR Interoperability Experiences Reported by Family Physicians. </a:t>
            </a:r>
            <a:r>
              <a:rPr lang="en-US" sz="800" i="1">
                <a:hlinkClick r:id="rId4"/>
              </a:rPr>
              <a:t>JAMA Network Open</a:t>
            </a:r>
            <a:r>
              <a:rPr lang="en-US" sz="800">
                <a:hlinkClick r:id="rId4"/>
              </a:rPr>
              <a:t>, </a:t>
            </a:r>
            <a:r>
              <a:rPr lang="en-US" sz="800" i="1">
                <a:hlinkClick r:id="rId4"/>
              </a:rPr>
              <a:t>8</a:t>
            </a:r>
            <a:r>
              <a:rPr lang="en-US" sz="800">
                <a:hlinkClick r:id="rId4"/>
              </a:rPr>
              <a:t>(11), e2542460-e2542460.</a:t>
            </a:r>
            <a:endParaRPr lang="en-US" sz="800"/>
          </a:p>
        </p:txBody>
      </p:sp>
    </p:spTree>
    <p:extLst>
      <p:ext uri="{BB962C8B-B14F-4D97-AF65-F5344CB8AC3E}">
        <p14:creationId xmlns:p14="http://schemas.microsoft.com/office/powerpoint/2010/main" val="221553941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B71C-E8D6-EBE3-8C4E-7F84CDE76B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D902DE-DFC0-74BC-3908-2B8592450089}"/>
              </a:ext>
            </a:extLst>
          </p:cNvPr>
          <p:cNvSpPr>
            <a:spLocks noGrp="1"/>
          </p:cNvSpPr>
          <p:nvPr>
            <p:ph type="body" sz="quarter" idx="10"/>
          </p:nvPr>
        </p:nvSpPr>
        <p:spPr>
          <a:xfrm>
            <a:off x="448056" y="3345752"/>
            <a:ext cx="9853412" cy="905256"/>
          </a:xfrm>
        </p:spPr>
        <p:txBody>
          <a:bodyPr/>
          <a:lstStyle/>
          <a:p>
            <a:r>
              <a:rPr lang="en-US"/>
              <a:t>Findings from the 2024 </a:t>
            </a:r>
            <a:r>
              <a:rPr lang="en-US" i="0">
                <a:effectLst/>
                <a:latin typeface="Source Sans Pro Web"/>
              </a:rPr>
              <a:t>National Substance Use and Mental Health Services Survey (N-SUMHSS)</a:t>
            </a:r>
            <a:endParaRPr lang="en-US"/>
          </a:p>
        </p:txBody>
      </p:sp>
      <p:sp>
        <p:nvSpPr>
          <p:cNvPr id="3" name="Title 2">
            <a:extLst>
              <a:ext uri="{FF2B5EF4-FFF2-40B4-BE49-F238E27FC236}">
                <a16:creationId xmlns:a16="http://schemas.microsoft.com/office/drawing/2014/main" id="{1159D05C-5CB7-6575-117C-24C3A1775FA6}"/>
              </a:ext>
            </a:extLst>
          </p:cNvPr>
          <p:cNvSpPr>
            <a:spLocks noGrp="1"/>
          </p:cNvSpPr>
          <p:nvPr>
            <p:ph type="ctrTitle"/>
          </p:nvPr>
        </p:nvSpPr>
        <p:spPr/>
        <p:txBody>
          <a:bodyPr/>
          <a:lstStyle/>
          <a:p>
            <a:r>
              <a:rPr lang="pt-BR"/>
              <a:t>Behavioral Health Interoperability </a:t>
            </a:r>
          </a:p>
        </p:txBody>
      </p:sp>
    </p:spTree>
    <p:extLst>
      <p:ext uri="{BB962C8B-B14F-4D97-AF65-F5344CB8AC3E}">
        <p14:creationId xmlns:p14="http://schemas.microsoft.com/office/powerpoint/2010/main" val="3125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5AE3E-0DFD-0FC7-BBA3-71A06913F1DB}"/>
              </a:ext>
            </a:extLst>
          </p:cNvPr>
          <p:cNvSpPr>
            <a:spLocks noGrp="1"/>
          </p:cNvSpPr>
          <p:nvPr>
            <p:ph type="title"/>
          </p:nvPr>
        </p:nvSpPr>
        <p:spPr/>
        <p:txBody>
          <a:bodyPr/>
          <a:lstStyle/>
          <a:p>
            <a:r>
              <a:rPr lang="en-US"/>
              <a:t>The majority of behavioral health facilities reported exclusively using an EHR system.</a:t>
            </a:r>
          </a:p>
        </p:txBody>
      </p:sp>
      <p:graphicFrame>
        <p:nvGraphicFramePr>
          <p:cNvPr id="10" name="Chart 9">
            <a:extLst>
              <a:ext uri="{FF2B5EF4-FFF2-40B4-BE49-F238E27FC236}">
                <a16:creationId xmlns:a16="http://schemas.microsoft.com/office/drawing/2014/main" id="{B890711E-ADA1-9587-A7F6-7F21E321915C}"/>
              </a:ext>
            </a:extLst>
          </p:cNvPr>
          <p:cNvGraphicFramePr>
            <a:graphicFrameLocks/>
          </p:cNvGraphicFramePr>
          <p:nvPr>
            <p:extLst>
              <p:ext uri="{D42A27DB-BD31-4B8C-83A1-F6EECF244321}">
                <p14:modId xmlns:p14="http://schemas.microsoft.com/office/powerpoint/2010/main" val="275348394"/>
              </p:ext>
            </p:extLst>
          </p:nvPr>
        </p:nvGraphicFramePr>
        <p:xfrm>
          <a:off x="1411023" y="881628"/>
          <a:ext cx="9366777" cy="5094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EAF91B-339F-4DA3-4BB8-C30ADBE67D5B}"/>
              </a:ext>
            </a:extLst>
          </p:cNvPr>
          <p:cNvSpPr txBox="1"/>
          <p:nvPr/>
        </p:nvSpPr>
        <p:spPr bwMode="gray">
          <a:xfrm>
            <a:off x="1951463" y="6243320"/>
            <a:ext cx="8067040" cy="314960"/>
          </a:xfrm>
          <a:prstGeom prst="rect">
            <a:avLst/>
          </a:prstGeom>
        </p:spPr>
        <p:txBody>
          <a:bodyPr wrap="square" lIns="45720" tIns="45720" rIns="45720" bIns="45720" rtlCol="0">
            <a:noAutofit/>
          </a:bodyPr>
          <a:lstStyle/>
          <a:p>
            <a:pPr algn="l">
              <a:lnSpc>
                <a:spcPct val="90000"/>
              </a:lnSpc>
              <a:spcBef>
                <a:spcPts val="1000"/>
              </a:spcBef>
            </a:pPr>
            <a:r>
              <a:rPr lang="en-US" sz="1600"/>
              <a:t>Note: Data brief on U.S. Substance Abuse Treatment Centers (2017) is available </a:t>
            </a:r>
            <a:r>
              <a:rPr lang="en-US" sz="1600">
                <a:hlinkClick r:id="rId4"/>
              </a:rPr>
              <a:t>here</a:t>
            </a:r>
            <a:r>
              <a:rPr lang="en-US" sz="1600"/>
              <a:t>.</a:t>
            </a:r>
          </a:p>
        </p:txBody>
      </p:sp>
    </p:spTree>
    <p:extLst>
      <p:ext uri="{BB962C8B-B14F-4D97-AF65-F5344CB8AC3E}">
        <p14:creationId xmlns:p14="http://schemas.microsoft.com/office/powerpoint/2010/main" val="346006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7A29-7FB8-8B8D-CB69-E60E3037CDE4}"/>
              </a:ext>
            </a:extLst>
          </p:cNvPr>
          <p:cNvSpPr>
            <a:spLocks noGrp="1"/>
          </p:cNvSpPr>
          <p:nvPr>
            <p:ph type="title"/>
          </p:nvPr>
        </p:nvSpPr>
        <p:spPr/>
        <p:txBody>
          <a:bodyPr/>
          <a:lstStyle/>
          <a:p>
            <a:r>
              <a:rPr lang="en-US"/>
              <a:t>VA health care facilities and certified community behavioral health clinics lead in exclusive EHR adoption.</a:t>
            </a:r>
          </a:p>
        </p:txBody>
      </p:sp>
      <p:graphicFrame>
        <p:nvGraphicFramePr>
          <p:cNvPr id="4" name="Chart 3">
            <a:extLst>
              <a:ext uri="{FF2B5EF4-FFF2-40B4-BE49-F238E27FC236}">
                <a16:creationId xmlns:a16="http://schemas.microsoft.com/office/drawing/2014/main" id="{36A8D83D-30CA-2DD7-C73A-16E730674A41}"/>
              </a:ext>
            </a:extLst>
          </p:cNvPr>
          <p:cNvGraphicFramePr>
            <a:graphicFrameLocks/>
          </p:cNvGraphicFramePr>
          <p:nvPr>
            <p:extLst>
              <p:ext uri="{D42A27DB-BD31-4B8C-83A1-F6EECF244321}">
                <p14:modId xmlns:p14="http://schemas.microsoft.com/office/powerpoint/2010/main" val="2085958183"/>
              </p:ext>
            </p:extLst>
          </p:nvPr>
        </p:nvGraphicFramePr>
        <p:xfrm>
          <a:off x="1240789" y="1347788"/>
          <a:ext cx="9707246" cy="5053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99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5B02-6170-0F5C-868B-62E5DE3A9B36}"/>
              </a:ext>
            </a:extLst>
          </p:cNvPr>
          <p:cNvSpPr>
            <a:spLocks noGrp="1"/>
          </p:cNvSpPr>
          <p:nvPr>
            <p:ph type="title"/>
          </p:nvPr>
        </p:nvSpPr>
        <p:spPr/>
        <p:txBody>
          <a:bodyPr/>
          <a:lstStyle/>
          <a:p>
            <a:r>
              <a:rPr lang="en-US" b="1"/>
              <a:t>More than half </a:t>
            </a:r>
            <a:r>
              <a:rPr lang="en-US"/>
              <a:t>of facilities had to </a:t>
            </a:r>
            <a:r>
              <a:rPr lang="en-US" b="1"/>
              <a:t>manually enter clinical information </a:t>
            </a:r>
            <a:r>
              <a:rPr lang="en-US"/>
              <a:t>received electronically from outside providers. </a:t>
            </a:r>
          </a:p>
        </p:txBody>
      </p:sp>
      <p:graphicFrame>
        <p:nvGraphicFramePr>
          <p:cNvPr id="7" name="Content Placeholder 6">
            <a:extLst>
              <a:ext uri="{FF2B5EF4-FFF2-40B4-BE49-F238E27FC236}">
                <a16:creationId xmlns:a16="http://schemas.microsoft.com/office/drawing/2014/main" id="{2EE5583C-EC9B-CF9D-2E74-2EB9F8F32D1C}"/>
              </a:ext>
            </a:extLst>
          </p:cNvPr>
          <p:cNvGraphicFramePr>
            <a:graphicFrameLocks noGrp="1"/>
          </p:cNvGraphicFramePr>
          <p:nvPr>
            <p:ph sz="quarter" idx="10"/>
            <p:extLst>
              <p:ext uri="{D42A27DB-BD31-4B8C-83A1-F6EECF244321}">
                <p14:modId xmlns:p14="http://schemas.microsoft.com/office/powerpoint/2010/main" val="4227795266"/>
              </p:ext>
            </p:extLst>
          </p:nvPr>
        </p:nvGraphicFramePr>
        <p:xfrm>
          <a:off x="457200" y="1690688"/>
          <a:ext cx="11274425" cy="4595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73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779EE-10F8-457E-A0F0-D09FE4AA17F0}"/>
              </a:ext>
            </a:extLst>
          </p:cNvPr>
          <p:cNvSpPr>
            <a:spLocks noGrp="1"/>
          </p:cNvSpPr>
          <p:nvPr>
            <p:ph type="title"/>
          </p:nvPr>
        </p:nvSpPr>
        <p:spPr/>
        <p:txBody>
          <a:bodyPr/>
          <a:lstStyle/>
          <a:p>
            <a:r>
              <a:rPr lang="en-US"/>
              <a:t>Most facilities lacked </a:t>
            </a:r>
            <a:r>
              <a:rPr lang="en-US" b="1"/>
              <a:t>“read only” access </a:t>
            </a:r>
            <a:r>
              <a:rPr lang="en-US"/>
              <a:t>to clinical information from external organizations and almost one-third had no capability to </a:t>
            </a:r>
            <a:r>
              <a:rPr lang="en-US" b="1"/>
              <a:t>search or query</a:t>
            </a:r>
            <a:r>
              <a:rPr lang="en-US"/>
              <a:t>.</a:t>
            </a:r>
          </a:p>
        </p:txBody>
      </p:sp>
      <p:graphicFrame>
        <p:nvGraphicFramePr>
          <p:cNvPr id="8" name="Content Placeholder 7">
            <a:extLst>
              <a:ext uri="{FF2B5EF4-FFF2-40B4-BE49-F238E27FC236}">
                <a16:creationId xmlns:a16="http://schemas.microsoft.com/office/drawing/2014/main" id="{DC7B818F-853A-F956-98A6-1D117DD88790}"/>
              </a:ext>
            </a:extLst>
          </p:cNvPr>
          <p:cNvGraphicFramePr>
            <a:graphicFrameLocks noGrp="1"/>
          </p:cNvGraphicFramePr>
          <p:nvPr>
            <p:ph sz="quarter" idx="11"/>
            <p:extLst>
              <p:ext uri="{D42A27DB-BD31-4B8C-83A1-F6EECF244321}">
                <p14:modId xmlns:p14="http://schemas.microsoft.com/office/powerpoint/2010/main" val="2105593732"/>
              </p:ext>
            </p:extLst>
          </p:nvPr>
        </p:nvGraphicFramePr>
        <p:xfrm>
          <a:off x="628650" y="1347788"/>
          <a:ext cx="5465762" cy="4938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a:extLst>
              <a:ext uri="{FF2B5EF4-FFF2-40B4-BE49-F238E27FC236}">
                <a16:creationId xmlns:a16="http://schemas.microsoft.com/office/drawing/2014/main" id="{39F7DA6A-0E24-A4AA-2440-181525FA464F}"/>
              </a:ext>
            </a:extLst>
          </p:cNvPr>
          <p:cNvGraphicFramePr>
            <a:graphicFrameLocks/>
          </p:cNvGraphicFramePr>
          <p:nvPr>
            <p:extLst>
              <p:ext uri="{D42A27DB-BD31-4B8C-83A1-F6EECF244321}">
                <p14:modId xmlns:p14="http://schemas.microsoft.com/office/powerpoint/2010/main" val="4136601244"/>
              </p:ext>
            </p:extLst>
          </p:nvPr>
        </p:nvGraphicFramePr>
        <p:xfrm>
          <a:off x="6094412" y="1347788"/>
          <a:ext cx="5465763" cy="4938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232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D7BDC-99F3-A4C9-24AC-74147B7FE53E}"/>
              </a:ext>
            </a:extLst>
          </p:cNvPr>
          <p:cNvSpPr>
            <a:spLocks noGrp="1"/>
          </p:cNvSpPr>
          <p:nvPr>
            <p:ph type="title"/>
          </p:nvPr>
        </p:nvSpPr>
        <p:spPr>
          <a:xfrm>
            <a:off x="346364" y="244763"/>
            <a:ext cx="11282438" cy="890588"/>
          </a:xfrm>
        </p:spPr>
        <p:txBody>
          <a:bodyPr/>
          <a:lstStyle/>
          <a:p>
            <a:r>
              <a:rPr lang="en-US"/>
              <a:t>Across facility types, around one-third of facilities are unable to electronically search for clients’ external health information.</a:t>
            </a:r>
          </a:p>
        </p:txBody>
      </p:sp>
      <p:graphicFrame>
        <p:nvGraphicFramePr>
          <p:cNvPr id="4" name="Content Placeholder 3">
            <a:extLst>
              <a:ext uri="{FF2B5EF4-FFF2-40B4-BE49-F238E27FC236}">
                <a16:creationId xmlns:a16="http://schemas.microsoft.com/office/drawing/2014/main" id="{E125E576-565D-E700-E785-C8CE0E396FCD}"/>
              </a:ext>
            </a:extLst>
          </p:cNvPr>
          <p:cNvGraphicFramePr>
            <a:graphicFrameLocks/>
          </p:cNvGraphicFramePr>
          <p:nvPr>
            <p:extLst>
              <p:ext uri="{D42A27DB-BD31-4B8C-83A1-F6EECF244321}">
                <p14:modId xmlns:p14="http://schemas.microsoft.com/office/powerpoint/2010/main" val="4132576438"/>
              </p:ext>
            </p:extLst>
          </p:nvPr>
        </p:nvGraphicFramePr>
        <p:xfrm>
          <a:off x="457199" y="1507808"/>
          <a:ext cx="11274425" cy="4882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144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E90E-57B6-56E2-6C89-5F5F596F20FA}"/>
              </a:ext>
            </a:extLst>
          </p:cNvPr>
          <p:cNvSpPr>
            <a:spLocks noGrp="1"/>
          </p:cNvSpPr>
          <p:nvPr>
            <p:ph type="title"/>
          </p:nvPr>
        </p:nvSpPr>
        <p:spPr/>
        <p:txBody>
          <a:bodyPr/>
          <a:lstStyle/>
          <a:p>
            <a:r>
              <a:rPr lang="en-US"/>
              <a:t>As of 2024, </a:t>
            </a:r>
            <a:r>
              <a:rPr lang="en-US" b="1"/>
              <a:t>less than 1 in 3</a:t>
            </a:r>
            <a:r>
              <a:rPr lang="en-US"/>
              <a:t> facilities reported being connected to an HIO.</a:t>
            </a:r>
          </a:p>
        </p:txBody>
      </p:sp>
      <p:graphicFrame>
        <p:nvGraphicFramePr>
          <p:cNvPr id="4" name="Content Placeholder 3">
            <a:extLst>
              <a:ext uri="{FF2B5EF4-FFF2-40B4-BE49-F238E27FC236}">
                <a16:creationId xmlns:a16="http://schemas.microsoft.com/office/drawing/2014/main" id="{74E75682-1E06-E3BE-6EB9-A60B743D06A2}"/>
              </a:ext>
            </a:extLst>
          </p:cNvPr>
          <p:cNvGraphicFramePr>
            <a:graphicFrameLocks noGrp="1"/>
          </p:cNvGraphicFramePr>
          <p:nvPr>
            <p:ph sz="quarter" idx="10"/>
            <p:extLst>
              <p:ext uri="{D42A27DB-BD31-4B8C-83A1-F6EECF244321}">
                <p14:modId xmlns:p14="http://schemas.microsoft.com/office/powerpoint/2010/main" val="3636631560"/>
              </p:ext>
            </p:extLst>
          </p:nvPr>
        </p:nvGraphicFramePr>
        <p:xfrm>
          <a:off x="457200" y="1076960"/>
          <a:ext cx="11274425" cy="5209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288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D1656A-17B6-D9D4-5636-24E95290C8F8}"/>
              </a:ext>
            </a:extLst>
          </p:cNvPr>
          <p:cNvSpPr>
            <a:spLocks noGrp="1"/>
          </p:cNvSpPr>
          <p:nvPr>
            <p:ph type="title"/>
          </p:nvPr>
        </p:nvSpPr>
        <p:spPr>
          <a:xfrm>
            <a:off x="193939" y="193485"/>
            <a:ext cx="11800945" cy="679826"/>
          </a:xfrm>
        </p:spPr>
        <p:txBody>
          <a:bodyPr anchor="t">
            <a:normAutofit fontScale="90000"/>
          </a:bodyPr>
          <a:lstStyle/>
          <a:p>
            <a:r>
              <a:rPr lang="en-US"/>
              <a:t>Rapid change in patient access of their electronic health information over the last decade.</a:t>
            </a:r>
          </a:p>
        </p:txBody>
      </p:sp>
      <p:pic>
        <p:nvPicPr>
          <p:cNvPr id="1026" name="Picture 2" descr="The image contains a line chart showing trends in online access to medical records from 2014 to 2024 across three categories of individuals including those: “Offered online access to medical records by healthcare provider (HCP) or insurer,” “Offered and accessed online medical records or patient portals,” and “Proxy or caregiver access to medical records.” The chart highlights steady growth in all categories over the years. The top line starts at 42 percent in 2014, rises consistently to 59 percent in 2020 and then increases significantly to 73 percent in 2022 and 77 percent in 2024, showing the increasing availability of patients being offered online access to their medical records. The next line begins at 25 percent in 2014, rises consistently to 38 percent in 2020 and then grows significantly to 57 percent in 2022 and 65 percent in 2024, showing growth in the percentage of individuals who were both offered and accessed their online medical records. The bottom line starts at 18 percent in 2018 (data missing from 2014-2017), increases significantly from 24 percent in 2020 to 46 percent in 2022, and then rises to 51 percent in 2024, indicating growth in proxy or caregiver access to medical records. Data points are labeled with percentages for each year, and some are marked with an asterisk (*) to denote statistically significant changes from the prior year. The chart demonstrates the increasing share of individuals who were offered and accessed their patient portal over the decade.">
            <a:extLst>
              <a:ext uri="{FF2B5EF4-FFF2-40B4-BE49-F238E27FC236}">
                <a16:creationId xmlns:a16="http://schemas.microsoft.com/office/drawing/2014/main" id="{CB71EC5D-D83F-5AD6-3D14-E5A7D93A6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5" y="1223168"/>
            <a:ext cx="9601200" cy="5014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DAB32-B745-B1DC-3436-8AAA421ACFFF}"/>
              </a:ext>
            </a:extLst>
          </p:cNvPr>
          <p:cNvSpPr txBox="1"/>
          <p:nvPr/>
        </p:nvSpPr>
        <p:spPr bwMode="gray">
          <a:xfrm>
            <a:off x="2581274" y="6237980"/>
            <a:ext cx="7773761" cy="562373"/>
          </a:xfrm>
          <a:prstGeom prst="rect">
            <a:avLst/>
          </a:prstGeom>
        </p:spPr>
        <p:txBody>
          <a:bodyPr wrap="none" lIns="45720" tIns="45720" rIns="45720" bIns="45720" rtlCol="0">
            <a:noAutofit/>
          </a:bodyPr>
          <a:lstStyle/>
          <a:p>
            <a:pPr>
              <a:lnSpc>
                <a:spcPct val="90000"/>
              </a:lnSpc>
              <a:spcBef>
                <a:spcPts val="1000"/>
              </a:spcBef>
            </a:pPr>
            <a:r>
              <a:rPr lang="en-US" sz="1100">
                <a:solidFill>
                  <a:schemeClr val="tx2">
                    <a:lumMod val="50000"/>
                  </a:schemeClr>
                </a:solidFill>
              </a:rPr>
              <a:t>Source: </a:t>
            </a:r>
            <a:r>
              <a:rPr lang="en-US" sz="1100">
                <a:solidFill>
                  <a:schemeClr val="tx2">
                    <a:lumMod val="50000"/>
                  </a:schemeClr>
                </a:solidFill>
                <a:hlinkClick r:id="rId4"/>
              </a:rPr>
              <a:t>https://healthit.gov/data/data-briefs/individuals-access-and-use-patient-portals-and-smartphone-health-apps-2024/</a:t>
            </a:r>
            <a:r>
              <a:rPr lang="en-US" sz="1100">
                <a:solidFill>
                  <a:schemeClr val="tx2">
                    <a:lumMod val="50000"/>
                  </a:schemeClr>
                </a:solidFill>
              </a:rPr>
              <a:t>.  </a:t>
            </a:r>
          </a:p>
        </p:txBody>
      </p:sp>
      <p:sp>
        <p:nvSpPr>
          <p:cNvPr id="4" name="TextBox 3">
            <a:extLst>
              <a:ext uri="{FF2B5EF4-FFF2-40B4-BE49-F238E27FC236}">
                <a16:creationId xmlns:a16="http://schemas.microsoft.com/office/drawing/2014/main" id="{4AADDD31-A8E8-70B2-0802-40859AD7185C}"/>
              </a:ext>
            </a:extLst>
          </p:cNvPr>
          <p:cNvSpPr txBox="1"/>
          <p:nvPr/>
        </p:nvSpPr>
        <p:spPr bwMode="gray">
          <a:xfrm>
            <a:off x="576797" y="873312"/>
            <a:ext cx="9414344" cy="349857"/>
          </a:xfrm>
          <a:prstGeom prst="rect">
            <a:avLst/>
          </a:prstGeom>
        </p:spPr>
        <p:txBody>
          <a:bodyPr wrap="none" lIns="45720" tIns="45720" rIns="45720" bIns="45720" rtlCol="0">
            <a:noAutofit/>
          </a:bodyPr>
          <a:lstStyle/>
          <a:p>
            <a:pPr>
              <a:lnSpc>
                <a:spcPct val="90000"/>
              </a:lnSpc>
              <a:spcBef>
                <a:spcPts val="1000"/>
              </a:spcBef>
            </a:pPr>
            <a:r>
              <a:rPr lang="en-US" b="1">
                <a:solidFill>
                  <a:schemeClr val="accent1"/>
                </a:solidFill>
              </a:rPr>
              <a:t>Percent of individuals nationwide who were offered and accessed a patient portal, 2014-2024.</a:t>
            </a:r>
            <a:endParaRPr lang="en-US" sz="1600" b="1">
              <a:solidFill>
                <a:schemeClr val="accent1"/>
              </a:solidFill>
            </a:endParaRPr>
          </a:p>
        </p:txBody>
      </p:sp>
    </p:spTree>
    <p:extLst>
      <p:ext uri="{BB962C8B-B14F-4D97-AF65-F5344CB8AC3E}">
        <p14:creationId xmlns:p14="http://schemas.microsoft.com/office/powerpoint/2010/main" val="98500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2840F3-3239-D321-3A37-993DF1F265D8}"/>
              </a:ext>
            </a:extLst>
          </p:cNvPr>
          <p:cNvSpPr>
            <a:spLocks noGrp="1"/>
          </p:cNvSpPr>
          <p:nvPr>
            <p:ph type="body" sz="quarter" idx="10"/>
          </p:nvPr>
        </p:nvSpPr>
        <p:spPr/>
        <p:txBody>
          <a:bodyPr/>
          <a:lstStyle/>
          <a:p>
            <a:r>
              <a:rPr lang="en-US" dirty="0"/>
              <a:t>Findings from various sources</a:t>
            </a:r>
          </a:p>
        </p:txBody>
      </p:sp>
      <p:sp>
        <p:nvSpPr>
          <p:cNvPr id="4" name="Title 3">
            <a:extLst>
              <a:ext uri="{FF2B5EF4-FFF2-40B4-BE49-F238E27FC236}">
                <a16:creationId xmlns:a16="http://schemas.microsoft.com/office/drawing/2014/main" id="{A23A7BF8-0AE1-20E3-CFAA-55C788E78B8F}"/>
              </a:ext>
            </a:extLst>
          </p:cNvPr>
          <p:cNvSpPr>
            <a:spLocks noGrp="1"/>
          </p:cNvSpPr>
          <p:nvPr>
            <p:ph type="ctrTitle"/>
          </p:nvPr>
        </p:nvSpPr>
        <p:spPr/>
        <p:txBody>
          <a:bodyPr/>
          <a:lstStyle/>
          <a:p>
            <a:r>
              <a:rPr lang="en-US"/>
              <a:t>Interoperability between EHRs and Third-Party Technology</a:t>
            </a:r>
          </a:p>
        </p:txBody>
      </p:sp>
    </p:spTree>
    <p:extLst>
      <p:ext uri="{BB962C8B-B14F-4D97-AF65-F5344CB8AC3E}">
        <p14:creationId xmlns:p14="http://schemas.microsoft.com/office/powerpoint/2010/main" val="1256821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38A1-DB05-9DCF-9648-DADB5CBEA4A5}"/>
              </a:ext>
            </a:extLst>
          </p:cNvPr>
          <p:cNvSpPr>
            <a:spLocks noGrp="1"/>
          </p:cNvSpPr>
          <p:nvPr>
            <p:ph type="title"/>
          </p:nvPr>
        </p:nvSpPr>
        <p:spPr/>
        <p:txBody>
          <a:bodyPr/>
          <a:lstStyle/>
          <a:p>
            <a:r>
              <a:rPr lang="en-US"/>
              <a:t>From HITECH to 21</a:t>
            </a:r>
            <a:r>
              <a:rPr lang="en-US" baseline="30000"/>
              <a:t>st</a:t>
            </a:r>
            <a:r>
              <a:rPr lang="en-US"/>
              <a:t> Century Cures</a:t>
            </a:r>
          </a:p>
        </p:txBody>
      </p:sp>
      <p:sp>
        <p:nvSpPr>
          <p:cNvPr id="3" name="Content Placeholder 2">
            <a:extLst>
              <a:ext uri="{FF2B5EF4-FFF2-40B4-BE49-F238E27FC236}">
                <a16:creationId xmlns:a16="http://schemas.microsoft.com/office/drawing/2014/main" id="{6A8890AC-D6FE-5ECE-DC39-F50E24192655}"/>
              </a:ext>
            </a:extLst>
          </p:cNvPr>
          <p:cNvSpPr>
            <a:spLocks noGrp="1"/>
          </p:cNvSpPr>
          <p:nvPr>
            <p:ph idx="1"/>
          </p:nvPr>
        </p:nvSpPr>
        <p:spPr/>
        <p:txBody>
          <a:bodyPr/>
          <a:lstStyle/>
          <a:p>
            <a:r>
              <a:rPr lang="en-US" sz="2399"/>
              <a:t>The 21</a:t>
            </a:r>
            <a:r>
              <a:rPr lang="en-US" sz="2399" baseline="30000"/>
              <a:t>st</a:t>
            </a:r>
            <a:r>
              <a:rPr lang="en-US" sz="2399"/>
              <a:t> Century Cures Act recognized the mass changes created by rapid digitization and instructed federal agencies to implement new policies to ensure 21</a:t>
            </a:r>
            <a:r>
              <a:rPr lang="en-US" sz="2399" baseline="30000"/>
              <a:t>st</a:t>
            </a:r>
            <a:r>
              <a:rPr lang="en-US" sz="2399"/>
              <a:t> century technology was implemented to follow through on the promises of the HITECH Act.</a:t>
            </a:r>
          </a:p>
          <a:p>
            <a:r>
              <a:rPr lang="en-US" sz="2399"/>
              <a:t>The “without special effort” provisions of the Cures Act in particular focused policy on curbing information blocking behaviors and enabling more seamless methods of exchange.</a:t>
            </a:r>
          </a:p>
          <a:p>
            <a:r>
              <a:rPr lang="en-US" sz="2399"/>
              <a:t>This has resulted in policies and program requirements focused on standards, trust, and openness.</a:t>
            </a:r>
          </a:p>
        </p:txBody>
      </p:sp>
    </p:spTree>
    <p:extLst>
      <p:ext uri="{BB962C8B-B14F-4D97-AF65-F5344CB8AC3E}">
        <p14:creationId xmlns:p14="http://schemas.microsoft.com/office/powerpoint/2010/main" val="96323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E0EF-E2A4-1942-EB0C-89A2A10803C6}"/>
              </a:ext>
            </a:extLst>
          </p:cNvPr>
          <p:cNvSpPr>
            <a:spLocks noGrp="1"/>
          </p:cNvSpPr>
          <p:nvPr>
            <p:ph type="title"/>
          </p:nvPr>
        </p:nvSpPr>
        <p:spPr/>
        <p:txBody>
          <a:bodyPr/>
          <a:lstStyle/>
          <a:p>
            <a:r>
              <a:rPr lang="en-US"/>
              <a:t>FHIR, USCDI, and the opening up of the “app economy”.</a:t>
            </a:r>
          </a:p>
        </p:txBody>
      </p:sp>
      <p:sp>
        <p:nvSpPr>
          <p:cNvPr id="3" name="Content Placeholder 2">
            <a:extLst>
              <a:ext uri="{FF2B5EF4-FFF2-40B4-BE49-F238E27FC236}">
                <a16:creationId xmlns:a16="http://schemas.microsoft.com/office/drawing/2014/main" id="{A73F7BEE-B5FC-D99E-3E35-210E8415ABA1}"/>
              </a:ext>
            </a:extLst>
          </p:cNvPr>
          <p:cNvSpPr>
            <a:spLocks noGrp="1"/>
          </p:cNvSpPr>
          <p:nvPr>
            <p:ph idx="1"/>
          </p:nvPr>
        </p:nvSpPr>
        <p:spPr>
          <a:xfrm>
            <a:off x="457200" y="1491916"/>
            <a:ext cx="11282436" cy="3902409"/>
          </a:xfrm>
        </p:spPr>
        <p:txBody>
          <a:bodyPr/>
          <a:lstStyle/>
          <a:p>
            <a:r>
              <a:rPr lang="en-US" sz="1999"/>
              <a:t>ONC through its 2020 Cures Act Final Rule, began to implement these Cures Act provisions.</a:t>
            </a:r>
          </a:p>
          <a:p>
            <a:r>
              <a:rPr lang="en-US" sz="1999"/>
              <a:t>A primary focus was the finalization of a new standards-based application programming interface (API) supporting the HL7 Fast Healthcare Interoperability Resources (FHIR) standard, which enabled API access at a minimum to data elements adopted as part of the US Core Data for Interoperability (USCDI) standard.</a:t>
            </a:r>
          </a:p>
          <a:p>
            <a:r>
              <a:rPr lang="en-US" sz="1999"/>
              <a:t>Other policies included requirements on developers of certified APIs to publish their customer endpoints so third-party technology (in use by patients and providers) can securely access patient information via these APIs.</a:t>
            </a:r>
          </a:p>
          <a:p>
            <a:r>
              <a:rPr lang="en-US" sz="1999"/>
              <a:t>This was the start of building new infrastructure to enable more connectivity and interoperability between EHR systems and third-party technology to deliver more innovation and competition in the digital health marketplace.</a:t>
            </a:r>
          </a:p>
        </p:txBody>
      </p:sp>
    </p:spTree>
    <p:extLst>
      <p:ext uri="{BB962C8B-B14F-4D97-AF65-F5344CB8AC3E}">
        <p14:creationId xmlns:p14="http://schemas.microsoft.com/office/powerpoint/2010/main" val="4086761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6EB6C-707B-1ECA-E345-B241EAA25D2C}"/>
              </a:ext>
            </a:extLst>
          </p:cNvPr>
          <p:cNvSpPr>
            <a:spLocks noGrp="1"/>
          </p:cNvSpPr>
          <p:nvPr>
            <p:ph type="ctrTitle"/>
          </p:nvPr>
        </p:nvSpPr>
        <p:spPr/>
        <p:txBody>
          <a:bodyPr/>
          <a:lstStyle/>
          <a:p>
            <a:r>
              <a:rPr lang="en-US"/>
              <a:t>What have been the results of these policies?</a:t>
            </a:r>
          </a:p>
        </p:txBody>
      </p:sp>
    </p:spTree>
    <p:extLst>
      <p:ext uri="{BB962C8B-B14F-4D97-AF65-F5344CB8AC3E}">
        <p14:creationId xmlns:p14="http://schemas.microsoft.com/office/powerpoint/2010/main" val="2570188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7C14-08BD-8D30-2C48-E2701016B9AE}"/>
              </a:ext>
            </a:extLst>
          </p:cNvPr>
          <p:cNvSpPr>
            <a:spLocks noGrp="1"/>
          </p:cNvSpPr>
          <p:nvPr>
            <p:ph type="title"/>
          </p:nvPr>
        </p:nvSpPr>
        <p:spPr/>
        <p:txBody>
          <a:bodyPr/>
          <a:lstStyle/>
          <a:p>
            <a:r>
              <a:rPr lang="en-US"/>
              <a:t>FHIR APIs have been broadly certified by developers of certified health IT and deployed by their customers.</a:t>
            </a:r>
          </a:p>
        </p:txBody>
      </p:sp>
      <p:pic>
        <p:nvPicPr>
          <p:cNvPr id="9" name="Content Placeholder 8" descr="Map&#10;&#10;AI-generated content may be incorrect.">
            <a:extLst>
              <a:ext uri="{FF2B5EF4-FFF2-40B4-BE49-F238E27FC236}">
                <a16:creationId xmlns:a16="http://schemas.microsoft.com/office/drawing/2014/main" id="{48182BC3-A4AD-3C56-C530-5ABA45539D78}"/>
              </a:ext>
            </a:extLst>
          </p:cNvPr>
          <p:cNvPicPr>
            <a:picLocks noGrp="1" noChangeAspect="1"/>
          </p:cNvPicPr>
          <p:nvPr>
            <p:ph sz="quarter" idx="10"/>
          </p:nvPr>
        </p:nvPicPr>
        <p:blipFill>
          <a:blip r:embed="rId2"/>
          <a:stretch>
            <a:fillRect/>
          </a:stretch>
        </p:blipFill>
        <p:spPr>
          <a:xfrm>
            <a:off x="457200" y="2528442"/>
            <a:ext cx="5465763" cy="3139385"/>
          </a:xfrm>
        </p:spPr>
      </p:pic>
      <p:pic>
        <p:nvPicPr>
          <p:cNvPr id="11" name="Content Placeholder 10">
            <a:extLst>
              <a:ext uri="{FF2B5EF4-FFF2-40B4-BE49-F238E27FC236}">
                <a16:creationId xmlns:a16="http://schemas.microsoft.com/office/drawing/2014/main" id="{DCF667C4-FDC3-C41B-ADF5-B72813B2DB6D}"/>
              </a:ext>
            </a:extLst>
          </p:cNvPr>
          <p:cNvPicPr>
            <a:picLocks noGrp="1" noChangeAspect="1"/>
          </p:cNvPicPr>
          <p:nvPr>
            <p:ph sz="quarter" idx="11"/>
          </p:nvPr>
        </p:nvPicPr>
        <p:blipFill>
          <a:blip r:embed="rId3"/>
          <a:stretch>
            <a:fillRect/>
          </a:stretch>
        </p:blipFill>
        <p:spPr>
          <a:xfrm>
            <a:off x="6273876" y="2415644"/>
            <a:ext cx="5465762" cy="3489856"/>
          </a:xfrm>
        </p:spPr>
      </p:pic>
      <p:pic>
        <p:nvPicPr>
          <p:cNvPr id="13" name="Picture 12">
            <a:extLst>
              <a:ext uri="{FF2B5EF4-FFF2-40B4-BE49-F238E27FC236}">
                <a16:creationId xmlns:a16="http://schemas.microsoft.com/office/drawing/2014/main" id="{C2ABD236-930A-AB1B-2918-B1D265AADAE0}"/>
              </a:ext>
            </a:extLst>
          </p:cNvPr>
          <p:cNvPicPr>
            <a:picLocks noChangeAspect="1"/>
          </p:cNvPicPr>
          <p:nvPr/>
        </p:nvPicPr>
        <p:blipFill>
          <a:blip r:embed="rId4"/>
          <a:stretch>
            <a:fillRect/>
          </a:stretch>
        </p:blipFill>
        <p:spPr>
          <a:xfrm>
            <a:off x="1940605" y="1773384"/>
            <a:ext cx="7964715" cy="698659"/>
          </a:xfrm>
          <a:prstGeom prst="rect">
            <a:avLst/>
          </a:prstGeom>
        </p:spPr>
      </p:pic>
      <p:sp>
        <p:nvSpPr>
          <p:cNvPr id="14" name="TextBox 13">
            <a:extLst>
              <a:ext uri="{FF2B5EF4-FFF2-40B4-BE49-F238E27FC236}">
                <a16:creationId xmlns:a16="http://schemas.microsoft.com/office/drawing/2014/main" id="{94000215-D4A6-2E3C-F422-E7AD142DC727}"/>
              </a:ext>
            </a:extLst>
          </p:cNvPr>
          <p:cNvSpPr txBox="1"/>
          <p:nvPr/>
        </p:nvSpPr>
        <p:spPr bwMode="gray">
          <a:xfrm>
            <a:off x="1940605" y="2104084"/>
            <a:ext cx="1510789" cy="311560"/>
          </a:xfrm>
          <a:prstGeom prst="rect">
            <a:avLst/>
          </a:prstGeom>
        </p:spPr>
        <p:txBody>
          <a:bodyPr wrap="square" lIns="45720" tIns="45720" rIns="45720" bIns="45720" rtlCol="0">
            <a:noAutofit/>
          </a:bodyPr>
          <a:lstStyle/>
          <a:p>
            <a:pPr algn="l">
              <a:lnSpc>
                <a:spcPct val="90000"/>
              </a:lnSpc>
              <a:spcBef>
                <a:spcPts val="1000"/>
              </a:spcBef>
            </a:pPr>
            <a:r>
              <a:rPr lang="en-US" sz="2000" b="1">
                <a:solidFill>
                  <a:schemeClr val="accent1"/>
                </a:solidFill>
              </a:rPr>
              <a:t>2019 (84%)</a:t>
            </a:r>
          </a:p>
        </p:txBody>
      </p:sp>
      <p:sp>
        <p:nvSpPr>
          <p:cNvPr id="15" name="TextBox 14">
            <a:extLst>
              <a:ext uri="{FF2B5EF4-FFF2-40B4-BE49-F238E27FC236}">
                <a16:creationId xmlns:a16="http://schemas.microsoft.com/office/drawing/2014/main" id="{28787640-440C-F652-18D6-FFCC75EFAAF4}"/>
              </a:ext>
            </a:extLst>
          </p:cNvPr>
          <p:cNvSpPr txBox="1"/>
          <p:nvPr/>
        </p:nvSpPr>
        <p:spPr bwMode="gray">
          <a:xfrm>
            <a:off x="8357616" y="2111290"/>
            <a:ext cx="1547704" cy="311560"/>
          </a:xfrm>
          <a:prstGeom prst="rect">
            <a:avLst/>
          </a:prstGeom>
        </p:spPr>
        <p:txBody>
          <a:bodyPr wrap="square" lIns="45720" tIns="45720" rIns="45720" bIns="45720" rtlCol="0">
            <a:noAutofit/>
          </a:bodyPr>
          <a:lstStyle/>
          <a:p>
            <a:pPr algn="l">
              <a:lnSpc>
                <a:spcPct val="90000"/>
              </a:lnSpc>
              <a:spcBef>
                <a:spcPts val="1000"/>
              </a:spcBef>
            </a:pPr>
            <a:r>
              <a:rPr lang="en-US" sz="2000" b="1">
                <a:solidFill>
                  <a:schemeClr val="accent1"/>
                </a:solidFill>
              </a:rPr>
              <a:t>2024 (93%)</a:t>
            </a:r>
          </a:p>
        </p:txBody>
      </p:sp>
      <p:sp>
        <p:nvSpPr>
          <p:cNvPr id="3" name="TextBox 9">
            <a:extLst>
              <a:ext uri="{FF2B5EF4-FFF2-40B4-BE49-F238E27FC236}">
                <a16:creationId xmlns:a16="http://schemas.microsoft.com/office/drawing/2014/main" id="{0DDDBD4A-3618-1BAD-E92B-193155490B42}"/>
              </a:ext>
            </a:extLst>
          </p:cNvPr>
          <p:cNvSpPr txBox="1"/>
          <p:nvPr/>
        </p:nvSpPr>
        <p:spPr>
          <a:xfrm>
            <a:off x="193382" y="5969913"/>
            <a:ext cx="11282438" cy="430887"/>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100">
                <a:solidFill>
                  <a:schemeClr val="tx2">
                    <a:lumMod val="50000"/>
                  </a:schemeClr>
                </a:solidFill>
                <a:ea typeface="Calibri" panose="020F0502020204030204" pitchFamily="34" charset="0"/>
                <a:cs typeface="Arial" panose="020B0604020202020204" pitchFamily="34" charset="0"/>
              </a:rPr>
              <a:t>Source: Certified Health Information Technology Reported by Hospitals for Promoting Interoperability Performance. </a:t>
            </a:r>
            <a:r>
              <a:rPr lang="en-US" sz="1100">
                <a:solidFill>
                  <a:schemeClr val="tx2">
                    <a:lumMod val="50000"/>
                  </a:schemeClr>
                </a:solidFill>
                <a:ea typeface="Calibri" panose="020F0502020204030204" pitchFamily="34" charset="0"/>
                <a:cs typeface="Arial" panose="020B0604020202020204" pitchFamily="34" charset="0"/>
                <a:hlinkClick r:id="rId5"/>
              </a:rPr>
              <a:t>https://healthit.gov/data/datasets/certified-health-information-technology-reported-by-hospitals-for-promoting-interoperability-performance/</a:t>
            </a:r>
            <a:r>
              <a:rPr lang="en-US" sz="1100">
                <a:solidFill>
                  <a:schemeClr val="tx2">
                    <a:lumMod val="50000"/>
                  </a:schemeClr>
                </a:solidFill>
                <a:ea typeface="Calibri" panose="020F0502020204030204" pitchFamily="34" charset="0"/>
                <a:cs typeface="Arial" panose="020B0604020202020204" pitchFamily="34" charset="0"/>
              </a:rPr>
              <a:t>. Certified Health IT Product List (CHPL). </a:t>
            </a:r>
            <a:r>
              <a:rPr lang="en-US" sz="1100">
                <a:solidFill>
                  <a:schemeClr val="tx2">
                    <a:lumMod val="50000"/>
                  </a:schemeClr>
                </a:solidFill>
                <a:ea typeface="Calibri" panose="020F0502020204030204" pitchFamily="34" charset="0"/>
                <a:cs typeface="Arial" panose="020B0604020202020204" pitchFamily="34" charset="0"/>
                <a:hlinkClick r:id="rId6"/>
              </a:rPr>
              <a:t>https://chpl.healthit.gov/</a:t>
            </a:r>
            <a:r>
              <a:rPr lang="en-US" sz="1100">
                <a:solidFill>
                  <a:schemeClr val="tx2">
                    <a:lumMod val="50000"/>
                  </a:schemeClr>
                </a:solidFill>
                <a:ea typeface="Calibri" panose="020F0502020204030204" pitchFamily="34" charset="0"/>
                <a:cs typeface="Arial" panose="020B0604020202020204" pitchFamily="34" charset="0"/>
              </a:rPr>
              <a:t>.</a:t>
            </a:r>
            <a:endParaRPr lang="en-US" sz="1100">
              <a:solidFill>
                <a:schemeClr val="bg1">
                  <a:lumMod val="50000"/>
                </a:schemeClr>
              </a:solidFill>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853097-BEC6-58B3-1C56-F64601589A83}"/>
              </a:ext>
            </a:extLst>
          </p:cNvPr>
          <p:cNvSpPr txBox="1"/>
          <p:nvPr/>
        </p:nvSpPr>
        <p:spPr bwMode="gray">
          <a:xfrm>
            <a:off x="457200" y="1452683"/>
            <a:ext cx="11018620" cy="372634"/>
          </a:xfrm>
          <a:prstGeom prst="rect">
            <a:avLst/>
          </a:prstGeom>
          <a:solidFill>
            <a:schemeClr val="bg1"/>
          </a:solidFill>
          <a:effectLst>
            <a:outerShdw dist="12700" dir="16200000" rotWithShape="0">
              <a:schemeClr val="bg1">
                <a:lumMod val="75000"/>
              </a:schemeClr>
            </a:outerShdw>
          </a:effectLst>
        </p:spPr>
        <p:txBody>
          <a:bodyPr vert="horz" lIns="0" tIns="91416" rIns="0" bIns="45708" rtlCol="0">
            <a:norm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marL="9522" indent="-9522">
              <a:lnSpc>
                <a:spcPct val="110000"/>
              </a:lnSpc>
              <a:spcBef>
                <a:spcPts val="0"/>
              </a:spcBef>
              <a:spcAft>
                <a:spcPts val="600"/>
              </a:spcAft>
              <a:buSzPct val="100000"/>
            </a:pPr>
            <a:r>
              <a:rPr lang="en-US" sz="1500" b="1" spc="-30">
                <a:solidFill>
                  <a:schemeClr val="accent1"/>
                </a:solidFill>
                <a:latin typeface="+mn-lt"/>
                <a:ea typeface="+mn-ea"/>
              </a:rPr>
              <a:t>Percent of hospitals (by hospital referral region) who have implemented FHIR-based APIs</a:t>
            </a:r>
          </a:p>
        </p:txBody>
      </p:sp>
    </p:spTree>
    <p:extLst>
      <p:ext uri="{BB962C8B-B14F-4D97-AF65-F5344CB8AC3E}">
        <p14:creationId xmlns:p14="http://schemas.microsoft.com/office/powerpoint/2010/main" val="329281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5B02-DEED-4EC4-EC71-1667F85C5440}"/>
              </a:ext>
            </a:extLst>
          </p:cNvPr>
          <p:cNvSpPr>
            <a:spLocks noGrp="1"/>
          </p:cNvSpPr>
          <p:nvPr>
            <p:ph type="title"/>
          </p:nvPr>
        </p:nvSpPr>
        <p:spPr/>
        <p:txBody>
          <a:bodyPr/>
          <a:lstStyle/>
          <a:p>
            <a:r>
              <a:rPr lang="en-US"/>
              <a:t>More data is accessible via these APIs as USCDI has advanced.</a:t>
            </a:r>
            <a:br>
              <a:rPr lang="en-US"/>
            </a:br>
            <a:endParaRPr lang="en-US"/>
          </a:p>
        </p:txBody>
      </p:sp>
      <p:graphicFrame>
        <p:nvGraphicFramePr>
          <p:cNvPr id="11" name="Content Placeholder 10">
            <a:extLst>
              <a:ext uri="{FF2B5EF4-FFF2-40B4-BE49-F238E27FC236}">
                <a16:creationId xmlns:a16="http://schemas.microsoft.com/office/drawing/2014/main" id="{225907EB-860A-05D5-F401-723F90B1C53C}"/>
              </a:ext>
            </a:extLst>
          </p:cNvPr>
          <p:cNvGraphicFramePr>
            <a:graphicFrameLocks noGrp="1"/>
          </p:cNvGraphicFramePr>
          <p:nvPr>
            <p:ph idx="1"/>
            <p:extLst>
              <p:ext uri="{D42A27DB-BD31-4B8C-83A1-F6EECF244321}">
                <p14:modId xmlns:p14="http://schemas.microsoft.com/office/powerpoint/2010/main" val="3788421362"/>
              </p:ext>
            </p:extLst>
          </p:nvPr>
        </p:nvGraphicFramePr>
        <p:xfrm>
          <a:off x="457039" y="1347788"/>
          <a:ext cx="11282599" cy="45908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AA547B1-1F3F-EE83-536E-E2FB8A5F2D97}"/>
              </a:ext>
            </a:extLst>
          </p:cNvPr>
          <p:cNvSpPr txBox="1"/>
          <p:nvPr/>
        </p:nvSpPr>
        <p:spPr bwMode="gray">
          <a:xfrm>
            <a:off x="457200" y="6086764"/>
            <a:ext cx="11111345" cy="314036"/>
          </a:xfrm>
          <a:prstGeom prst="rect">
            <a:avLst/>
          </a:prstGeom>
        </p:spPr>
        <p:txBody>
          <a:bodyPr wrap="square" lIns="45720" tIns="45720" rIns="45720" bIns="45720" rtlCol="0">
            <a:noAutofit/>
          </a:bodyPr>
          <a:lstStyle/>
          <a:p>
            <a:pPr>
              <a:lnSpc>
                <a:spcPct val="90000"/>
              </a:lnSpc>
              <a:spcBef>
                <a:spcPts val="1000"/>
              </a:spcBef>
            </a:pPr>
            <a:r>
              <a:rPr lang="en-US" sz="1100">
                <a:solidFill>
                  <a:schemeClr val="tx2">
                    <a:lumMod val="50000"/>
                  </a:schemeClr>
                </a:solidFill>
              </a:rPr>
              <a:t>Source: Analysis of United State Core Data for Interoperability (USCDI) data element list, versions 1 through 6. </a:t>
            </a:r>
            <a:r>
              <a:rPr lang="en-US" sz="1100">
                <a:hlinkClick r:id="rId3"/>
              </a:rPr>
              <a:t>https://isp.healthit.gov/united-states-core-data-interoperability-uscdi</a:t>
            </a:r>
            <a:endParaRPr lang="en-US" sz="1100"/>
          </a:p>
        </p:txBody>
      </p:sp>
      <p:sp>
        <p:nvSpPr>
          <p:cNvPr id="4" name="Speech Bubble: Oval 3">
            <a:extLst>
              <a:ext uri="{FF2B5EF4-FFF2-40B4-BE49-F238E27FC236}">
                <a16:creationId xmlns:a16="http://schemas.microsoft.com/office/drawing/2014/main" id="{631A7DAD-5147-ADF5-E92B-122A44EC1AA3}"/>
              </a:ext>
            </a:extLst>
          </p:cNvPr>
          <p:cNvSpPr/>
          <p:nvPr/>
        </p:nvSpPr>
        <p:spPr bwMode="gray">
          <a:xfrm>
            <a:off x="4978400" y="1771939"/>
            <a:ext cx="1782619" cy="932873"/>
          </a:xfrm>
          <a:prstGeom prst="wedgeEllipseCallou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400" b="1">
                <a:solidFill>
                  <a:schemeClr val="accent1"/>
                </a:solidFill>
                <a:latin typeface="+mj-lt"/>
              </a:rPr>
              <a:t>USCDIv3 required January 1, 2026</a:t>
            </a:r>
          </a:p>
        </p:txBody>
      </p:sp>
    </p:spTree>
    <p:extLst>
      <p:ext uri="{BB962C8B-B14F-4D97-AF65-F5344CB8AC3E}">
        <p14:creationId xmlns:p14="http://schemas.microsoft.com/office/powerpoint/2010/main" val="155213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724E-7700-66D0-2AFF-1192776D126E}"/>
              </a:ext>
            </a:extLst>
          </p:cNvPr>
          <p:cNvSpPr>
            <a:spLocks noGrp="1"/>
          </p:cNvSpPr>
          <p:nvPr>
            <p:ph type="title"/>
          </p:nvPr>
        </p:nvSpPr>
        <p:spPr/>
        <p:txBody>
          <a:bodyPr/>
          <a:lstStyle/>
          <a:p>
            <a:r>
              <a:rPr lang="en-US"/>
              <a:t>More technology available to health care provider and patient EHR users (beyond what the EHR developer provides alone.)</a:t>
            </a:r>
            <a:br>
              <a:rPr lang="en-US"/>
            </a:br>
            <a:endParaRPr lang="en-US"/>
          </a:p>
        </p:txBody>
      </p:sp>
      <p:graphicFrame>
        <p:nvGraphicFramePr>
          <p:cNvPr id="7" name="Content Placeholder 6">
            <a:extLst>
              <a:ext uri="{FF2B5EF4-FFF2-40B4-BE49-F238E27FC236}">
                <a16:creationId xmlns:a16="http://schemas.microsoft.com/office/drawing/2014/main" id="{8D58B2E5-D92D-285C-D9A5-0FD008CD10F0}"/>
              </a:ext>
            </a:extLst>
          </p:cNvPr>
          <p:cNvGraphicFramePr>
            <a:graphicFrameLocks noGrp="1"/>
          </p:cNvGraphicFramePr>
          <p:nvPr>
            <p:ph sz="quarter" idx="10"/>
            <p:extLst>
              <p:ext uri="{D42A27DB-BD31-4B8C-83A1-F6EECF244321}">
                <p14:modId xmlns:p14="http://schemas.microsoft.com/office/powerpoint/2010/main" val="3498820340"/>
              </p:ext>
            </p:extLst>
          </p:nvPr>
        </p:nvGraphicFramePr>
        <p:xfrm>
          <a:off x="457200" y="1422834"/>
          <a:ext cx="11274425"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C7116D1-ADFF-89A0-39A7-77C335CC2201}"/>
              </a:ext>
            </a:extLst>
          </p:cNvPr>
          <p:cNvSpPr txBox="1"/>
          <p:nvPr/>
        </p:nvSpPr>
        <p:spPr bwMode="gray">
          <a:xfrm>
            <a:off x="457200" y="6086764"/>
            <a:ext cx="11111345" cy="314036"/>
          </a:xfrm>
          <a:prstGeom prst="rect">
            <a:avLst/>
          </a:prstGeom>
        </p:spPr>
        <p:txBody>
          <a:bodyPr wrap="square" lIns="45720" tIns="45720" rIns="45720" bIns="45720" rtlCol="0">
            <a:noAutofit/>
          </a:bodyPr>
          <a:lstStyle/>
          <a:p>
            <a:pPr>
              <a:lnSpc>
                <a:spcPct val="90000"/>
              </a:lnSpc>
              <a:spcBef>
                <a:spcPts val="1000"/>
              </a:spcBef>
            </a:pPr>
            <a:r>
              <a:rPr lang="en-US" sz="1100">
                <a:solidFill>
                  <a:schemeClr val="tx2">
                    <a:lumMod val="50000"/>
                  </a:schemeClr>
                </a:solidFill>
              </a:rPr>
              <a:t>Source: The Ecosystem of Apps and Software Integrated with Certified Health Information Technology. </a:t>
            </a:r>
            <a:r>
              <a:rPr lang="en-US" sz="1100">
                <a:hlinkClick r:id="rId3"/>
              </a:rPr>
              <a:t>https://healthit.gov/data/datasets/app-marketplace-tech-ecosystem/</a:t>
            </a:r>
            <a:endParaRPr lang="en-US" sz="1100"/>
          </a:p>
        </p:txBody>
      </p:sp>
    </p:spTree>
    <p:extLst>
      <p:ext uri="{BB962C8B-B14F-4D97-AF65-F5344CB8AC3E}">
        <p14:creationId xmlns:p14="http://schemas.microsoft.com/office/powerpoint/2010/main" val="32216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3AC8-D025-9277-2124-048B82325D7F}"/>
              </a:ext>
            </a:extLst>
          </p:cNvPr>
          <p:cNvSpPr>
            <a:spLocks noGrp="1"/>
          </p:cNvSpPr>
          <p:nvPr>
            <p:ph type="title"/>
          </p:nvPr>
        </p:nvSpPr>
        <p:spPr/>
        <p:txBody>
          <a:bodyPr vert="horz" lIns="0" tIns="0" rIns="0" bIns="45708" rtlCol="0" anchor="t" anchorCtr="0">
            <a:normAutofit/>
          </a:bodyPr>
          <a:lstStyle/>
          <a:p>
            <a:r>
              <a:rPr lang="en-US"/>
              <a:t>The third-party developer community has broadly embraced FHIR, but not all APIs are built on FHIR.</a:t>
            </a:r>
          </a:p>
        </p:txBody>
      </p:sp>
      <p:sp>
        <p:nvSpPr>
          <p:cNvPr id="12" name="Text Placeholder 11">
            <a:extLst>
              <a:ext uri="{FF2B5EF4-FFF2-40B4-BE49-F238E27FC236}">
                <a16:creationId xmlns:a16="http://schemas.microsoft.com/office/drawing/2014/main" id="{194EC59B-EAC0-406E-2A6D-4D4B63ACD6ED}"/>
              </a:ext>
            </a:extLst>
          </p:cNvPr>
          <p:cNvSpPr>
            <a:spLocks noGrp="1"/>
          </p:cNvSpPr>
          <p:nvPr>
            <p:ph type="body" sz="quarter" idx="17"/>
          </p:nvPr>
        </p:nvSpPr>
        <p:spPr/>
        <p:txBody>
          <a:bodyPr/>
          <a:lstStyle/>
          <a:p>
            <a:r>
              <a:rPr lang="en-US"/>
              <a:t>85% of companies reported use of FHIR, but it varies, 2022</a:t>
            </a:r>
          </a:p>
        </p:txBody>
      </p:sp>
      <p:pic>
        <p:nvPicPr>
          <p:cNvPr id="17" name="Content Placeholder 16" descr="Chart, bar chart, waterfall chart&#10;&#10;AI-generated content may be incorrect.">
            <a:extLst>
              <a:ext uri="{FF2B5EF4-FFF2-40B4-BE49-F238E27FC236}">
                <a16:creationId xmlns:a16="http://schemas.microsoft.com/office/drawing/2014/main" id="{28F63F53-FC50-97BB-620D-B2A777780C1E}"/>
              </a:ext>
            </a:extLst>
          </p:cNvPr>
          <p:cNvPicPr>
            <a:picLocks noGrp="1" noChangeAspect="1"/>
          </p:cNvPicPr>
          <p:nvPr>
            <p:ph sz="quarter" idx="20"/>
          </p:nvPr>
        </p:nvPicPr>
        <p:blipFill>
          <a:blip r:embed="rId2"/>
          <a:stretch>
            <a:fillRect/>
          </a:stretch>
        </p:blipFill>
        <p:spPr>
          <a:xfrm>
            <a:off x="118874" y="2406318"/>
            <a:ext cx="5987518" cy="3705723"/>
          </a:xfrm>
        </p:spPr>
      </p:pic>
      <p:sp>
        <p:nvSpPr>
          <p:cNvPr id="14" name="Text Placeholder 13">
            <a:extLst>
              <a:ext uri="{FF2B5EF4-FFF2-40B4-BE49-F238E27FC236}">
                <a16:creationId xmlns:a16="http://schemas.microsoft.com/office/drawing/2014/main" id="{54C91DE7-B20F-E2F1-4E59-4B6FF2516382}"/>
              </a:ext>
            </a:extLst>
          </p:cNvPr>
          <p:cNvSpPr>
            <a:spLocks noGrp="1"/>
          </p:cNvSpPr>
          <p:nvPr>
            <p:ph type="body" sz="quarter" idx="21"/>
          </p:nvPr>
        </p:nvSpPr>
        <p:spPr/>
        <p:txBody>
          <a:bodyPr/>
          <a:lstStyle/>
          <a:p>
            <a:r>
              <a:rPr lang="en-US"/>
              <a:t>Use of EHR APIs by third-party digital health companies, 2022</a:t>
            </a:r>
          </a:p>
        </p:txBody>
      </p:sp>
      <p:pic>
        <p:nvPicPr>
          <p:cNvPr id="19" name="Content Placeholder 18" descr="Chart, bar chart&#10;&#10;AI-generated content may be incorrect.">
            <a:extLst>
              <a:ext uri="{FF2B5EF4-FFF2-40B4-BE49-F238E27FC236}">
                <a16:creationId xmlns:a16="http://schemas.microsoft.com/office/drawing/2014/main" id="{D3A9BB14-3CE9-E32D-C858-8BA9B33213CD}"/>
              </a:ext>
            </a:extLst>
          </p:cNvPr>
          <p:cNvPicPr>
            <a:picLocks noGrp="1" noChangeAspect="1"/>
          </p:cNvPicPr>
          <p:nvPr>
            <p:ph sz="quarter" idx="22"/>
          </p:nvPr>
        </p:nvPicPr>
        <p:blipFill>
          <a:blip r:embed="rId3"/>
          <a:stretch>
            <a:fillRect/>
          </a:stretch>
        </p:blipFill>
        <p:spPr>
          <a:xfrm>
            <a:off x="6176503" y="2714324"/>
            <a:ext cx="5656955" cy="3291840"/>
          </a:xfrm>
        </p:spPr>
      </p:pic>
      <p:sp>
        <p:nvSpPr>
          <p:cNvPr id="7" name="TextBox 9">
            <a:extLst>
              <a:ext uri="{FF2B5EF4-FFF2-40B4-BE49-F238E27FC236}">
                <a16:creationId xmlns:a16="http://schemas.microsoft.com/office/drawing/2014/main" id="{6CAA2A4D-ABCC-9FE7-29AD-AB5E9B766E28}"/>
              </a:ext>
            </a:extLst>
          </p:cNvPr>
          <p:cNvSpPr txBox="1"/>
          <p:nvPr/>
        </p:nvSpPr>
        <p:spPr>
          <a:xfrm>
            <a:off x="433451" y="6193330"/>
            <a:ext cx="11282438"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100">
                <a:solidFill>
                  <a:schemeClr val="tx2">
                    <a:lumMod val="50000"/>
                  </a:schemeClr>
                </a:solidFill>
                <a:ea typeface="Calibri" panose="020F0502020204030204" pitchFamily="34" charset="0"/>
                <a:cs typeface="Arial" panose="020B0604020202020204" pitchFamily="34" charset="0"/>
              </a:rPr>
              <a:t>Source: A national survey of digital health company experiences with electronic health record application programming interfaces. </a:t>
            </a:r>
            <a:r>
              <a:rPr lang="en-US" sz="1100">
                <a:solidFill>
                  <a:schemeClr val="bg1">
                    <a:lumMod val="50000"/>
                  </a:schemeClr>
                </a:solidFill>
                <a:ea typeface="Calibri" panose="020F0502020204030204" pitchFamily="34" charset="0"/>
                <a:cs typeface="Arial" panose="020B0604020202020204" pitchFamily="34" charset="0"/>
                <a:hlinkClick r:id="rId4"/>
              </a:rPr>
              <a:t>https://doi.org/10.1093/jamia/ocae006</a:t>
            </a:r>
            <a:r>
              <a:rPr lang="en-US" sz="1100">
                <a:solidFill>
                  <a:schemeClr val="bg1">
                    <a:lumMod val="50000"/>
                  </a:schemeClr>
                </a:solidFill>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3224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1623B7-AC70-300E-D480-777A5E282565}"/>
              </a:ext>
            </a:extLst>
          </p:cNvPr>
          <p:cNvSpPr>
            <a:spLocks noGrp="1"/>
          </p:cNvSpPr>
          <p:nvPr>
            <p:ph type="title"/>
          </p:nvPr>
        </p:nvSpPr>
        <p:spPr/>
        <p:txBody>
          <a:bodyPr/>
          <a:lstStyle/>
          <a:p>
            <a:r>
              <a:rPr lang="en-US"/>
              <a:t>The vast majority of hospitals share data with third-party technology for various clinical and administrative use cases.</a:t>
            </a:r>
          </a:p>
        </p:txBody>
      </p:sp>
      <p:graphicFrame>
        <p:nvGraphicFramePr>
          <p:cNvPr id="7" name="Chart 6">
            <a:extLst>
              <a:ext uri="{FF2B5EF4-FFF2-40B4-BE49-F238E27FC236}">
                <a16:creationId xmlns:a16="http://schemas.microsoft.com/office/drawing/2014/main" id="{42CAA8F6-3BB8-4DD6-8BFB-230FD35248BF}"/>
              </a:ext>
            </a:extLst>
          </p:cNvPr>
          <p:cNvGraphicFramePr/>
          <p:nvPr>
            <p:extLst>
              <p:ext uri="{D42A27DB-BD31-4B8C-83A1-F6EECF244321}">
                <p14:modId xmlns:p14="http://schemas.microsoft.com/office/powerpoint/2010/main" val="42529822"/>
              </p:ext>
            </p:extLst>
          </p:nvPr>
        </p:nvGraphicFramePr>
        <p:xfrm>
          <a:off x="249872" y="1944618"/>
          <a:ext cx="5844540" cy="396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FEFD3604-9C96-4C35-B9CE-790E22735FAC}"/>
              </a:ext>
            </a:extLst>
          </p:cNvPr>
          <p:cNvGraphicFramePr/>
          <p:nvPr>
            <p:extLst>
              <p:ext uri="{D42A27DB-BD31-4B8C-83A1-F6EECF244321}">
                <p14:modId xmlns:p14="http://schemas.microsoft.com/office/powerpoint/2010/main" val="4221970502"/>
              </p:ext>
            </p:extLst>
          </p:nvPr>
        </p:nvGraphicFramePr>
        <p:xfrm>
          <a:off x="6164294" y="1944618"/>
          <a:ext cx="5844540" cy="39637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BDA1E8C-701C-4AAA-CDA2-5F551B611FD4}"/>
              </a:ext>
            </a:extLst>
          </p:cNvPr>
          <p:cNvSpPr txBox="1"/>
          <p:nvPr/>
        </p:nvSpPr>
        <p:spPr bwMode="gray">
          <a:xfrm>
            <a:off x="249872" y="1526992"/>
            <a:ext cx="5466371" cy="372634"/>
          </a:xfrm>
          <a:prstGeom prst="rect">
            <a:avLst/>
          </a:prstGeom>
          <a:solidFill>
            <a:schemeClr val="bg1"/>
          </a:solidFill>
          <a:effectLst>
            <a:outerShdw dist="12700" dir="16200000" rotWithShape="0">
              <a:schemeClr val="bg1">
                <a:lumMod val="75000"/>
              </a:schemeClr>
            </a:outerShdw>
          </a:effectLst>
        </p:spPr>
        <p:txBody>
          <a:bodyPr vert="horz" lIns="0" tIns="91416" rIns="0" bIns="45708" rtlCol="0">
            <a:norm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marL="9522" indent="-9522">
              <a:lnSpc>
                <a:spcPct val="110000"/>
              </a:lnSpc>
              <a:spcBef>
                <a:spcPts val="0"/>
              </a:spcBef>
              <a:spcAft>
                <a:spcPts val="600"/>
              </a:spcAft>
              <a:buSzPct val="100000"/>
            </a:pPr>
            <a:r>
              <a:rPr lang="en-US" sz="1500" b="1" spc="-30">
                <a:solidFill>
                  <a:schemeClr val="accent1"/>
                </a:solidFill>
                <a:latin typeface="+mn-lt"/>
                <a:ea typeface="+mn-ea"/>
              </a:rPr>
              <a:t>% of hospitals sharing data with 3</a:t>
            </a:r>
            <a:r>
              <a:rPr lang="en-US" sz="1500" b="1" spc="-30" baseline="30000">
                <a:solidFill>
                  <a:schemeClr val="accent1"/>
                </a:solidFill>
                <a:latin typeface="+mn-lt"/>
                <a:ea typeface="+mn-ea"/>
              </a:rPr>
              <a:t>rd</a:t>
            </a:r>
            <a:r>
              <a:rPr lang="en-US" sz="1500" b="1" spc="-30">
                <a:solidFill>
                  <a:schemeClr val="accent1"/>
                </a:solidFill>
                <a:latin typeface="+mn-lt"/>
                <a:ea typeface="+mn-ea"/>
              </a:rPr>
              <a:t> party tech for clinical uses</a:t>
            </a:r>
          </a:p>
        </p:txBody>
      </p:sp>
      <p:sp>
        <p:nvSpPr>
          <p:cNvPr id="10" name="TextBox 9">
            <a:extLst>
              <a:ext uri="{FF2B5EF4-FFF2-40B4-BE49-F238E27FC236}">
                <a16:creationId xmlns:a16="http://schemas.microsoft.com/office/drawing/2014/main" id="{515B60FC-B6CE-4B0D-13B5-2F9D238D48B7}"/>
              </a:ext>
            </a:extLst>
          </p:cNvPr>
          <p:cNvSpPr txBox="1"/>
          <p:nvPr/>
        </p:nvSpPr>
        <p:spPr bwMode="gray">
          <a:xfrm>
            <a:off x="6164294" y="1526992"/>
            <a:ext cx="5466371" cy="372634"/>
          </a:xfrm>
          <a:prstGeom prst="rect">
            <a:avLst/>
          </a:prstGeom>
          <a:solidFill>
            <a:schemeClr val="bg1"/>
          </a:solidFill>
          <a:effectLst>
            <a:outerShdw dist="12700" dir="16200000" rotWithShape="0">
              <a:schemeClr val="bg1">
                <a:lumMod val="75000"/>
              </a:schemeClr>
            </a:outerShdw>
          </a:effectLst>
        </p:spPr>
        <p:txBody>
          <a:bodyPr vert="horz" lIns="0" tIns="91416" rIns="0" bIns="45708" rtlCol="0">
            <a:norm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marL="9522" indent="-9522">
              <a:lnSpc>
                <a:spcPct val="110000"/>
              </a:lnSpc>
              <a:spcBef>
                <a:spcPts val="0"/>
              </a:spcBef>
              <a:spcAft>
                <a:spcPts val="600"/>
              </a:spcAft>
              <a:buSzPct val="100000"/>
            </a:pPr>
            <a:r>
              <a:rPr lang="en-US" sz="1500" b="1" spc="-30">
                <a:solidFill>
                  <a:schemeClr val="accent1"/>
                </a:solidFill>
                <a:latin typeface="+mn-lt"/>
                <a:ea typeface="+mn-ea"/>
              </a:rPr>
              <a:t>% of hospitals sharing data with 3</a:t>
            </a:r>
            <a:r>
              <a:rPr lang="en-US" sz="1500" b="1" spc="-30" baseline="30000">
                <a:solidFill>
                  <a:schemeClr val="accent1"/>
                </a:solidFill>
                <a:latin typeface="+mn-lt"/>
                <a:ea typeface="+mn-ea"/>
              </a:rPr>
              <a:t>rd</a:t>
            </a:r>
            <a:r>
              <a:rPr lang="en-US" sz="1500" b="1" spc="-30">
                <a:solidFill>
                  <a:schemeClr val="accent1"/>
                </a:solidFill>
                <a:latin typeface="+mn-lt"/>
                <a:ea typeface="+mn-ea"/>
              </a:rPr>
              <a:t> party tech for admin uses</a:t>
            </a:r>
          </a:p>
        </p:txBody>
      </p:sp>
      <p:sp>
        <p:nvSpPr>
          <p:cNvPr id="11" name="TextBox 10">
            <a:extLst>
              <a:ext uri="{FF2B5EF4-FFF2-40B4-BE49-F238E27FC236}">
                <a16:creationId xmlns:a16="http://schemas.microsoft.com/office/drawing/2014/main" id="{1363D6D9-C20B-7D38-CB4C-9958C40695BA}"/>
              </a:ext>
            </a:extLst>
          </p:cNvPr>
          <p:cNvSpPr txBox="1"/>
          <p:nvPr/>
        </p:nvSpPr>
        <p:spPr bwMode="gray">
          <a:xfrm>
            <a:off x="249872" y="5803235"/>
            <a:ext cx="11111345" cy="701963"/>
          </a:xfrm>
          <a:prstGeom prst="rect">
            <a:avLst/>
          </a:prstGeom>
        </p:spPr>
        <p:txBody>
          <a:bodyPr wrap="square" lIns="45720" tIns="45720" rIns="45720" bIns="45720" rtlCol="0">
            <a:noAutofit/>
          </a:bodyPr>
          <a:lstStyle/>
          <a:p>
            <a:pPr>
              <a:lnSpc>
                <a:spcPct val="90000"/>
              </a:lnSpc>
              <a:spcBef>
                <a:spcPts val="1000"/>
              </a:spcBef>
            </a:pPr>
            <a:r>
              <a:rPr lang="en-US" sz="1000">
                <a:solidFill>
                  <a:schemeClr val="tx2">
                    <a:lumMod val="50000"/>
                  </a:schemeClr>
                </a:solidFill>
              </a:rPr>
              <a:t>Source: Strawley C, Barker W. Hospital Use of APIs to Enable Data Sharing between EHRs and Third-Party Technology. Office of the Assistant Secretary for Technology Policy. Data Brief: 81. February 2026. </a:t>
            </a:r>
            <a:r>
              <a:rPr lang="en-US" sz="1000">
                <a:hlinkClick r:id="rId4"/>
              </a:rPr>
              <a:t>https://healthit.gov/data/data-briefs/</a:t>
            </a:r>
            <a:endParaRPr lang="en-US" sz="1000"/>
          </a:p>
          <a:p>
            <a:pPr>
              <a:lnSpc>
                <a:spcPct val="90000"/>
              </a:lnSpc>
              <a:spcBef>
                <a:spcPts val="1000"/>
              </a:spcBef>
            </a:pPr>
            <a:r>
              <a:rPr lang="en-US" sz="1000">
                <a:solidFill>
                  <a:schemeClr val="tx2">
                    <a:lumMod val="50000"/>
                  </a:schemeClr>
                </a:solidFill>
              </a:rPr>
              <a:t>Note: *Indicates significantly different from the corresponding method of exchange for "Provide." †Significantly different from "Other Approaches ONLY."</a:t>
            </a:r>
          </a:p>
        </p:txBody>
      </p:sp>
    </p:spTree>
    <p:extLst>
      <p:ext uri="{BB962C8B-B14F-4D97-AF65-F5344CB8AC3E}">
        <p14:creationId xmlns:p14="http://schemas.microsoft.com/office/powerpoint/2010/main" val="424908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6956-F497-7FE2-37A5-7C3C072CC4CA}"/>
              </a:ext>
            </a:extLst>
          </p:cNvPr>
          <p:cNvSpPr>
            <a:spLocks noGrp="1"/>
          </p:cNvSpPr>
          <p:nvPr>
            <p:ph type="title"/>
          </p:nvPr>
        </p:nvSpPr>
        <p:spPr/>
        <p:txBody>
          <a:bodyPr/>
          <a:lstStyle/>
          <a:p>
            <a:r>
              <a:rPr lang="en-US"/>
              <a:t>Third-party AI technology use cases increasingly implemented.</a:t>
            </a:r>
            <a:br>
              <a:rPr lang="en-US"/>
            </a:br>
            <a:endParaRPr lang="en-US"/>
          </a:p>
        </p:txBody>
      </p:sp>
      <p:graphicFrame>
        <p:nvGraphicFramePr>
          <p:cNvPr id="4" name="Content Placeholder 3">
            <a:extLst>
              <a:ext uri="{FF2B5EF4-FFF2-40B4-BE49-F238E27FC236}">
                <a16:creationId xmlns:a16="http://schemas.microsoft.com/office/drawing/2014/main" id="{0C59410A-2862-0ED9-67C4-5071FAAD25CF}"/>
              </a:ext>
            </a:extLst>
          </p:cNvPr>
          <p:cNvGraphicFramePr>
            <a:graphicFrameLocks noGrp="1"/>
          </p:cNvGraphicFramePr>
          <p:nvPr>
            <p:ph idx="1"/>
            <p:extLst>
              <p:ext uri="{D42A27DB-BD31-4B8C-83A1-F6EECF244321}">
                <p14:modId xmlns:p14="http://schemas.microsoft.com/office/powerpoint/2010/main" val="3765860240"/>
              </p:ext>
            </p:extLst>
          </p:nvPr>
        </p:nvGraphicFramePr>
        <p:xfrm>
          <a:off x="537232" y="1477076"/>
          <a:ext cx="10266220" cy="4175579"/>
        </p:xfrm>
        <a:graphic>
          <a:graphicData uri="http://schemas.openxmlformats.org/drawingml/2006/table">
            <a:tbl>
              <a:tblPr/>
              <a:tblGrid>
                <a:gridCol w="2053244">
                  <a:extLst>
                    <a:ext uri="{9D8B030D-6E8A-4147-A177-3AD203B41FA5}">
                      <a16:colId xmlns:a16="http://schemas.microsoft.com/office/drawing/2014/main" val="701081033"/>
                    </a:ext>
                  </a:extLst>
                </a:gridCol>
                <a:gridCol w="2053244">
                  <a:extLst>
                    <a:ext uri="{9D8B030D-6E8A-4147-A177-3AD203B41FA5}">
                      <a16:colId xmlns:a16="http://schemas.microsoft.com/office/drawing/2014/main" val="4192905741"/>
                    </a:ext>
                  </a:extLst>
                </a:gridCol>
                <a:gridCol w="2053244">
                  <a:extLst>
                    <a:ext uri="{9D8B030D-6E8A-4147-A177-3AD203B41FA5}">
                      <a16:colId xmlns:a16="http://schemas.microsoft.com/office/drawing/2014/main" val="3301108371"/>
                    </a:ext>
                  </a:extLst>
                </a:gridCol>
                <a:gridCol w="2053244">
                  <a:extLst>
                    <a:ext uri="{9D8B030D-6E8A-4147-A177-3AD203B41FA5}">
                      <a16:colId xmlns:a16="http://schemas.microsoft.com/office/drawing/2014/main" val="1726348273"/>
                    </a:ext>
                  </a:extLst>
                </a:gridCol>
                <a:gridCol w="2053244">
                  <a:extLst>
                    <a:ext uri="{9D8B030D-6E8A-4147-A177-3AD203B41FA5}">
                      <a16:colId xmlns:a16="http://schemas.microsoft.com/office/drawing/2014/main" val="2753005424"/>
                    </a:ext>
                  </a:extLst>
                </a:gridCol>
              </a:tblGrid>
              <a:tr h="283090">
                <a:tc rowSpan="2">
                  <a:txBody>
                    <a:bodyPr/>
                    <a:lstStyle/>
                    <a:p>
                      <a:pPr algn="l" fontAlgn="ctr">
                        <a:buNone/>
                      </a:pPr>
                      <a:r>
                        <a:rPr lang="en-US" sz="1200" b="1">
                          <a:effectLst/>
                        </a:rPr>
                        <a:t> </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gridSpan="2">
                  <a:txBody>
                    <a:bodyPr/>
                    <a:lstStyle/>
                    <a:p>
                      <a:pPr algn="ctr" fontAlgn="ctr">
                        <a:buNone/>
                      </a:pPr>
                      <a:r>
                        <a:rPr lang="en-US" sz="1200" b="1">
                          <a:effectLst/>
                        </a:rPr>
                        <a:t>EHR developed AI (80%)†</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buNone/>
                      </a:pPr>
                      <a:r>
                        <a:rPr lang="en-US" sz="1200" b="1">
                          <a:effectLst/>
                        </a:rPr>
                        <a:t>Other sources only (20%)†</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031051654"/>
                  </a:ext>
                </a:extLst>
              </a:tr>
              <a:tr h="495408">
                <a:tc vMerge="1">
                  <a:txBody>
                    <a:bodyPr/>
                    <a:lstStyle/>
                    <a:p>
                      <a:endParaRPr lang="en-US"/>
                    </a:p>
                  </a:txBody>
                  <a:tcPr/>
                </a:tc>
                <a:tc>
                  <a:txBody>
                    <a:bodyPr/>
                    <a:lstStyle/>
                    <a:p>
                      <a:pPr algn="ctr" fontAlgn="ctr">
                        <a:buNone/>
                      </a:pPr>
                      <a:r>
                        <a:rPr lang="en-US" sz="1200" b="1">
                          <a:effectLst/>
                        </a:rPr>
                        <a:t>2024</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a:txBody>
                    <a:bodyPr/>
                    <a:lstStyle/>
                    <a:p>
                      <a:pPr algn="ctr" fontAlgn="ctr">
                        <a:buNone/>
                      </a:pPr>
                      <a:r>
                        <a:rPr lang="en-US" sz="1200" b="1">
                          <a:effectLst/>
                        </a:rPr>
                        <a:t>Change from 2023</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a:txBody>
                    <a:bodyPr/>
                    <a:lstStyle/>
                    <a:p>
                      <a:pPr algn="ctr" fontAlgn="ctr">
                        <a:buNone/>
                      </a:pPr>
                      <a:r>
                        <a:rPr lang="en-US" sz="1200" b="1">
                          <a:effectLst/>
                        </a:rPr>
                        <a:t>2024</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a:txBody>
                    <a:bodyPr/>
                    <a:lstStyle/>
                    <a:p>
                      <a:pPr algn="ctr" fontAlgn="ctr">
                        <a:buNone/>
                      </a:pPr>
                      <a:r>
                        <a:rPr lang="en-US" sz="1200" b="1">
                          <a:effectLst/>
                        </a:rPr>
                        <a:t>Change from 2023</a:t>
                      </a:r>
                    </a:p>
                  </a:txBody>
                  <a:tcPr marL="62758" marR="62758" marT="31379" marB="31379"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extLst>
                  <a:ext uri="{0D108BD9-81ED-4DB2-BD59-A6C34878D82A}">
                    <a16:rowId xmlns:a16="http://schemas.microsoft.com/office/drawing/2014/main" val="1947707537"/>
                  </a:ext>
                </a:extLst>
              </a:tr>
              <a:tr h="1132360">
                <a:tc>
                  <a:txBody>
                    <a:bodyPr/>
                    <a:lstStyle/>
                    <a:p>
                      <a:pPr algn="l" fontAlgn="t">
                        <a:buNone/>
                      </a:pPr>
                      <a:r>
                        <a:rPr lang="en-US" sz="1200" b="0">
                          <a:effectLst/>
                        </a:rPr>
                        <a:t>Predicting health trajectories or risks for inpatients</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93%*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87%*</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+12%</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489953019"/>
                  </a:ext>
                </a:extLst>
              </a:tr>
              <a:tr h="707725">
                <a:tc>
                  <a:txBody>
                    <a:bodyPr/>
                    <a:lstStyle/>
                    <a:p>
                      <a:pPr algn="l" fontAlgn="t">
                        <a:buNone/>
                      </a:pPr>
                      <a:r>
                        <a:rPr lang="en-US" sz="1200" b="0">
                          <a:effectLst/>
                        </a:rPr>
                        <a:t>Identify high risk outpatients to inform care</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88%*</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82%*</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dirty="0">
                          <a:solidFill>
                            <a:srgbClr val="4C5056"/>
                          </a:solidFill>
                          <a:effectLst/>
                        </a:rPr>
                        <a:t>+51%</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2407262454"/>
                  </a:ext>
                </a:extLst>
              </a:tr>
              <a:tr h="283090">
                <a:tc>
                  <a:txBody>
                    <a:bodyPr/>
                    <a:lstStyle/>
                    <a:p>
                      <a:pPr algn="l" fontAlgn="t">
                        <a:buNone/>
                      </a:pPr>
                      <a:r>
                        <a:rPr lang="en-US" sz="1200" b="0">
                          <a:effectLst/>
                        </a:rPr>
                        <a:t>Monitor health</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37%</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-2%</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17%</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184574538"/>
                  </a:ext>
                </a:extLst>
              </a:tr>
              <a:tr h="495408">
                <a:tc>
                  <a:txBody>
                    <a:bodyPr/>
                    <a:lstStyle/>
                    <a:p>
                      <a:pPr algn="l" fontAlgn="t">
                        <a:buNone/>
                      </a:pPr>
                      <a:r>
                        <a:rPr lang="en-US" sz="1200" b="0">
                          <a:effectLst/>
                        </a:rPr>
                        <a:t>Recommend treatments</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53%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+2%</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16%</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3431158412"/>
                  </a:ext>
                </a:extLst>
              </a:tr>
              <a:tr h="283090">
                <a:tc>
                  <a:txBody>
                    <a:bodyPr/>
                    <a:lstStyle/>
                    <a:p>
                      <a:pPr algn="l" fontAlgn="t">
                        <a:buNone/>
                      </a:pPr>
                      <a:r>
                        <a:rPr lang="en-US" sz="1200" b="0">
                          <a:effectLst/>
                        </a:rPr>
                        <a:t>Simplify billing</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58%*</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+15%</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73%*</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+60%</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3451034237"/>
                  </a:ext>
                </a:extLst>
              </a:tr>
              <a:tr h="495408">
                <a:tc>
                  <a:txBody>
                    <a:bodyPr/>
                    <a:lstStyle/>
                    <a:p>
                      <a:pPr algn="l" fontAlgn="t">
                        <a:buNone/>
                      </a:pPr>
                      <a:r>
                        <a:rPr lang="en-US" sz="1200" b="0">
                          <a:effectLst/>
                        </a:rPr>
                        <a:t>Facilitate scheduling</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67%*</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+19%</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a:solidFill>
                            <a:srgbClr val="4C5056"/>
                          </a:solidFill>
                          <a:effectLst/>
                        </a:rPr>
                        <a:t>65%</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200" dirty="0">
                          <a:solidFill>
                            <a:srgbClr val="4C5056"/>
                          </a:solidFill>
                          <a:effectLst/>
                        </a:rPr>
                        <a:t>+6%</a:t>
                      </a:r>
                    </a:p>
                  </a:txBody>
                  <a:tcPr marL="62758" marR="62758" marT="31379" marB="31379">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3845285783"/>
                  </a:ext>
                </a:extLst>
              </a:tr>
            </a:tbl>
          </a:graphicData>
        </a:graphic>
      </p:graphicFrame>
      <p:sp>
        <p:nvSpPr>
          <p:cNvPr id="3" name="TextBox 2">
            <a:extLst>
              <a:ext uri="{FF2B5EF4-FFF2-40B4-BE49-F238E27FC236}">
                <a16:creationId xmlns:a16="http://schemas.microsoft.com/office/drawing/2014/main" id="{0A144082-5CD1-4213-3A84-53A0933BD97D}"/>
              </a:ext>
            </a:extLst>
          </p:cNvPr>
          <p:cNvSpPr txBox="1"/>
          <p:nvPr/>
        </p:nvSpPr>
        <p:spPr bwMode="gray">
          <a:xfrm>
            <a:off x="537232" y="5698837"/>
            <a:ext cx="11111345" cy="701963"/>
          </a:xfrm>
          <a:prstGeom prst="rect">
            <a:avLst/>
          </a:prstGeom>
        </p:spPr>
        <p:txBody>
          <a:bodyPr wrap="square" lIns="45720" tIns="45720" rIns="45720" bIns="45720" rtlCol="0">
            <a:noAutofit/>
          </a:bodyPr>
          <a:lstStyle/>
          <a:p>
            <a:pPr>
              <a:lnSpc>
                <a:spcPct val="90000"/>
              </a:lnSpc>
              <a:spcBef>
                <a:spcPts val="1000"/>
              </a:spcBef>
            </a:pPr>
            <a:r>
              <a:rPr lang="en-US" sz="1100">
                <a:solidFill>
                  <a:schemeClr val="tx2">
                    <a:lumMod val="50000"/>
                  </a:schemeClr>
                </a:solidFill>
              </a:rPr>
              <a:t>Source: Chang W, Owusu-Mensah P, Everson J, Richwine C. Hospital Trends in the Use, Evaluation, and Governance of Predictive AI, 2023-2024. Office of the Assistant Secretary for Technology Policy. Data Brief: 80. September 2025. </a:t>
            </a:r>
            <a:r>
              <a:rPr lang="en-US" sz="1100">
                <a:hlinkClick r:id="rId2"/>
              </a:rPr>
              <a:t>https://healthit.gov/data/data-briefs/hospital-trends-use-evaluation-and-governance-predictive-ai-2023-2024/</a:t>
            </a:r>
            <a:endParaRPr lang="en-US" sz="1100"/>
          </a:p>
          <a:p>
            <a:pPr>
              <a:lnSpc>
                <a:spcPct val="90000"/>
              </a:lnSpc>
              <a:spcBef>
                <a:spcPts val="1000"/>
              </a:spcBef>
            </a:pPr>
            <a:r>
              <a:rPr lang="en-US" sz="1100">
                <a:solidFill>
                  <a:schemeClr val="tx2">
                    <a:lumMod val="50000"/>
                  </a:schemeClr>
                </a:solidFill>
              </a:rPr>
              <a:t>Note: *Indicates statistically significant difference relative to 2023 within a corresponding category (p&lt;0.05). †AI source (denotes 2024 percentages).</a:t>
            </a:r>
          </a:p>
        </p:txBody>
      </p:sp>
      <p:sp>
        <p:nvSpPr>
          <p:cNvPr id="5" name="TextBox 4">
            <a:extLst>
              <a:ext uri="{FF2B5EF4-FFF2-40B4-BE49-F238E27FC236}">
                <a16:creationId xmlns:a16="http://schemas.microsoft.com/office/drawing/2014/main" id="{F70A05E0-6DAD-A8C7-2F79-CFC53B360F60}"/>
              </a:ext>
            </a:extLst>
          </p:cNvPr>
          <p:cNvSpPr txBox="1"/>
          <p:nvPr/>
        </p:nvSpPr>
        <p:spPr bwMode="gray">
          <a:xfrm>
            <a:off x="457200" y="997528"/>
            <a:ext cx="8345055" cy="350260"/>
          </a:xfrm>
          <a:prstGeom prst="rect">
            <a:avLst/>
          </a:prstGeom>
        </p:spPr>
        <p:txBody>
          <a:bodyPr wrap="square" lIns="45720" tIns="45720" rIns="45720" bIns="45720" rtlCol="0">
            <a:noAutofit/>
          </a:bodyPr>
          <a:lstStyle/>
          <a:p>
            <a:pPr algn="l">
              <a:lnSpc>
                <a:spcPct val="90000"/>
              </a:lnSpc>
              <a:spcBef>
                <a:spcPts val="1000"/>
              </a:spcBef>
            </a:pPr>
            <a:endParaRPr lang="en-US" sz="1600">
              <a:solidFill>
                <a:schemeClr val="accent3">
                  <a:lumMod val="75000"/>
                </a:schemeClr>
              </a:solidFill>
            </a:endParaRPr>
          </a:p>
        </p:txBody>
      </p:sp>
      <p:sp>
        <p:nvSpPr>
          <p:cNvPr id="6" name="TextBox 8">
            <a:extLst>
              <a:ext uri="{FF2B5EF4-FFF2-40B4-BE49-F238E27FC236}">
                <a16:creationId xmlns:a16="http://schemas.microsoft.com/office/drawing/2014/main" id="{2F2CEC1D-814B-FD17-8D04-350034A6A098}"/>
              </a:ext>
            </a:extLst>
          </p:cNvPr>
          <p:cNvSpPr txBox="1"/>
          <p:nvPr/>
        </p:nvSpPr>
        <p:spPr bwMode="gray">
          <a:xfrm>
            <a:off x="537232" y="1019028"/>
            <a:ext cx="10266218" cy="372634"/>
          </a:xfrm>
          <a:prstGeom prst="rect">
            <a:avLst/>
          </a:prstGeom>
          <a:solidFill>
            <a:schemeClr val="bg1"/>
          </a:solidFill>
          <a:effectLst>
            <a:outerShdw dist="12700" dir="16200000" rotWithShape="0">
              <a:schemeClr val="bg1">
                <a:lumMod val="75000"/>
              </a:schemeClr>
            </a:outerShdw>
          </a:effectLst>
        </p:spPr>
        <p:txBody>
          <a:bodyPr vert="horz" lIns="0" tIns="91416" rIns="0" bIns="45708" rtlCol="0">
            <a:norm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marL="9522" indent="-9522">
              <a:lnSpc>
                <a:spcPct val="110000"/>
              </a:lnSpc>
              <a:spcBef>
                <a:spcPts val="0"/>
              </a:spcBef>
              <a:spcAft>
                <a:spcPts val="600"/>
              </a:spcAft>
              <a:buSzPct val="100000"/>
            </a:pPr>
            <a:r>
              <a:rPr lang="en-US" sz="1500" b="1" spc="-30">
                <a:solidFill>
                  <a:schemeClr val="accent1"/>
                </a:solidFill>
                <a:latin typeface="+mn-lt"/>
                <a:ea typeface="+mn-ea"/>
              </a:rPr>
              <a:t>Percent of hospitals that adopted predictive AI models/tools by developer source, 2023-2024</a:t>
            </a:r>
          </a:p>
        </p:txBody>
      </p:sp>
    </p:spTree>
    <p:extLst>
      <p:ext uri="{BB962C8B-B14F-4D97-AF65-F5344CB8AC3E}">
        <p14:creationId xmlns:p14="http://schemas.microsoft.com/office/powerpoint/2010/main" val="350439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C4168-47EE-DF07-C9B5-634EA47CAD6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1C39E59-3BE0-12E0-6DA5-A0E8A89AD809}"/>
              </a:ext>
            </a:extLst>
          </p:cNvPr>
          <p:cNvSpPr>
            <a:spLocks noGrp="1"/>
          </p:cNvSpPr>
          <p:nvPr>
            <p:ph type="title"/>
          </p:nvPr>
        </p:nvSpPr>
        <p:spPr>
          <a:xfrm>
            <a:off x="340312" y="222997"/>
            <a:ext cx="11111326" cy="474603"/>
          </a:xfrm>
        </p:spPr>
        <p:txBody>
          <a:bodyPr anchor="t">
            <a:normAutofit/>
          </a:bodyPr>
          <a:lstStyle/>
          <a:p>
            <a:r>
              <a:rPr lang="en-US" dirty="0"/>
              <a:t>Patient access has unleashed patients’ use of their health information</a:t>
            </a:r>
          </a:p>
        </p:txBody>
      </p:sp>
      <p:pic>
        <p:nvPicPr>
          <p:cNvPr id="7" name="Picture 6" descr="Chart, line chart&#10;&#10;AI-generated content may be incorrect.">
            <a:extLst>
              <a:ext uri="{FF2B5EF4-FFF2-40B4-BE49-F238E27FC236}">
                <a16:creationId xmlns:a16="http://schemas.microsoft.com/office/drawing/2014/main" id="{85A3FA82-F78B-149A-B576-2EB94ADC7898}"/>
              </a:ext>
            </a:extLst>
          </p:cNvPr>
          <p:cNvPicPr>
            <a:picLocks noChangeAspect="1"/>
          </p:cNvPicPr>
          <p:nvPr/>
        </p:nvPicPr>
        <p:blipFill>
          <a:blip r:embed="rId3">
            <a:extLst>
              <a:ext uri="{28A0092B-C50C-407E-A947-70E740481C1C}">
                <a14:useLocalDpi xmlns:a14="http://schemas.microsoft.com/office/drawing/2010/main" val="0"/>
              </a:ext>
            </a:extLst>
          </a:blip>
          <a:srcRect l="1" t="6574" r="-329"/>
          <a:stretch>
            <a:fillRect/>
          </a:stretch>
        </p:blipFill>
        <p:spPr>
          <a:xfrm>
            <a:off x="624305" y="1359673"/>
            <a:ext cx="10547277" cy="4910818"/>
          </a:xfrm>
          <a:prstGeom prst="rect">
            <a:avLst/>
          </a:prstGeom>
          <a:noFill/>
        </p:spPr>
      </p:pic>
      <p:sp>
        <p:nvSpPr>
          <p:cNvPr id="2" name="TextBox 1">
            <a:extLst>
              <a:ext uri="{FF2B5EF4-FFF2-40B4-BE49-F238E27FC236}">
                <a16:creationId xmlns:a16="http://schemas.microsoft.com/office/drawing/2014/main" id="{4E2E4FA6-13EA-2FCB-1547-3128459E40D0}"/>
              </a:ext>
            </a:extLst>
          </p:cNvPr>
          <p:cNvSpPr txBox="1"/>
          <p:nvPr/>
        </p:nvSpPr>
        <p:spPr bwMode="gray">
          <a:xfrm>
            <a:off x="5895975" y="6281350"/>
            <a:ext cx="5562599" cy="237351"/>
          </a:xfrm>
          <a:prstGeom prst="rect">
            <a:avLst/>
          </a:prstGeom>
        </p:spPr>
        <p:txBody>
          <a:bodyPr wrap="square" lIns="45720" tIns="45720" rIns="45720" bIns="45720" rtlCol="0">
            <a:noAutofit/>
          </a:bodyPr>
          <a:lstStyle/>
          <a:p>
            <a:pPr>
              <a:lnSpc>
                <a:spcPct val="90000"/>
              </a:lnSpc>
              <a:spcBef>
                <a:spcPts val="1000"/>
              </a:spcBef>
            </a:pPr>
            <a:r>
              <a:rPr lang="en-US" sz="1100"/>
              <a:t>Source</a:t>
            </a:r>
            <a:r>
              <a:rPr lang="en-US" sz="1100">
                <a:solidFill>
                  <a:srgbClr val="0A41D3"/>
                </a:solidFill>
              </a:rPr>
              <a:t>: </a:t>
            </a:r>
            <a:r>
              <a:rPr lang="en-US" sz="1100">
                <a:solidFill>
                  <a:srgbClr val="0A41D3"/>
                </a:solidFill>
                <a:hlinkClick r:id="rId4">
                  <a:extLst>
                    <a:ext uri="{A12FA001-AC4F-418D-AE19-62706E023703}">
                      <ahyp:hlinkClr xmlns:ahyp="http://schemas.microsoft.com/office/drawing/2018/hyperlinkcolor" val="tx"/>
                    </a:ext>
                  </a:extLst>
                </a:hlinkClick>
              </a:rPr>
              <a:t>https://healthit.gov/data/quickstats/trends-individuals-use-health-it-2012-2024/</a:t>
            </a:r>
            <a:endParaRPr lang="en-US" sz="1100"/>
          </a:p>
        </p:txBody>
      </p:sp>
      <p:sp>
        <p:nvSpPr>
          <p:cNvPr id="3" name="TextBox 2">
            <a:extLst>
              <a:ext uri="{FF2B5EF4-FFF2-40B4-BE49-F238E27FC236}">
                <a16:creationId xmlns:a16="http://schemas.microsoft.com/office/drawing/2014/main" id="{16E17B2F-3EBF-F947-ADAF-2486511F3260}"/>
              </a:ext>
            </a:extLst>
          </p:cNvPr>
          <p:cNvSpPr txBox="1"/>
          <p:nvPr/>
        </p:nvSpPr>
        <p:spPr bwMode="gray">
          <a:xfrm>
            <a:off x="624305" y="837805"/>
            <a:ext cx="7212565" cy="381663"/>
          </a:xfrm>
          <a:prstGeom prst="rect">
            <a:avLst/>
          </a:prstGeom>
        </p:spPr>
        <p:txBody>
          <a:bodyPr wrap="none" lIns="45720" tIns="45720" rIns="45720" bIns="45720" rtlCol="0">
            <a:noAutofit/>
          </a:bodyPr>
          <a:lstStyle/>
          <a:p>
            <a:pPr algn="l">
              <a:lnSpc>
                <a:spcPct val="90000"/>
              </a:lnSpc>
              <a:spcBef>
                <a:spcPts val="1000"/>
              </a:spcBef>
            </a:pPr>
            <a:r>
              <a:rPr lang="en-US" sz="1600" b="1" dirty="0">
                <a:solidFill>
                  <a:schemeClr val="accent1"/>
                </a:solidFill>
              </a:rPr>
              <a:t>Trends in Individuals’ Use of Health IT (Among Portal Users), 2012-2024</a:t>
            </a:r>
          </a:p>
        </p:txBody>
      </p:sp>
    </p:spTree>
    <p:extLst>
      <p:ext uri="{BB962C8B-B14F-4D97-AF65-F5344CB8AC3E}">
        <p14:creationId xmlns:p14="http://schemas.microsoft.com/office/powerpoint/2010/main" val="2339569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017F40-C3F0-7120-1B9D-083D406B52AD}"/>
              </a:ext>
            </a:extLst>
          </p:cNvPr>
          <p:cNvSpPr>
            <a:spLocks noGrp="1"/>
          </p:cNvSpPr>
          <p:nvPr>
            <p:ph type="title"/>
          </p:nvPr>
        </p:nvSpPr>
        <p:spPr/>
        <p:txBody>
          <a:bodyPr/>
          <a:lstStyle/>
          <a:p>
            <a:r>
              <a:rPr lang="en-US"/>
              <a:t>Patients increasingly use apps to access their records, but PHRs are not commonly used.</a:t>
            </a:r>
          </a:p>
        </p:txBody>
      </p:sp>
      <p:sp>
        <p:nvSpPr>
          <p:cNvPr id="8" name="Text Placeholder 7">
            <a:extLst>
              <a:ext uri="{FF2B5EF4-FFF2-40B4-BE49-F238E27FC236}">
                <a16:creationId xmlns:a16="http://schemas.microsoft.com/office/drawing/2014/main" id="{15342CD7-BEAD-9E44-2D7E-4CDBDA26B9B7}"/>
              </a:ext>
            </a:extLst>
          </p:cNvPr>
          <p:cNvSpPr>
            <a:spLocks noGrp="1"/>
          </p:cNvSpPr>
          <p:nvPr>
            <p:ph type="body" sz="quarter" idx="17"/>
          </p:nvPr>
        </p:nvSpPr>
        <p:spPr>
          <a:xfrm>
            <a:off x="298384" y="1690688"/>
            <a:ext cx="5624580" cy="626646"/>
          </a:xfrm>
        </p:spPr>
        <p:txBody>
          <a:bodyPr/>
          <a:lstStyle/>
          <a:p>
            <a:r>
              <a:rPr lang="en-US"/>
              <a:t>Individuals’ use of apps to access their online medical records, 2024.</a:t>
            </a:r>
          </a:p>
        </p:txBody>
      </p:sp>
      <p:sp>
        <p:nvSpPr>
          <p:cNvPr id="10" name="Text Placeholder 9">
            <a:extLst>
              <a:ext uri="{FF2B5EF4-FFF2-40B4-BE49-F238E27FC236}">
                <a16:creationId xmlns:a16="http://schemas.microsoft.com/office/drawing/2014/main" id="{99CD5FCE-6F5F-3FE1-4CF3-6A0C942955FE}"/>
              </a:ext>
            </a:extLst>
          </p:cNvPr>
          <p:cNvSpPr>
            <a:spLocks noGrp="1"/>
          </p:cNvSpPr>
          <p:nvPr>
            <p:ph type="body" sz="quarter" idx="21"/>
          </p:nvPr>
        </p:nvSpPr>
        <p:spPr>
          <a:xfrm>
            <a:off x="6187173" y="1690688"/>
            <a:ext cx="5552465" cy="885563"/>
          </a:xfrm>
        </p:spPr>
        <p:txBody>
          <a:bodyPr/>
          <a:lstStyle/>
          <a:p>
            <a:r>
              <a:rPr lang="en-US"/>
              <a:t>Individuals’ use of portal organizing apps to combine medical information from different patient portals or online medical records into one place, 2022-2024</a:t>
            </a:r>
          </a:p>
        </p:txBody>
      </p:sp>
      <p:pic>
        <p:nvPicPr>
          <p:cNvPr id="2050" name="Picture 2" descr="The image contains a stacked column chart showing the percentage of individuals who accessed their medical records using different methods—web only, app, or &quot;don't know&quot;—across three years: 2020, 2022, and 2024. Each bar is divided into three segments illustrating the share of individuals who used each method.  The first column shows that in 2020, 38 percent accessed via app, 60 percent via web only, and 2 percent don’t know how they accessed their records. The second column shows that in 2022, 51 percent accessed via app, 48 percent via web only, and 1 percent don’t know how they accessed their records. The third column shows that in 2024, 57 percent accessed via app, 42 percent via web only, and 2 percent don’t know how they accessed their records. The chart highlights a significant increase in app usage for accessing online medical records between 2020 and 2024 and a significant decline in web-only usage. The &quot;don't know&quot; category remained minimal across all years. Data points are labeled with percentages for each year, and some are marked with an asterisk (*) to denote statistically significant changes from the prior year.">
            <a:extLst>
              <a:ext uri="{FF2B5EF4-FFF2-40B4-BE49-F238E27FC236}">
                <a16:creationId xmlns:a16="http://schemas.microsoft.com/office/drawing/2014/main" id="{E5491BC4-A3F4-5F66-BAB7-C52DF5B042F3}"/>
              </a:ext>
            </a:extLst>
          </p:cNvPr>
          <p:cNvPicPr>
            <a:picLocks noGrp="1" noChangeAspect="1" noChangeArrowheads="1"/>
          </p:cNvPicPr>
          <p:nvPr>
            <p:ph sz="quarter" idx="20"/>
          </p:nvPr>
        </p:nvPicPr>
        <p:blipFill>
          <a:blip r:embed="rId2">
            <a:extLst>
              <a:ext uri="{28A0092B-C50C-407E-A947-70E740481C1C}">
                <a14:useLocalDpi xmlns:a14="http://schemas.microsoft.com/office/drawing/2010/main" val="0"/>
              </a:ext>
            </a:extLst>
          </a:blip>
          <a:srcRect/>
          <a:stretch>
            <a:fillRect/>
          </a:stretch>
        </p:blipFill>
        <p:spPr bwMode="auto">
          <a:xfrm>
            <a:off x="298383" y="2290813"/>
            <a:ext cx="5624579" cy="399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image contains two donut charts comparing the percentage of individuals who used portal organizing apps to combine medical information from different patient portals or online medical records in 2022 and 2024. For the chart on the left, the inner text reads &quot;2% in 2022.&quot; A small segment in dark blue represents individuals who used a portal organizing app to access their medical records, accounting for 2 percent. The remaining portion in light blue represents individuals who did not use an app (98 percent). For the chart on the right, the inner text reads &quot;7% in 2024.” A larger segment in dark blue represents individuals who used a portal organizing app to access their medical records, accounting for 7 percent. The remaining portion in light blue represents individuals who did not use an app (93 percent).  The charts highlight a small yet statistically significant increase in the use of portal organizing apps to access medical records, growing from 2 percent in 2022 to 7 percent in 2024.">
            <a:extLst>
              <a:ext uri="{FF2B5EF4-FFF2-40B4-BE49-F238E27FC236}">
                <a16:creationId xmlns:a16="http://schemas.microsoft.com/office/drawing/2014/main" id="{08B7B477-DCAE-459C-C52B-D9F92E0BC900}"/>
              </a:ext>
            </a:extLst>
          </p:cNvPr>
          <p:cNvPicPr>
            <a:picLocks noGrp="1" noChangeAspect="1" noChangeArrowheads="1"/>
          </p:cNvPicPr>
          <p:nvPr>
            <p:ph sz="quarter" idx="22"/>
          </p:nvPr>
        </p:nvPicPr>
        <p:blipFill>
          <a:blip r:embed="rId3">
            <a:extLst>
              <a:ext uri="{28A0092B-C50C-407E-A947-70E740481C1C}">
                <a14:useLocalDpi xmlns:a14="http://schemas.microsoft.com/office/drawing/2010/main" val="0"/>
              </a:ext>
            </a:extLst>
          </a:blip>
          <a:srcRect/>
          <a:stretch>
            <a:fillRect/>
          </a:stretch>
        </p:blipFill>
        <p:spPr bwMode="auto">
          <a:xfrm>
            <a:off x="6187173" y="2563441"/>
            <a:ext cx="5703269" cy="26038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3563A97-9C64-C41B-67D1-1EF99C106089}"/>
              </a:ext>
            </a:extLst>
          </p:cNvPr>
          <p:cNvSpPr txBox="1"/>
          <p:nvPr/>
        </p:nvSpPr>
        <p:spPr bwMode="gray">
          <a:xfrm>
            <a:off x="6265864" y="5690369"/>
            <a:ext cx="5624578" cy="830997"/>
          </a:xfrm>
          <a:prstGeom prst="rect">
            <a:avLst/>
          </a:prstGeom>
          <a:noFill/>
        </p:spPr>
        <p:txBody>
          <a:bodyPr wrap="square">
            <a:spAutoFit/>
          </a:bodyPr>
          <a:lstStyle/>
          <a:p>
            <a:r>
              <a:rPr lang="en-US" sz="1200" b="0" i="0">
                <a:solidFill>
                  <a:schemeClr val="tx2">
                    <a:lumMod val="50000"/>
                  </a:schemeClr>
                </a:solidFill>
                <a:effectLst/>
                <a:latin typeface="Source Sans Pro" panose="020B0503030403020204" pitchFamily="34" charset="0"/>
              </a:rPr>
              <a:t>Source: HINTS 5, Cycle 4 (2020); HINTS 6 (2022); HINTS 7 (2024).</a:t>
            </a:r>
            <a:r>
              <a:rPr lang="en-US" sz="1200">
                <a:solidFill>
                  <a:schemeClr val="tx2">
                    <a:lumMod val="50000"/>
                  </a:schemeClr>
                </a:solidFill>
                <a:latin typeface="Source Sans Pro" panose="020B0503030403020204" pitchFamily="34" charset="0"/>
              </a:rPr>
              <a:t> </a:t>
            </a:r>
            <a:r>
              <a:rPr lang="en-US" sz="1200">
                <a:solidFill>
                  <a:schemeClr val="tx2">
                    <a:lumMod val="50000"/>
                  </a:schemeClr>
                </a:solidFill>
                <a:latin typeface="Source Sans Pro" panose="020B0503030403020204" pitchFamily="34" charset="0"/>
                <a:hlinkClick r:id="rId4"/>
              </a:rPr>
              <a:t>http://healthit.gov/data/data-briefs/individuals-access-and-use-patient-portals-and-smartphone-health-apps-2024/</a:t>
            </a:r>
            <a:endParaRPr lang="en-US" sz="1200" b="0" i="0">
              <a:solidFill>
                <a:schemeClr val="tx2">
                  <a:lumMod val="50000"/>
                </a:schemeClr>
              </a:solidFill>
              <a:effectLst/>
              <a:latin typeface="Source Sans Pro" panose="020B0503030403020204" pitchFamily="34" charset="0"/>
            </a:endParaRPr>
          </a:p>
          <a:p>
            <a:r>
              <a:rPr lang="en-US" sz="1200">
                <a:solidFill>
                  <a:schemeClr val="tx2">
                    <a:lumMod val="50000"/>
                  </a:schemeClr>
                </a:solidFill>
                <a:latin typeface="Source Sans Pro" panose="020B0503030403020204" pitchFamily="34" charset="0"/>
              </a:rPr>
              <a:t>Note: *Significantly different from prior year.</a:t>
            </a:r>
            <a:endParaRPr lang="en-US" sz="1200">
              <a:solidFill>
                <a:schemeClr val="tx2">
                  <a:lumMod val="50000"/>
                </a:schemeClr>
              </a:solidFill>
            </a:endParaRPr>
          </a:p>
        </p:txBody>
      </p:sp>
    </p:spTree>
    <p:extLst>
      <p:ext uri="{BB962C8B-B14F-4D97-AF65-F5344CB8AC3E}">
        <p14:creationId xmlns:p14="http://schemas.microsoft.com/office/powerpoint/2010/main" val="752869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C333-6931-EEF4-755A-74F406506E82}"/>
              </a:ext>
            </a:extLst>
          </p:cNvPr>
          <p:cNvSpPr>
            <a:spLocks noGrp="1"/>
          </p:cNvSpPr>
          <p:nvPr>
            <p:ph type="title"/>
          </p:nvPr>
        </p:nvSpPr>
        <p:spPr/>
        <p:txBody>
          <a:bodyPr/>
          <a:lstStyle/>
          <a:p>
            <a:r>
              <a:rPr lang="en-US"/>
              <a:t>Connectivity is increasingly standards-based, but not free and easy.</a:t>
            </a:r>
            <a:br>
              <a:rPr lang="en-US"/>
            </a:br>
            <a:endParaRPr lang="en-US"/>
          </a:p>
        </p:txBody>
      </p:sp>
      <p:pic>
        <p:nvPicPr>
          <p:cNvPr id="5" name="Content Placeholder 4" descr="Chart&#10;&#10;AI-generated content may be incorrect.">
            <a:extLst>
              <a:ext uri="{FF2B5EF4-FFF2-40B4-BE49-F238E27FC236}">
                <a16:creationId xmlns:a16="http://schemas.microsoft.com/office/drawing/2014/main" id="{AE2BF368-85C8-D0C5-D8F7-1DBCC1D67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345" y="1442927"/>
            <a:ext cx="9473017" cy="4579181"/>
          </a:xfrm>
        </p:spPr>
      </p:pic>
      <p:sp>
        <p:nvSpPr>
          <p:cNvPr id="3" name="TextBox 8">
            <a:extLst>
              <a:ext uri="{FF2B5EF4-FFF2-40B4-BE49-F238E27FC236}">
                <a16:creationId xmlns:a16="http://schemas.microsoft.com/office/drawing/2014/main" id="{130C2203-C75D-7F31-D2A4-00EFDDC667A3}"/>
              </a:ext>
            </a:extLst>
          </p:cNvPr>
          <p:cNvSpPr txBox="1"/>
          <p:nvPr/>
        </p:nvSpPr>
        <p:spPr bwMode="gray">
          <a:xfrm>
            <a:off x="457200" y="1019028"/>
            <a:ext cx="10266218" cy="372634"/>
          </a:xfrm>
          <a:prstGeom prst="rect">
            <a:avLst/>
          </a:prstGeom>
          <a:solidFill>
            <a:schemeClr val="bg1"/>
          </a:solidFill>
          <a:effectLst>
            <a:outerShdw dist="12700" dir="16200000" rotWithShape="0">
              <a:schemeClr val="bg1">
                <a:lumMod val="75000"/>
              </a:schemeClr>
            </a:outerShdw>
          </a:effectLst>
        </p:spPr>
        <p:txBody>
          <a:bodyPr vert="horz" lIns="0" tIns="91416" rIns="0" bIns="45708" rtlCol="0">
            <a:norm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pPr marL="9522" indent="-9522">
              <a:lnSpc>
                <a:spcPct val="110000"/>
              </a:lnSpc>
              <a:spcBef>
                <a:spcPts val="0"/>
              </a:spcBef>
              <a:spcAft>
                <a:spcPts val="600"/>
              </a:spcAft>
              <a:buSzPct val="100000"/>
            </a:pPr>
            <a:r>
              <a:rPr lang="en-US" sz="1500" b="1" spc="-30">
                <a:solidFill>
                  <a:schemeClr val="accent1"/>
                </a:solidFill>
                <a:latin typeface="+mn-lt"/>
                <a:ea typeface="+mn-ea"/>
              </a:rPr>
              <a:t>Top 10 “substantial” barriers to integrate with EHRs via APIs, 2022 (as reported by digital health companies)</a:t>
            </a:r>
          </a:p>
        </p:txBody>
      </p:sp>
      <p:sp>
        <p:nvSpPr>
          <p:cNvPr id="4" name="TextBox 9">
            <a:extLst>
              <a:ext uri="{FF2B5EF4-FFF2-40B4-BE49-F238E27FC236}">
                <a16:creationId xmlns:a16="http://schemas.microsoft.com/office/drawing/2014/main" id="{FBEE0A93-318A-0612-D3C8-B1AC0FEA0306}"/>
              </a:ext>
            </a:extLst>
          </p:cNvPr>
          <p:cNvSpPr txBox="1"/>
          <p:nvPr/>
        </p:nvSpPr>
        <p:spPr>
          <a:xfrm>
            <a:off x="453193" y="6139190"/>
            <a:ext cx="11282438"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100">
                <a:solidFill>
                  <a:schemeClr val="tx2">
                    <a:lumMod val="50000"/>
                  </a:schemeClr>
                </a:solidFill>
                <a:ea typeface="Calibri" panose="020F0502020204030204" pitchFamily="34" charset="0"/>
                <a:cs typeface="Arial" panose="020B0604020202020204" pitchFamily="34" charset="0"/>
              </a:rPr>
              <a:t>Source: A national survey of digital health company experiences with electronic health record application programming interfaces. </a:t>
            </a:r>
            <a:r>
              <a:rPr lang="en-US" sz="1100">
                <a:solidFill>
                  <a:schemeClr val="bg1">
                    <a:lumMod val="50000"/>
                  </a:schemeClr>
                </a:solidFill>
                <a:ea typeface="Calibri" panose="020F0502020204030204" pitchFamily="34" charset="0"/>
                <a:cs typeface="Arial" panose="020B0604020202020204" pitchFamily="34" charset="0"/>
                <a:hlinkClick r:id="rId3"/>
              </a:rPr>
              <a:t>https://doi.org/10.1093/jamia/ocae006</a:t>
            </a:r>
            <a:r>
              <a:rPr lang="en-US" sz="1100">
                <a:solidFill>
                  <a:schemeClr val="bg1">
                    <a:lumMod val="50000"/>
                  </a:schemeClr>
                </a:solidFill>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63093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D6DF-F901-6988-7674-188E27249C32}"/>
              </a:ext>
            </a:extLst>
          </p:cNvPr>
          <p:cNvSpPr>
            <a:spLocks noGrp="1"/>
          </p:cNvSpPr>
          <p:nvPr>
            <p:ph type="title"/>
          </p:nvPr>
        </p:nvSpPr>
        <p:spPr/>
        <p:txBody>
          <a:bodyPr anchor="t">
            <a:noAutofit/>
          </a:bodyPr>
          <a:lstStyle/>
          <a:p>
            <a:pPr>
              <a:lnSpc>
                <a:spcPct val="90000"/>
              </a:lnSpc>
            </a:pPr>
            <a:r>
              <a:rPr lang="en-US"/>
              <a:t>Market leading EHRs and higher-resourced health care providers are leading implementation and taking most advantage of technological advancements.</a:t>
            </a:r>
            <a:br>
              <a:rPr lang="en-US"/>
            </a:br>
            <a:endParaRPr lang="en-US"/>
          </a:p>
        </p:txBody>
      </p:sp>
      <p:sp>
        <p:nvSpPr>
          <p:cNvPr id="7" name="Text Placeholder 6">
            <a:extLst>
              <a:ext uri="{FF2B5EF4-FFF2-40B4-BE49-F238E27FC236}">
                <a16:creationId xmlns:a16="http://schemas.microsoft.com/office/drawing/2014/main" id="{144927D3-BE9A-EDE5-B84A-7E2F38E63085}"/>
              </a:ext>
            </a:extLst>
          </p:cNvPr>
          <p:cNvSpPr>
            <a:spLocks noGrp="1"/>
          </p:cNvSpPr>
          <p:nvPr>
            <p:ph type="body" sz="quarter" idx="17"/>
          </p:nvPr>
        </p:nvSpPr>
        <p:spPr>
          <a:xfrm>
            <a:off x="457201" y="1347788"/>
            <a:ext cx="5556894" cy="372731"/>
          </a:xfrm>
        </p:spPr>
        <p:txBody>
          <a:bodyPr/>
          <a:lstStyle/>
          <a:p>
            <a:r>
              <a:rPr lang="en-US"/>
              <a:t>AI implementation, 2023-2024</a:t>
            </a:r>
          </a:p>
        </p:txBody>
      </p:sp>
      <p:graphicFrame>
        <p:nvGraphicFramePr>
          <p:cNvPr id="4" name="Content Placeholder 3">
            <a:extLst>
              <a:ext uri="{FF2B5EF4-FFF2-40B4-BE49-F238E27FC236}">
                <a16:creationId xmlns:a16="http://schemas.microsoft.com/office/drawing/2014/main" id="{997A84E5-EE46-728B-48A7-33A73A4D5F80}"/>
              </a:ext>
            </a:extLst>
          </p:cNvPr>
          <p:cNvGraphicFramePr>
            <a:graphicFrameLocks noGrp="1"/>
          </p:cNvGraphicFramePr>
          <p:nvPr>
            <p:ph sz="quarter" idx="20"/>
            <p:extLst>
              <p:ext uri="{D42A27DB-BD31-4B8C-83A1-F6EECF244321}">
                <p14:modId xmlns:p14="http://schemas.microsoft.com/office/powerpoint/2010/main" val="1568490473"/>
              </p:ext>
            </p:extLst>
          </p:nvPr>
        </p:nvGraphicFramePr>
        <p:xfrm>
          <a:off x="449024" y="1796172"/>
          <a:ext cx="5465926" cy="2822010"/>
        </p:xfrm>
        <a:graphic>
          <a:graphicData uri="http://schemas.openxmlformats.org/drawingml/2006/table">
            <a:tbl>
              <a:tblPr/>
              <a:tblGrid>
                <a:gridCol w="2261152">
                  <a:extLst>
                    <a:ext uri="{9D8B030D-6E8A-4147-A177-3AD203B41FA5}">
                      <a16:colId xmlns:a16="http://schemas.microsoft.com/office/drawing/2014/main" val="1713848633"/>
                    </a:ext>
                  </a:extLst>
                </a:gridCol>
                <a:gridCol w="1602387">
                  <a:extLst>
                    <a:ext uri="{9D8B030D-6E8A-4147-A177-3AD203B41FA5}">
                      <a16:colId xmlns:a16="http://schemas.microsoft.com/office/drawing/2014/main" val="1688170626"/>
                    </a:ext>
                  </a:extLst>
                </a:gridCol>
                <a:gridCol w="1602387">
                  <a:extLst>
                    <a:ext uri="{9D8B030D-6E8A-4147-A177-3AD203B41FA5}">
                      <a16:colId xmlns:a16="http://schemas.microsoft.com/office/drawing/2014/main" val="3313643492"/>
                    </a:ext>
                  </a:extLst>
                </a:gridCol>
              </a:tblGrid>
              <a:tr h="614202">
                <a:tc>
                  <a:txBody>
                    <a:bodyPr/>
                    <a:lstStyle/>
                    <a:p>
                      <a:pPr algn="l" fontAlgn="ctr">
                        <a:buNone/>
                      </a:pPr>
                      <a:r>
                        <a:rPr lang="en-US" sz="1400" b="1" i="0" u="none" strike="noStrike">
                          <a:effectLst/>
                          <a:latin typeface="Arial" panose="020B0604020202020204" pitchFamily="34" charset="0"/>
                        </a:rPr>
                        <a:t>Hospital Characteristics</a:t>
                      </a:r>
                      <a:endParaRPr lang="en-US" sz="1400" b="0" i="0" u="none" strike="noStrike">
                        <a:effectLst/>
                        <a:latin typeface="Arial" panose="020B0604020202020204" pitchFamily="34" charset="0"/>
                      </a:endParaRPr>
                    </a:p>
                  </a:txBody>
                  <a:tcPr marL="105167" marR="105167" marT="52583" marB="52583" anchor="ctr">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a:txBody>
                    <a:bodyPr/>
                    <a:lstStyle/>
                    <a:p>
                      <a:pPr algn="ctr" fontAlgn="ctr">
                        <a:buNone/>
                      </a:pPr>
                      <a:r>
                        <a:rPr lang="en-US" sz="1400" b="1" i="0" u="none" strike="noStrike">
                          <a:effectLst/>
                          <a:latin typeface="Arial" panose="020B0604020202020204" pitchFamily="34" charset="0"/>
                        </a:rPr>
                        <a:t>2023</a:t>
                      </a:r>
                      <a:endParaRPr lang="en-US" sz="1400" b="0" i="0" u="none" strike="noStrike">
                        <a:effectLst/>
                        <a:latin typeface="Arial" panose="020B0604020202020204" pitchFamily="34" charset="0"/>
                      </a:endParaRPr>
                    </a:p>
                  </a:txBody>
                  <a:tcPr marL="105167" marR="105167" marT="52583" marB="52583" anchor="ct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chemeClr val="tx2"/>
                    </a:solidFill>
                  </a:tcPr>
                </a:tc>
                <a:tc>
                  <a:txBody>
                    <a:bodyPr/>
                    <a:lstStyle/>
                    <a:p>
                      <a:pPr algn="ctr" fontAlgn="ctr">
                        <a:buNone/>
                      </a:pPr>
                      <a:r>
                        <a:rPr lang="en-US" sz="1400" b="1" i="0" u="none" strike="noStrike">
                          <a:effectLst/>
                          <a:latin typeface="Arial" panose="020B0604020202020204" pitchFamily="34" charset="0"/>
                        </a:rPr>
                        <a:t>2024</a:t>
                      </a:r>
                      <a:endParaRPr lang="en-US" sz="1400" b="0" i="0" u="none" strike="noStrike">
                        <a:effectLst/>
                        <a:latin typeface="Arial" panose="020B0604020202020204" pitchFamily="34" charset="0"/>
                      </a:endParaRPr>
                    </a:p>
                  </a:txBody>
                  <a:tcPr marL="105167" marR="105167" marT="52583" marB="52583" anchor="ctr">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extLst>
                  <a:ext uri="{0D108BD9-81ED-4DB2-BD59-A6C34878D82A}">
                    <a16:rowId xmlns:a16="http://schemas.microsoft.com/office/drawing/2014/main" val="3548350546"/>
                  </a:ext>
                </a:extLst>
              </a:tr>
              <a:tr h="365202">
                <a:tc gridSpan="3">
                  <a:txBody>
                    <a:bodyPr/>
                    <a:lstStyle/>
                    <a:p>
                      <a:pPr algn="l" fontAlgn="t">
                        <a:buNone/>
                      </a:pPr>
                      <a:r>
                        <a:rPr lang="en-US" sz="1400" b="1" i="0" u="none" strike="noStrike">
                          <a:effectLst/>
                          <a:latin typeface="Arial" panose="020B0604020202020204" pitchFamily="34" charset="0"/>
                        </a:rPr>
                        <a:t>Hospital Size</a:t>
                      </a:r>
                      <a:endParaRPr lang="en-US" sz="1400" b="0" i="0" u="none" strike="noStrike">
                        <a:effectLst/>
                        <a:latin typeface="Arial" panose="020B0604020202020204" pitchFamily="34" charset="0"/>
                      </a:endParaRPr>
                    </a:p>
                  </a:txBody>
                  <a:tcPr marL="105167" marR="105167" marT="52583" marB="5258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1472701"/>
                  </a:ext>
                </a:extLst>
              </a:tr>
              <a:tr h="614202">
                <a:tc>
                  <a:txBody>
                    <a:bodyPr/>
                    <a:lstStyle/>
                    <a:p>
                      <a:pPr algn="l" fontAlgn="t">
                        <a:buNone/>
                      </a:pPr>
                      <a:r>
                        <a:rPr lang="en-US" sz="1400" b="0" i="0" u="none" strike="noStrike">
                          <a:effectLst/>
                          <a:latin typeface="Arial" panose="020B0604020202020204" pitchFamily="34" charset="0"/>
                        </a:rPr>
                        <a:t>Small &lt; 100 (ref) (n=951)†</a:t>
                      </a:r>
                    </a:p>
                  </a:txBody>
                  <a:tcPr marL="105167" marR="105167" marT="52583" marB="52583">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53%</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59%</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extLst>
                  <a:ext uri="{0D108BD9-81ED-4DB2-BD59-A6C34878D82A}">
                    <a16:rowId xmlns:a16="http://schemas.microsoft.com/office/drawing/2014/main" val="3159790033"/>
                  </a:ext>
                </a:extLst>
              </a:tr>
              <a:tr h="614202">
                <a:tc>
                  <a:txBody>
                    <a:bodyPr/>
                    <a:lstStyle/>
                    <a:p>
                      <a:pPr algn="l" fontAlgn="t">
                        <a:buNone/>
                      </a:pPr>
                      <a:r>
                        <a:rPr lang="pt-BR" sz="1400" b="0" i="0" u="none" strike="noStrike">
                          <a:effectLst/>
                          <a:latin typeface="Arial" panose="020B0604020202020204" pitchFamily="34" charset="0"/>
                        </a:rPr>
                        <a:t>Medium 100 – 399 (n=845)</a:t>
                      </a:r>
                    </a:p>
                  </a:txBody>
                  <a:tcPr marL="105167" marR="105167" marT="52583" marB="52583">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75%*</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80%*</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noFill/>
                  </a:tcPr>
                </a:tc>
                <a:extLst>
                  <a:ext uri="{0D108BD9-81ED-4DB2-BD59-A6C34878D82A}">
                    <a16:rowId xmlns:a16="http://schemas.microsoft.com/office/drawing/2014/main" val="1636432189"/>
                  </a:ext>
                </a:extLst>
              </a:tr>
              <a:tr h="614202">
                <a:tc>
                  <a:txBody>
                    <a:bodyPr/>
                    <a:lstStyle/>
                    <a:p>
                      <a:pPr algn="l" fontAlgn="t">
                        <a:buNone/>
                      </a:pPr>
                      <a:r>
                        <a:rPr lang="en-US" sz="1400" b="0" i="0" u="none" strike="noStrike">
                          <a:effectLst/>
                          <a:latin typeface="Arial" panose="020B0604020202020204" pitchFamily="34" charset="0"/>
                        </a:rPr>
                        <a:t>Large &gt; 400 (n=284)</a:t>
                      </a:r>
                    </a:p>
                  </a:txBody>
                  <a:tcPr marL="105167" marR="105167" marT="52583" marB="52583">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90%*</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t">
                        <a:buNone/>
                      </a:pPr>
                      <a:r>
                        <a:rPr lang="en-US" sz="1400" b="0" i="0" u="none" strike="noStrike">
                          <a:solidFill>
                            <a:srgbClr val="4C5056"/>
                          </a:solidFill>
                          <a:effectLst/>
                          <a:latin typeface="Arial" panose="020B0604020202020204" pitchFamily="34" charset="0"/>
                        </a:rPr>
                        <a:t>96%*</a:t>
                      </a:r>
                      <a:endParaRPr lang="en-US" sz="1400" b="0" i="0" u="none" strike="noStrike">
                        <a:effectLst/>
                        <a:latin typeface="Arial" panose="020B0604020202020204" pitchFamily="34" charset="0"/>
                      </a:endParaRPr>
                    </a:p>
                  </a:txBody>
                  <a:tcPr marL="105167" marR="105167" marT="52583" marB="52583">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487524"/>
                  </a:ext>
                </a:extLst>
              </a:tr>
            </a:tbl>
          </a:graphicData>
        </a:graphic>
      </p:graphicFrame>
      <p:sp>
        <p:nvSpPr>
          <p:cNvPr id="8" name="Text Placeholder 7">
            <a:extLst>
              <a:ext uri="{FF2B5EF4-FFF2-40B4-BE49-F238E27FC236}">
                <a16:creationId xmlns:a16="http://schemas.microsoft.com/office/drawing/2014/main" id="{0652BCBC-08B3-2FDD-0597-9256CF8C8F8C}"/>
              </a:ext>
            </a:extLst>
          </p:cNvPr>
          <p:cNvSpPr>
            <a:spLocks noGrp="1"/>
          </p:cNvSpPr>
          <p:nvPr>
            <p:ph type="body" sz="quarter" idx="21"/>
          </p:nvPr>
        </p:nvSpPr>
        <p:spPr>
          <a:xfrm>
            <a:off x="6022109" y="1347788"/>
            <a:ext cx="5709515" cy="372731"/>
          </a:xfrm>
        </p:spPr>
        <p:txBody>
          <a:bodyPr/>
          <a:lstStyle/>
          <a:p>
            <a:r>
              <a:rPr lang="en-US"/>
              <a:t>Third-party technology integrations, 2024</a:t>
            </a:r>
          </a:p>
        </p:txBody>
      </p:sp>
      <p:graphicFrame>
        <p:nvGraphicFramePr>
          <p:cNvPr id="5" name="Table 4">
            <a:extLst>
              <a:ext uri="{FF2B5EF4-FFF2-40B4-BE49-F238E27FC236}">
                <a16:creationId xmlns:a16="http://schemas.microsoft.com/office/drawing/2014/main" id="{965B9027-484A-7382-B0E8-2AD190CD0F0E}"/>
              </a:ext>
            </a:extLst>
          </p:cNvPr>
          <p:cNvGraphicFramePr>
            <a:graphicFrameLocks noGrp="1"/>
          </p:cNvGraphicFramePr>
          <p:nvPr>
            <p:extLst>
              <p:ext uri="{D42A27DB-BD31-4B8C-83A1-F6EECF244321}">
                <p14:modId xmlns:p14="http://schemas.microsoft.com/office/powerpoint/2010/main" val="2021402544"/>
              </p:ext>
            </p:extLst>
          </p:nvPr>
        </p:nvGraphicFramePr>
        <p:xfrm>
          <a:off x="6022109" y="1796172"/>
          <a:ext cx="6049817" cy="4163129"/>
        </p:xfrm>
        <a:graphic>
          <a:graphicData uri="http://schemas.openxmlformats.org/drawingml/2006/table">
            <a:tbl>
              <a:tblPr firstRow="1" firstCol="1">
                <a:tableStyleId>{5C22544A-7EE6-4342-B048-85BDC9FD1C3A}</a:tableStyleId>
              </a:tblPr>
              <a:tblGrid>
                <a:gridCol w="704958">
                  <a:extLst>
                    <a:ext uri="{9D8B030D-6E8A-4147-A177-3AD203B41FA5}">
                      <a16:colId xmlns:a16="http://schemas.microsoft.com/office/drawing/2014/main" val="3059391406"/>
                    </a:ext>
                  </a:extLst>
                </a:gridCol>
                <a:gridCol w="833132">
                  <a:extLst>
                    <a:ext uri="{9D8B030D-6E8A-4147-A177-3AD203B41FA5}">
                      <a16:colId xmlns:a16="http://schemas.microsoft.com/office/drawing/2014/main" val="1433332432"/>
                    </a:ext>
                  </a:extLst>
                </a:gridCol>
                <a:gridCol w="640870">
                  <a:extLst>
                    <a:ext uri="{9D8B030D-6E8A-4147-A177-3AD203B41FA5}">
                      <a16:colId xmlns:a16="http://schemas.microsoft.com/office/drawing/2014/main" val="3140146844"/>
                    </a:ext>
                  </a:extLst>
                </a:gridCol>
                <a:gridCol w="833132">
                  <a:extLst>
                    <a:ext uri="{9D8B030D-6E8A-4147-A177-3AD203B41FA5}">
                      <a16:colId xmlns:a16="http://schemas.microsoft.com/office/drawing/2014/main" val="4141228789"/>
                    </a:ext>
                  </a:extLst>
                </a:gridCol>
                <a:gridCol w="640870">
                  <a:extLst>
                    <a:ext uri="{9D8B030D-6E8A-4147-A177-3AD203B41FA5}">
                      <a16:colId xmlns:a16="http://schemas.microsoft.com/office/drawing/2014/main" val="56858185"/>
                    </a:ext>
                  </a:extLst>
                </a:gridCol>
                <a:gridCol w="833132">
                  <a:extLst>
                    <a:ext uri="{9D8B030D-6E8A-4147-A177-3AD203B41FA5}">
                      <a16:colId xmlns:a16="http://schemas.microsoft.com/office/drawing/2014/main" val="2328424166"/>
                    </a:ext>
                  </a:extLst>
                </a:gridCol>
                <a:gridCol w="704958">
                  <a:extLst>
                    <a:ext uri="{9D8B030D-6E8A-4147-A177-3AD203B41FA5}">
                      <a16:colId xmlns:a16="http://schemas.microsoft.com/office/drawing/2014/main" val="2508553666"/>
                    </a:ext>
                  </a:extLst>
                </a:gridCol>
                <a:gridCol w="858765">
                  <a:extLst>
                    <a:ext uri="{9D8B030D-6E8A-4147-A177-3AD203B41FA5}">
                      <a16:colId xmlns:a16="http://schemas.microsoft.com/office/drawing/2014/main" val="1832011952"/>
                    </a:ext>
                  </a:extLst>
                </a:gridCol>
              </a:tblGrid>
              <a:tr h="326443">
                <a:tc gridSpan="4">
                  <a:txBody>
                    <a:bodyPr/>
                    <a:lstStyle/>
                    <a:p>
                      <a:pPr marL="0" marR="0" algn="ctr">
                        <a:lnSpc>
                          <a:spcPct val="110000"/>
                        </a:lnSpc>
                        <a:buNone/>
                        <a:tabLst>
                          <a:tab pos="228600" algn="l"/>
                        </a:tabLst>
                      </a:pPr>
                      <a:r>
                        <a:rPr lang="en-US" sz="1200">
                          <a:solidFill>
                            <a:schemeClr val="tx1"/>
                          </a:solidFill>
                          <a:effectLst/>
                        </a:rPr>
                        <a:t>Clinical Purposes</a:t>
                      </a: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0000"/>
                        </a:lnSpc>
                        <a:buNone/>
                        <a:tabLst>
                          <a:tab pos="228600" algn="l"/>
                        </a:tabLst>
                      </a:pPr>
                      <a:r>
                        <a:rPr lang="en-US" sz="1200">
                          <a:solidFill>
                            <a:schemeClr val="tx1"/>
                          </a:solidFill>
                          <a:effectLst/>
                        </a:rPr>
                        <a:t>Administrative Purposes</a:t>
                      </a: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lnL w="9525" cap="flat" cmpd="sng" algn="ctr">
                      <a:solidFill>
                        <a:schemeClr val="bg1">
                          <a:lumMod val="9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80719617"/>
                  </a:ext>
                </a:extLst>
              </a:tr>
              <a:tr h="326443">
                <a:tc gridSpan="2">
                  <a:txBody>
                    <a:bodyPr/>
                    <a:lstStyle/>
                    <a:p>
                      <a:pPr marL="0" marR="0" algn="ctr">
                        <a:lnSpc>
                          <a:spcPct val="110000"/>
                        </a:lnSpc>
                        <a:buNone/>
                        <a:tabLst>
                          <a:tab pos="228600" algn="l"/>
                        </a:tabLst>
                      </a:pPr>
                      <a:r>
                        <a:rPr lang="en-US" sz="1200" b="0" i="1" kern="1200">
                          <a:solidFill>
                            <a:schemeClr val="dk1"/>
                          </a:solidFill>
                          <a:effectLst/>
                          <a:latin typeface="+mn-lt"/>
                          <a:ea typeface="+mn-ea"/>
                          <a:cs typeface="+mn-cs"/>
                        </a:rPr>
                        <a:t>Integrate</a:t>
                      </a:r>
                    </a:p>
                  </a:txBody>
                  <a:tcPr marL="82529" marR="82529" marT="54596" marB="54596">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10000"/>
                        </a:lnSpc>
                        <a:buNone/>
                        <a:tabLst>
                          <a:tab pos="228600" algn="l"/>
                        </a:tabLst>
                      </a:pPr>
                      <a:r>
                        <a:rPr lang="en-US" sz="1200" b="0" i="1">
                          <a:effectLst/>
                        </a:rPr>
                        <a:t>Provide</a:t>
                      </a:r>
                      <a:endParaRPr lang="en-US" sz="1200" b="0" i="1">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10000"/>
                        </a:lnSpc>
                        <a:buNone/>
                        <a:tabLst>
                          <a:tab pos="228600" algn="l"/>
                        </a:tabLst>
                      </a:pPr>
                      <a:r>
                        <a:rPr lang="en-US" sz="1200" b="0" i="1">
                          <a:effectLst/>
                        </a:rPr>
                        <a:t>Integrate</a:t>
                      </a:r>
                      <a:endParaRPr lang="en-US" sz="1200" b="0" i="1">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marL="0" marR="0" algn="ctr">
                        <a:lnSpc>
                          <a:spcPct val="110000"/>
                        </a:lnSpc>
                        <a:buNone/>
                        <a:tabLst>
                          <a:tab pos="228600" algn="l"/>
                        </a:tabLst>
                      </a:pPr>
                      <a:r>
                        <a:rPr lang="en-US" sz="1200" b="0" i="1">
                          <a:effectLst/>
                        </a:rPr>
                        <a:t>Provide</a:t>
                      </a:r>
                      <a:endParaRPr lang="en-US" sz="1200" b="0" i="1">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B w="9525"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2214365126"/>
                  </a:ext>
                </a:extLst>
              </a:tr>
              <a:tr h="867290">
                <a:tc>
                  <a:txBody>
                    <a:bodyPr/>
                    <a:lstStyle/>
                    <a:p>
                      <a:pPr marL="0" marR="0" algn="ctr">
                        <a:lnSpc>
                          <a:spcPct val="110000"/>
                        </a:lnSpc>
                        <a:buNone/>
                        <a:tabLst>
                          <a:tab pos="228600" algn="l"/>
                        </a:tabLst>
                      </a:pPr>
                      <a:r>
                        <a:rPr lang="en-US" sz="1100" b="0">
                          <a:solidFill>
                            <a:schemeClr val="tx1"/>
                          </a:solidFill>
                          <a:effectLst/>
                        </a:rPr>
                        <a:t>Any method</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Standard-based API</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Any method</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Standard-based API</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Any method</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Standard-based API</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Any method</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lnSpc>
                          <a:spcPct val="110000"/>
                        </a:lnSpc>
                        <a:buNone/>
                        <a:tabLst>
                          <a:tab pos="228600" algn="l"/>
                        </a:tabLst>
                      </a:pPr>
                      <a:r>
                        <a:rPr lang="en-US" sz="1100">
                          <a:effectLst/>
                        </a:rPr>
                        <a:t>Standard-based API</a:t>
                      </a:r>
                      <a:endParaRPr lang="en-US" sz="1200">
                        <a:solidFill>
                          <a:srgbClr val="1334CB"/>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0184508"/>
                  </a:ext>
                </a:extLst>
              </a:tr>
              <a:tr h="323691">
                <a:tc>
                  <a:txBody>
                    <a:bodyPr/>
                    <a:lstStyle/>
                    <a:p>
                      <a:pPr marL="0" marR="0" algn="ctr">
                        <a:buNone/>
                      </a:pPr>
                      <a:r>
                        <a:rPr lang="en-US" sz="1200" b="0">
                          <a:solidFill>
                            <a:schemeClr val="tx1"/>
                          </a:solidFill>
                          <a:effectLst/>
                        </a:rPr>
                        <a:t>91%</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52%</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83%</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39%</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87%</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35%</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86%</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32%</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7706244"/>
                  </a:ext>
                </a:extLst>
              </a:tr>
              <a:tr h="323691">
                <a:tc gridSpan="8">
                  <a:txBody>
                    <a:bodyPr/>
                    <a:lstStyle/>
                    <a:p>
                      <a:pPr marL="0" marR="0">
                        <a:buNone/>
                      </a:pPr>
                      <a:r>
                        <a:rPr lang="en-US" sz="1200">
                          <a:solidFill>
                            <a:schemeClr val="tx1"/>
                          </a:solidFill>
                          <a:effectLst/>
                        </a:rPr>
                        <a:t>EHR (market leading (top 3) and all others)</a:t>
                      </a: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9525" cap="flat" cmpd="sng" algn="ctr">
                      <a:solidFill>
                        <a:schemeClr val="bg1">
                          <a:lumMod val="95000"/>
                        </a:schemeClr>
                      </a:solidFill>
                      <a:prstDash val="solid"/>
                      <a:round/>
                      <a:headEnd type="none" w="med" len="med"/>
                      <a:tailEnd type="none" w="med" len="med"/>
                    </a:lnL>
                    <a:lnT w="9525" cap="flat" cmpd="sng" algn="ctr">
                      <a:solidFill>
                        <a:schemeClr val="bg1">
                          <a:lumMod val="9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650132222"/>
                  </a:ext>
                </a:extLst>
              </a:tr>
              <a:tr h="512249">
                <a:tc>
                  <a:txBody>
                    <a:bodyPr/>
                    <a:lstStyle/>
                    <a:p>
                      <a:pPr marL="0" marR="0" algn="ctr">
                        <a:buNone/>
                      </a:pPr>
                      <a:r>
                        <a:rPr lang="en-US" sz="1200" b="0">
                          <a:solidFill>
                            <a:schemeClr val="tx1"/>
                          </a:solidFill>
                          <a:effectLst/>
                        </a:rPr>
                        <a:t>94%*</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56%*</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87%*</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43%*</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90%*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37%*</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90%*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34%*</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4828538"/>
                  </a:ext>
                </a:extLst>
              </a:tr>
              <a:tr h="323691">
                <a:tc>
                  <a:txBody>
                    <a:bodyPr/>
                    <a:lstStyle/>
                    <a:p>
                      <a:pPr marL="0" marR="0" algn="ctr">
                        <a:buNone/>
                      </a:pPr>
                      <a:r>
                        <a:rPr lang="en-US" sz="1200" b="0">
                          <a:solidFill>
                            <a:schemeClr val="tx1"/>
                          </a:solidFill>
                          <a:effectLst/>
                        </a:rPr>
                        <a:t>67%</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20%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55%</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15%</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60%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20%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62%</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14%</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90493869"/>
                  </a:ext>
                </a:extLst>
              </a:tr>
              <a:tr h="323691">
                <a:tc gridSpan="8">
                  <a:txBody>
                    <a:bodyPr/>
                    <a:lstStyle/>
                    <a:p>
                      <a:pPr marL="0" marR="0">
                        <a:buNone/>
                      </a:pPr>
                      <a:r>
                        <a:rPr lang="en-US" sz="1200">
                          <a:solidFill>
                            <a:schemeClr val="tx1"/>
                          </a:solidFill>
                          <a:effectLst/>
                        </a:rPr>
                        <a:t>Hospital Bed Size (&gt;100 beds and &lt;100 beds) </a:t>
                      </a: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9525" cap="flat" cmpd="sng" algn="ctr">
                      <a:solidFill>
                        <a:schemeClr val="bg1">
                          <a:lumMod val="95000"/>
                        </a:schemeClr>
                      </a:solidFill>
                      <a:prstDash val="solid"/>
                      <a:round/>
                      <a:headEnd type="none" w="med" len="med"/>
                      <a:tailEnd type="none" w="med" len="med"/>
                    </a:lnL>
                    <a:lnT w="9525" cap="flat" cmpd="sng" algn="ctr">
                      <a:solidFill>
                        <a:schemeClr val="bg1">
                          <a:lumMod val="95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438648710"/>
                  </a:ext>
                </a:extLst>
              </a:tr>
              <a:tr h="512249">
                <a:tc>
                  <a:txBody>
                    <a:bodyPr/>
                    <a:lstStyle/>
                    <a:p>
                      <a:pPr marL="0" marR="0" algn="ctr">
                        <a:buNone/>
                      </a:pPr>
                      <a:r>
                        <a:rPr lang="en-US" sz="1200" b="0">
                          <a:solidFill>
                            <a:schemeClr val="tx1"/>
                          </a:solidFill>
                          <a:effectLst/>
                        </a:rPr>
                        <a:t>96%*</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56%*</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90%*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44%*</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94%*</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38%*</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93%*</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B w="9525"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algn="ctr">
                        <a:buNone/>
                      </a:pPr>
                      <a:r>
                        <a:rPr lang="en-US" sz="1200">
                          <a:effectLst/>
                        </a:rPr>
                        <a:t>35%*</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3473821"/>
                  </a:ext>
                </a:extLst>
              </a:tr>
              <a:tr h="323691">
                <a:tc>
                  <a:txBody>
                    <a:bodyPr/>
                    <a:lstStyle/>
                    <a:p>
                      <a:pPr marL="0" marR="0" algn="ctr">
                        <a:buNone/>
                      </a:pPr>
                      <a:r>
                        <a:rPr lang="en-US" sz="1200" b="0">
                          <a:solidFill>
                            <a:schemeClr val="tx1"/>
                          </a:solidFill>
                          <a:effectLst/>
                        </a:rPr>
                        <a:t>85%</a:t>
                      </a:r>
                      <a:endParaRPr lang="en-US" sz="12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6350" cap="flat" cmpd="sng" algn="ctr">
                      <a:solidFill>
                        <a:schemeClr val="tx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47%</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76%</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34%</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80%</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33%</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79%</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buNone/>
                      </a:pPr>
                      <a:r>
                        <a:rPr lang="en-US" sz="1200">
                          <a:effectLst/>
                        </a:rPr>
                        <a:t>29%</a:t>
                      </a:r>
                      <a:endParaRPr lang="en-US" sz="1200">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82529" marR="82529" marT="54596" marB="54596" anchor="ctr">
                    <a:lnL w="9525" cap="flat" cmpd="sng" algn="ctr">
                      <a:solidFill>
                        <a:schemeClr val="bg1">
                          <a:lumMod val="9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769411"/>
                  </a:ext>
                </a:extLst>
              </a:tr>
            </a:tbl>
          </a:graphicData>
        </a:graphic>
      </p:graphicFrame>
      <p:graphicFrame>
        <p:nvGraphicFramePr>
          <p:cNvPr id="3" name="Table 2">
            <a:extLst>
              <a:ext uri="{FF2B5EF4-FFF2-40B4-BE49-F238E27FC236}">
                <a16:creationId xmlns:a16="http://schemas.microsoft.com/office/drawing/2014/main" id="{C73CC348-C5F8-44E9-353B-5DD287DFC876}"/>
              </a:ext>
            </a:extLst>
          </p:cNvPr>
          <p:cNvGraphicFramePr>
            <a:graphicFrameLocks noGrp="1"/>
          </p:cNvGraphicFramePr>
          <p:nvPr>
            <p:extLst>
              <p:ext uri="{D42A27DB-BD31-4B8C-83A1-F6EECF244321}">
                <p14:modId xmlns:p14="http://schemas.microsoft.com/office/powerpoint/2010/main" val="1517730835"/>
              </p:ext>
            </p:extLst>
          </p:nvPr>
        </p:nvGraphicFramePr>
        <p:xfrm>
          <a:off x="449024" y="4618182"/>
          <a:ext cx="5465763" cy="1341120"/>
        </p:xfrm>
        <a:graphic>
          <a:graphicData uri="http://schemas.openxmlformats.org/drawingml/2006/table">
            <a:tbl>
              <a:tblPr/>
              <a:tblGrid>
                <a:gridCol w="1821921">
                  <a:extLst>
                    <a:ext uri="{9D8B030D-6E8A-4147-A177-3AD203B41FA5}">
                      <a16:colId xmlns:a16="http://schemas.microsoft.com/office/drawing/2014/main" val="1681870700"/>
                    </a:ext>
                  </a:extLst>
                </a:gridCol>
                <a:gridCol w="1821921">
                  <a:extLst>
                    <a:ext uri="{9D8B030D-6E8A-4147-A177-3AD203B41FA5}">
                      <a16:colId xmlns:a16="http://schemas.microsoft.com/office/drawing/2014/main" val="2056305363"/>
                    </a:ext>
                  </a:extLst>
                </a:gridCol>
                <a:gridCol w="1821921">
                  <a:extLst>
                    <a:ext uri="{9D8B030D-6E8A-4147-A177-3AD203B41FA5}">
                      <a16:colId xmlns:a16="http://schemas.microsoft.com/office/drawing/2014/main" val="577690273"/>
                    </a:ext>
                  </a:extLst>
                </a:gridCol>
              </a:tblGrid>
              <a:tr h="0">
                <a:tc gridSpan="3">
                  <a:txBody>
                    <a:bodyPr/>
                    <a:lstStyle/>
                    <a:p>
                      <a:pPr algn="l" fontAlgn="t">
                        <a:buNone/>
                      </a:pPr>
                      <a:r>
                        <a:rPr lang="en-US" sz="1400" b="1">
                          <a:effectLst/>
                        </a:rPr>
                        <a:t>EHR (market leading (top 3))</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786332"/>
                  </a:ext>
                </a:extLst>
              </a:tr>
              <a:tr h="0">
                <a:tc>
                  <a:txBody>
                    <a:bodyPr/>
                    <a:lstStyle/>
                    <a:p>
                      <a:pPr algn="l" fontAlgn="t">
                        <a:buNone/>
                      </a:pPr>
                      <a:r>
                        <a:rPr lang="en-US" sz="1400" b="0">
                          <a:effectLst/>
                        </a:rPr>
                        <a:t>Market leading vendor (n=1,197)</a:t>
                      </a:r>
                    </a:p>
                  </a:txBody>
                  <a:tcPr>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400">
                          <a:solidFill>
                            <a:srgbClr val="4C5056"/>
                          </a:solidFill>
                          <a:effectLst/>
                        </a:rPr>
                        <a:t>87%</a:t>
                      </a:r>
                    </a:p>
                  </a:txBody>
                  <a:tcP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tc>
                  <a:txBody>
                    <a:bodyPr/>
                    <a:lstStyle/>
                    <a:p>
                      <a:pPr algn="ctr" fontAlgn="t">
                        <a:buNone/>
                      </a:pPr>
                      <a:r>
                        <a:rPr lang="en-US" sz="1400">
                          <a:solidFill>
                            <a:srgbClr val="4C5056"/>
                          </a:solidFill>
                          <a:effectLst/>
                        </a:rPr>
                        <a:t>90%</a:t>
                      </a:r>
                    </a:p>
                  </a:txBody>
                  <a:tcPr>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7620" cap="flat" cmpd="sng" algn="ctr">
                      <a:solidFill>
                        <a:srgbClr val="D6D6D6"/>
                      </a:solidFill>
                      <a:prstDash val="solid"/>
                      <a:round/>
                      <a:headEnd type="none" w="med" len="med"/>
                      <a:tailEnd type="none" w="med" len="med"/>
                    </a:lnB>
                    <a:solidFill>
                      <a:srgbClr val="FFFFFF"/>
                    </a:solidFill>
                  </a:tcPr>
                </a:tc>
                <a:extLst>
                  <a:ext uri="{0D108BD9-81ED-4DB2-BD59-A6C34878D82A}">
                    <a16:rowId xmlns:a16="http://schemas.microsoft.com/office/drawing/2014/main" val="604179560"/>
                  </a:ext>
                </a:extLst>
              </a:tr>
              <a:tr h="0">
                <a:tc>
                  <a:txBody>
                    <a:bodyPr/>
                    <a:lstStyle/>
                    <a:p>
                      <a:pPr algn="l" fontAlgn="t">
                        <a:buNone/>
                      </a:pPr>
                      <a:r>
                        <a:rPr lang="en-US" sz="1400" b="0">
                          <a:effectLst/>
                        </a:rPr>
                        <a:t>All other vendors (n=883)</a:t>
                      </a:r>
                    </a:p>
                  </a:txBody>
                  <a:tcPr>
                    <a:lnL w="6350" cap="flat" cmpd="sng" algn="ctr">
                      <a:solidFill>
                        <a:schemeClr val="tx1"/>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t">
                        <a:buNone/>
                      </a:pPr>
                      <a:r>
                        <a:rPr lang="en-US" sz="1400">
                          <a:solidFill>
                            <a:srgbClr val="4C5056"/>
                          </a:solidFill>
                          <a:effectLst/>
                        </a:rPr>
                        <a:t>48%*</a:t>
                      </a:r>
                    </a:p>
                  </a:txBody>
                  <a:tcPr>
                    <a:lnL w="7620" cap="flat" cmpd="sng" algn="ctr">
                      <a:solidFill>
                        <a:srgbClr val="D6D6D6"/>
                      </a:solidFill>
                      <a:prstDash val="solid"/>
                      <a:round/>
                      <a:headEnd type="none" w="med" len="med"/>
                      <a:tailEnd type="none" w="med" len="med"/>
                    </a:lnL>
                    <a:lnR w="7620" cap="flat" cmpd="sng" algn="ctr">
                      <a:solidFill>
                        <a:srgbClr val="D6D6D6"/>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t">
                        <a:buNone/>
                      </a:pPr>
                      <a:r>
                        <a:rPr lang="en-US" sz="1400">
                          <a:solidFill>
                            <a:srgbClr val="4C5056"/>
                          </a:solidFill>
                          <a:effectLst/>
                        </a:rPr>
                        <a:t>50%*</a:t>
                      </a:r>
                    </a:p>
                  </a:txBody>
                  <a:tcPr>
                    <a:lnL w="7620" cap="flat" cmpd="sng" algn="ctr">
                      <a:solidFill>
                        <a:srgbClr val="D6D6D6"/>
                      </a:solidFill>
                      <a:prstDash val="solid"/>
                      <a:round/>
                      <a:headEnd type="none" w="med" len="med"/>
                      <a:tailEnd type="none" w="med" len="med"/>
                    </a:lnL>
                    <a:lnR w="6350" cap="flat" cmpd="sng" algn="ctr">
                      <a:solidFill>
                        <a:schemeClr val="tx1"/>
                      </a:solidFill>
                      <a:prstDash val="solid"/>
                      <a:round/>
                      <a:headEnd type="none" w="med" len="med"/>
                      <a:tailEnd type="none" w="med" len="med"/>
                    </a:lnR>
                    <a:lnT w="7620" cap="flat" cmpd="sng" algn="ctr">
                      <a:solidFill>
                        <a:srgbClr val="D6D6D6"/>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63388422"/>
                  </a:ext>
                </a:extLst>
              </a:tr>
            </a:tbl>
          </a:graphicData>
        </a:graphic>
      </p:graphicFrame>
      <p:sp>
        <p:nvSpPr>
          <p:cNvPr id="6" name="TextBox 9">
            <a:extLst>
              <a:ext uri="{FF2B5EF4-FFF2-40B4-BE49-F238E27FC236}">
                <a16:creationId xmlns:a16="http://schemas.microsoft.com/office/drawing/2014/main" id="{1041C63F-6298-1263-649A-DA5BFBA69FF8}"/>
              </a:ext>
            </a:extLst>
          </p:cNvPr>
          <p:cNvSpPr txBox="1"/>
          <p:nvPr/>
        </p:nvSpPr>
        <p:spPr>
          <a:xfrm>
            <a:off x="7331515" y="6034954"/>
            <a:ext cx="4857310" cy="430887"/>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100">
                <a:solidFill>
                  <a:schemeClr val="tx2">
                    <a:lumMod val="50000"/>
                  </a:schemeClr>
                </a:solidFill>
                <a:ea typeface="Calibri" panose="020F0502020204030204" pitchFamily="34" charset="0"/>
                <a:cs typeface="Arial" panose="020B0604020202020204" pitchFamily="34" charset="0"/>
              </a:rPr>
              <a:t>Source: American Hospital Association Information Technology Survey</a:t>
            </a:r>
          </a:p>
          <a:p>
            <a:r>
              <a:rPr lang="en-US" sz="1100">
                <a:solidFill>
                  <a:schemeClr val="tx2">
                    <a:lumMod val="50000"/>
                  </a:schemeClr>
                </a:solidFill>
                <a:ea typeface="Calibri" panose="020F0502020204030204" pitchFamily="34" charset="0"/>
                <a:cs typeface="Arial" panose="020B0604020202020204" pitchFamily="34" charset="0"/>
              </a:rPr>
              <a:t>Note: *Significantly different from reference group.</a:t>
            </a:r>
            <a:endParaRPr lang="en-US" sz="1100">
              <a:solidFill>
                <a:schemeClr val="bg1">
                  <a:lumMod val="50000"/>
                </a:scheme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2667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79C8F87-4CBE-B7E9-A780-E31D7A252EBB}"/>
              </a:ext>
            </a:extLst>
          </p:cNvPr>
          <p:cNvSpPr>
            <a:spLocks noGrp="1"/>
          </p:cNvSpPr>
          <p:nvPr>
            <p:ph type="title"/>
          </p:nvPr>
        </p:nvSpPr>
        <p:spPr/>
        <p:txBody>
          <a:bodyPr/>
          <a:lstStyle/>
          <a:p>
            <a:r>
              <a:rPr lang="en-US" dirty="0"/>
              <a:t>The Rural Health Transformation Program creates tremendous opportunities to states to invest in technology advancement in rural settings.</a:t>
            </a:r>
          </a:p>
        </p:txBody>
      </p:sp>
      <p:pic>
        <p:nvPicPr>
          <p:cNvPr id="17" name="Content Placeholder 16" descr="A picture containing chart&#10;&#10;AI-generated content may be incorrect.">
            <a:extLst>
              <a:ext uri="{FF2B5EF4-FFF2-40B4-BE49-F238E27FC236}">
                <a16:creationId xmlns:a16="http://schemas.microsoft.com/office/drawing/2014/main" id="{21C729CC-5A87-9710-5AB1-A29F2592B025}"/>
              </a:ext>
            </a:extLst>
          </p:cNvPr>
          <p:cNvPicPr>
            <a:picLocks noGrp="1" noChangeAspect="1"/>
          </p:cNvPicPr>
          <p:nvPr>
            <p:ph sz="quarter" idx="10"/>
          </p:nvPr>
        </p:nvPicPr>
        <p:blipFill>
          <a:blip r:embed="rId2"/>
          <a:stretch>
            <a:fillRect/>
          </a:stretch>
        </p:blipFill>
        <p:spPr>
          <a:xfrm>
            <a:off x="457200" y="1440807"/>
            <a:ext cx="5124421" cy="4923792"/>
          </a:xfrm>
        </p:spPr>
      </p:pic>
      <p:sp>
        <p:nvSpPr>
          <p:cNvPr id="15" name="Content Placeholder 14">
            <a:extLst>
              <a:ext uri="{FF2B5EF4-FFF2-40B4-BE49-F238E27FC236}">
                <a16:creationId xmlns:a16="http://schemas.microsoft.com/office/drawing/2014/main" id="{A3526788-700C-754A-D48E-C67FEB5B960C}"/>
              </a:ext>
            </a:extLst>
          </p:cNvPr>
          <p:cNvSpPr>
            <a:spLocks noGrp="1"/>
          </p:cNvSpPr>
          <p:nvPr>
            <p:ph sz="quarter" idx="11"/>
          </p:nvPr>
        </p:nvSpPr>
        <p:spPr/>
        <p:txBody>
          <a:bodyPr/>
          <a:lstStyle/>
          <a:p>
            <a:r>
              <a:rPr lang="en-US" sz="2000" dirty="0"/>
              <a:t>Analysis of the 50 state plans for the Rural Heath Transformation Program show how states plan to use funding to make technology investments in rural health care providers.</a:t>
            </a:r>
          </a:p>
          <a:p>
            <a:r>
              <a:rPr lang="en-US" sz="2000" dirty="0"/>
              <a:t>States who receive more funding are more likely to invest more in telehealth, remote patient monitoring, and information exchange, but all states plan to use some funding to make these technology investments over the next 5 years.</a:t>
            </a:r>
          </a:p>
        </p:txBody>
      </p:sp>
      <p:sp>
        <p:nvSpPr>
          <p:cNvPr id="18" name="TextBox 17">
            <a:extLst>
              <a:ext uri="{FF2B5EF4-FFF2-40B4-BE49-F238E27FC236}">
                <a16:creationId xmlns:a16="http://schemas.microsoft.com/office/drawing/2014/main" id="{3D97D482-2D93-879F-A91C-949E7F195878}"/>
              </a:ext>
            </a:extLst>
          </p:cNvPr>
          <p:cNvSpPr txBox="1"/>
          <p:nvPr/>
        </p:nvSpPr>
        <p:spPr bwMode="gray">
          <a:xfrm>
            <a:off x="5775649" y="5841524"/>
            <a:ext cx="4506686" cy="689344"/>
          </a:xfrm>
          <a:prstGeom prst="rect">
            <a:avLst/>
          </a:prstGeom>
        </p:spPr>
        <p:txBody>
          <a:bodyPr wrap="square" lIns="45720" tIns="45720" rIns="45720" bIns="45720" rtlCol="0">
            <a:noAutofit/>
          </a:bodyPr>
          <a:lstStyle/>
          <a:p>
            <a:pPr>
              <a:lnSpc>
                <a:spcPct val="90000"/>
              </a:lnSpc>
              <a:spcBef>
                <a:spcPts val="1000"/>
              </a:spcBef>
            </a:pPr>
            <a:r>
              <a:rPr lang="en-US" sz="1100" dirty="0"/>
              <a:t>Note: Analysis by ChatGPT of RHTP 50 State Spotlight: </a:t>
            </a:r>
            <a:r>
              <a:rPr lang="en-US" sz="1100" dirty="0">
                <a:hlinkClick r:id="rId3"/>
              </a:rPr>
              <a:t>https://www.cms.gov/files/document/rural-health-transformation-50-state-spotlights.pdf.</a:t>
            </a:r>
            <a:endParaRPr lang="en-US" sz="1100" dirty="0"/>
          </a:p>
        </p:txBody>
      </p:sp>
    </p:spTree>
    <p:extLst>
      <p:ext uri="{BB962C8B-B14F-4D97-AF65-F5344CB8AC3E}">
        <p14:creationId xmlns:p14="http://schemas.microsoft.com/office/powerpoint/2010/main" val="4139371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BA31-9812-B2DA-8DA2-671D00BE1084}"/>
              </a:ext>
            </a:extLst>
          </p:cNvPr>
          <p:cNvSpPr>
            <a:spLocks noGrp="1"/>
          </p:cNvSpPr>
          <p:nvPr>
            <p:ph type="title"/>
          </p:nvPr>
        </p:nvSpPr>
        <p:spPr/>
        <p:txBody>
          <a:bodyPr/>
          <a:lstStyle/>
          <a:p>
            <a:r>
              <a:rPr lang="en-US"/>
              <a:t>Regulated APIs and certification requirements are limited in scope and special effort still needed.</a:t>
            </a:r>
            <a:br>
              <a:rPr lang="en-US"/>
            </a:br>
            <a:endParaRPr lang="en-US"/>
          </a:p>
        </p:txBody>
      </p:sp>
      <p:pic>
        <p:nvPicPr>
          <p:cNvPr id="5" name="Content Placeholder 4" descr="Text&#10;&#10;AI-generated content may be incorrect.">
            <a:extLst>
              <a:ext uri="{FF2B5EF4-FFF2-40B4-BE49-F238E27FC236}">
                <a16:creationId xmlns:a16="http://schemas.microsoft.com/office/drawing/2014/main" id="{EAF73785-06E2-4D90-E283-C4DDFB7CCE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423" y="1687712"/>
            <a:ext cx="9978918" cy="3647466"/>
          </a:xfrm>
        </p:spPr>
      </p:pic>
      <p:sp>
        <p:nvSpPr>
          <p:cNvPr id="3" name="TextBox 9">
            <a:extLst>
              <a:ext uri="{FF2B5EF4-FFF2-40B4-BE49-F238E27FC236}">
                <a16:creationId xmlns:a16="http://schemas.microsoft.com/office/drawing/2014/main" id="{E9CD668D-3394-32B4-0A75-9653E192E257}"/>
              </a:ext>
            </a:extLst>
          </p:cNvPr>
          <p:cNvSpPr txBox="1"/>
          <p:nvPr/>
        </p:nvSpPr>
        <p:spPr>
          <a:xfrm>
            <a:off x="453193" y="6139190"/>
            <a:ext cx="11282438" cy="2616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a:lstStyle>
          <a:p>
            <a:r>
              <a:rPr lang="en-US" sz="1100">
                <a:solidFill>
                  <a:schemeClr val="tx2">
                    <a:lumMod val="50000"/>
                  </a:schemeClr>
                </a:solidFill>
                <a:ea typeface="Calibri" panose="020F0502020204030204" pitchFamily="34" charset="0"/>
                <a:cs typeface="Arial" panose="020B0604020202020204" pitchFamily="34" charset="0"/>
              </a:rPr>
              <a:t>Source: A national survey of digital health company experiences with electronic health record application programming interfaces. </a:t>
            </a:r>
            <a:r>
              <a:rPr lang="en-US" sz="1100">
                <a:solidFill>
                  <a:schemeClr val="bg1">
                    <a:lumMod val="50000"/>
                  </a:schemeClr>
                </a:solidFill>
                <a:ea typeface="Calibri" panose="020F0502020204030204" pitchFamily="34" charset="0"/>
                <a:cs typeface="Arial" panose="020B0604020202020204" pitchFamily="34" charset="0"/>
                <a:hlinkClick r:id="rId3"/>
              </a:rPr>
              <a:t>https://doi.org/10.1093/jamia/ocae006</a:t>
            </a:r>
            <a:r>
              <a:rPr lang="en-US" sz="1100">
                <a:solidFill>
                  <a:schemeClr val="bg1">
                    <a:lumMod val="50000"/>
                  </a:schemeClr>
                </a:solidFill>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65030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149F4-7467-337E-CFDA-7C4FC6BFAC61}"/>
              </a:ext>
            </a:extLst>
          </p:cNvPr>
          <p:cNvSpPr/>
          <p:nvPr/>
        </p:nvSpPr>
        <p:spPr>
          <a:xfrm>
            <a:off x="93662" y="27878"/>
            <a:ext cx="12001500" cy="6858000"/>
          </a:xfrm>
          <a:prstGeom prst="rect">
            <a:avLst/>
          </a:prstGeom>
          <a:solidFill>
            <a:srgbClr val="1138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375"/>
          </a:p>
        </p:txBody>
      </p:sp>
      <p:sp>
        <p:nvSpPr>
          <p:cNvPr id="5" name="TextBox 4">
            <a:extLst>
              <a:ext uri="{FF2B5EF4-FFF2-40B4-BE49-F238E27FC236}">
                <a16:creationId xmlns:a16="http://schemas.microsoft.com/office/drawing/2014/main" id="{47BAB092-C1D3-5879-D6E3-0A3468602DCA}"/>
              </a:ext>
            </a:extLst>
          </p:cNvPr>
          <p:cNvSpPr txBox="1"/>
          <p:nvPr/>
        </p:nvSpPr>
        <p:spPr>
          <a:xfrm>
            <a:off x="927698" y="1959566"/>
            <a:ext cx="10333429" cy="981038"/>
          </a:xfrm>
          <a:prstGeom prst="rect">
            <a:avLst/>
          </a:prstGeom>
          <a:noFill/>
        </p:spPr>
        <p:txBody>
          <a:bodyPr wrap="square" lIns="171450" tIns="85725" rIns="171450" bIns="85725" anchor="t">
            <a:spAutoFit/>
          </a:bodyPr>
          <a:lstStyle/>
          <a:p>
            <a:r>
              <a:rPr lang="en-US" sz="5250" b="1" spc="-188">
                <a:solidFill>
                  <a:schemeClr val="bg1"/>
                </a:solidFill>
                <a:latin typeface="Helvetica Neue"/>
                <a:ea typeface="Helvetica Neue" panose="02000503000000020004" pitchFamily="2" charset="0"/>
                <a:cs typeface="Helvetica Neue" panose="02000503000000020004" pitchFamily="2" charset="0"/>
              </a:rPr>
              <a:t>Shape the Future of Health IT</a:t>
            </a:r>
            <a:endParaRPr lang="en-US" sz="5250" i="1" spc="-188">
              <a:solidFill>
                <a:schemeClr val="bg1"/>
              </a:solidFill>
              <a:latin typeface="Helvetica Neue"/>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58C23BFF-204F-2015-BD58-04814A3168AE}"/>
              </a:ext>
            </a:extLst>
          </p:cNvPr>
          <p:cNvSpPr txBox="1"/>
          <p:nvPr/>
        </p:nvSpPr>
        <p:spPr>
          <a:xfrm>
            <a:off x="1056861" y="5872907"/>
            <a:ext cx="7956364" cy="438262"/>
          </a:xfrm>
          <a:prstGeom prst="rect">
            <a:avLst/>
          </a:prstGeom>
          <a:noFill/>
        </p:spPr>
        <p:txBody>
          <a:bodyPr wrap="square">
            <a:spAutoFit/>
          </a:bodyPr>
          <a:lstStyle/>
          <a:p>
            <a:pPr algn="r">
              <a:lnSpc>
                <a:spcPct val="120000"/>
              </a:lnSpc>
            </a:pPr>
            <a:r>
              <a:rPr lang="en-US" sz="2063" b="1">
                <a:solidFill>
                  <a:srgbClr val="FEB80A"/>
                </a:solidFill>
                <a:latin typeface="Helvetica Neue" panose="02000503000000020004" pitchFamily="2" charset="0"/>
                <a:ea typeface="Helvetica Neue" panose="02000503000000020004" pitchFamily="2" charset="0"/>
                <a:cs typeface="Helvetica Neue" panose="02000503000000020004" pitchFamily="2" charset="0"/>
              </a:rPr>
              <a:t>&gt;&gt;&gt;Take the survey now!</a:t>
            </a:r>
            <a:endParaRPr lang="en-US" sz="2063" b="1" i="1">
              <a:solidFill>
                <a:srgbClr val="FEB80A"/>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49CD77B6-9AF8-ED06-C336-741310871A0A}"/>
              </a:ext>
            </a:extLst>
          </p:cNvPr>
          <p:cNvSpPr txBox="1"/>
          <p:nvPr/>
        </p:nvSpPr>
        <p:spPr>
          <a:xfrm>
            <a:off x="927698" y="3133706"/>
            <a:ext cx="9334309" cy="1131079"/>
          </a:xfrm>
          <a:prstGeom prst="rect">
            <a:avLst/>
          </a:prstGeom>
          <a:noFill/>
        </p:spPr>
        <p:txBody>
          <a:bodyPr wrap="square">
            <a:spAutoFit/>
          </a:bodyPr>
          <a:lstStyle/>
          <a:p>
            <a:r>
              <a:rPr lang="en-US" sz="3375">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Are you a digital health company integrating with EHRs?</a:t>
            </a:r>
            <a:endParaRPr lang="en-US" sz="3375" i="1" spc="-188">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Picture 10" descr="A close-up of a logo&#10;&#10;AI-generated content may be incorrect.">
            <a:extLst>
              <a:ext uri="{FF2B5EF4-FFF2-40B4-BE49-F238E27FC236}">
                <a16:creationId xmlns:a16="http://schemas.microsoft.com/office/drawing/2014/main" id="{FFA7CDEC-F8C4-2B11-BC13-5100025FF61E}"/>
              </a:ext>
            </a:extLst>
          </p:cNvPr>
          <p:cNvPicPr>
            <a:picLocks noChangeAspect="1"/>
          </p:cNvPicPr>
          <p:nvPr/>
        </p:nvPicPr>
        <p:blipFill>
          <a:blip r:embed="rId2"/>
          <a:stretch>
            <a:fillRect/>
          </a:stretch>
        </p:blipFill>
        <p:spPr>
          <a:xfrm>
            <a:off x="10262006" y="2"/>
            <a:ext cx="1833154" cy="1833154"/>
          </a:xfrm>
          <a:prstGeom prst="rect">
            <a:avLst/>
          </a:prstGeom>
        </p:spPr>
      </p:pic>
      <p:sp>
        <p:nvSpPr>
          <p:cNvPr id="12" name="TextBox 11">
            <a:extLst>
              <a:ext uri="{FF2B5EF4-FFF2-40B4-BE49-F238E27FC236}">
                <a16:creationId xmlns:a16="http://schemas.microsoft.com/office/drawing/2014/main" id="{CDD4BFC8-149A-7787-6138-C91214CF122B}"/>
              </a:ext>
            </a:extLst>
          </p:cNvPr>
          <p:cNvSpPr txBox="1"/>
          <p:nvPr/>
        </p:nvSpPr>
        <p:spPr>
          <a:xfrm>
            <a:off x="927697" y="4538679"/>
            <a:ext cx="10851317" cy="865622"/>
          </a:xfrm>
          <a:prstGeom prst="rect">
            <a:avLst/>
          </a:prstGeom>
          <a:noFill/>
        </p:spPr>
        <p:txBody>
          <a:bodyPr wrap="square" lIns="171450" tIns="85725" rIns="171450" bIns="85725" anchor="t">
            <a:spAutoFit/>
          </a:bodyPr>
          <a:lstStyle/>
          <a:p>
            <a:r>
              <a:rPr lang="en-US" sz="2250">
                <a:solidFill>
                  <a:schemeClr val="bg1"/>
                </a:solidFill>
                <a:latin typeface="Helvetica Neue Light"/>
                <a:ea typeface="Helvetica Neue Light" panose="02000403000000020004" pitchFamily="2" charset="0"/>
                <a:cs typeface="Helvetica Neue" panose="02000503000000020004" pitchFamily="2" charset="0"/>
              </a:rPr>
              <a:t>UCSF and federal policymakers want to hear from you. Your experience with API-based electronic health record integration can directly inform national health IT policy.</a:t>
            </a:r>
          </a:p>
        </p:txBody>
      </p:sp>
      <p:sp>
        <p:nvSpPr>
          <p:cNvPr id="3" name="Rectangle 2">
            <a:extLst>
              <a:ext uri="{FF2B5EF4-FFF2-40B4-BE49-F238E27FC236}">
                <a16:creationId xmlns:a16="http://schemas.microsoft.com/office/drawing/2014/main" id="{A0EE5288-DDE9-4EA9-6CA9-A2392ECFF002}"/>
              </a:ext>
            </a:extLst>
          </p:cNvPr>
          <p:cNvSpPr/>
          <p:nvPr/>
        </p:nvSpPr>
        <p:spPr>
          <a:xfrm>
            <a:off x="9426649" y="5512288"/>
            <a:ext cx="1191360" cy="12556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375"/>
          </a:p>
        </p:txBody>
      </p:sp>
      <p:pic>
        <p:nvPicPr>
          <p:cNvPr id="8" name="Picture 7" descr="A qr code with black squares&#10;&#10;AI-generated content may be incorrect.">
            <a:extLst>
              <a:ext uri="{FF2B5EF4-FFF2-40B4-BE49-F238E27FC236}">
                <a16:creationId xmlns:a16="http://schemas.microsoft.com/office/drawing/2014/main" id="{618489EE-AD2B-C8E1-EA74-2CA4B6F1CE55}"/>
              </a:ext>
            </a:extLst>
          </p:cNvPr>
          <p:cNvPicPr>
            <a:picLocks noChangeAspect="1"/>
          </p:cNvPicPr>
          <p:nvPr/>
        </p:nvPicPr>
        <p:blipFill>
          <a:blip r:embed="rId3"/>
          <a:stretch>
            <a:fillRect/>
          </a:stretch>
        </p:blipFill>
        <p:spPr>
          <a:xfrm>
            <a:off x="9377863" y="5512288"/>
            <a:ext cx="1255669" cy="1255669"/>
          </a:xfrm>
          <a:prstGeom prst="rect">
            <a:avLst/>
          </a:prstGeom>
        </p:spPr>
      </p:pic>
    </p:spTree>
    <p:extLst>
      <p:ext uri="{BB962C8B-B14F-4D97-AF65-F5344CB8AC3E}">
        <p14:creationId xmlns:p14="http://schemas.microsoft.com/office/powerpoint/2010/main" val="1926896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6213-EB30-2A79-0461-8684B6D6300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A739CE-1067-A2E0-CC61-2D5DF0FD09AE}"/>
              </a:ext>
            </a:extLst>
          </p:cNvPr>
          <p:cNvSpPr/>
          <p:nvPr/>
        </p:nvSpPr>
        <p:spPr>
          <a:xfrm>
            <a:off x="7647632" y="0"/>
            <a:ext cx="4447530" cy="6858000"/>
          </a:xfrm>
          <a:prstGeom prst="rect">
            <a:avLst/>
          </a:prstGeom>
          <a:solidFill>
            <a:srgbClr val="FEB8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375"/>
          </a:p>
        </p:txBody>
      </p:sp>
      <p:sp>
        <p:nvSpPr>
          <p:cNvPr id="9" name="TextBox 9">
            <a:extLst>
              <a:ext uri="{FF2B5EF4-FFF2-40B4-BE49-F238E27FC236}">
                <a16:creationId xmlns:a16="http://schemas.microsoft.com/office/drawing/2014/main" id="{D1746175-4A86-0B4F-9FA7-C51B4A29AF44}"/>
              </a:ext>
            </a:extLst>
          </p:cNvPr>
          <p:cNvSpPr txBox="1"/>
          <p:nvPr/>
        </p:nvSpPr>
        <p:spPr>
          <a:xfrm>
            <a:off x="8085460" y="752129"/>
            <a:ext cx="3423156" cy="606063"/>
          </a:xfrm>
          <a:prstGeom prst="rect">
            <a:avLst/>
          </a:prstGeom>
        </p:spPr>
        <p:txBody>
          <a:bodyPr wrap="square" lIns="0" tIns="0" rIns="0" bIns="0" rtlCol="0" anchor="t">
            <a:spAutoFit/>
          </a:bodyPr>
          <a:lstStyle/>
          <a:p>
            <a:r>
              <a:rPr lang="en-US" sz="1969" b="1">
                <a:solidFill>
                  <a:srgbClr val="11388A"/>
                </a:solidFill>
                <a:latin typeface="Helvetica Neue" panose="02000503000000020004" pitchFamily="2" charset="0"/>
                <a:ea typeface="Helvetica Neue" panose="02000503000000020004" pitchFamily="2" charset="0"/>
                <a:cs typeface="Helvetica Neue" panose="02000503000000020004" pitchFamily="2" charset="0"/>
                <a:sym typeface="Radley"/>
              </a:rPr>
              <a:t>Scan the QR code to take the survey:</a:t>
            </a:r>
          </a:p>
        </p:txBody>
      </p:sp>
      <p:sp>
        <p:nvSpPr>
          <p:cNvPr id="12" name="TextBox 12">
            <a:extLst>
              <a:ext uri="{FF2B5EF4-FFF2-40B4-BE49-F238E27FC236}">
                <a16:creationId xmlns:a16="http://schemas.microsoft.com/office/drawing/2014/main" id="{EFC3FDFF-CDB5-FB3E-83FA-604FB8160A6B}"/>
              </a:ext>
            </a:extLst>
          </p:cNvPr>
          <p:cNvSpPr txBox="1"/>
          <p:nvPr/>
        </p:nvSpPr>
        <p:spPr>
          <a:xfrm>
            <a:off x="846887" y="303664"/>
            <a:ext cx="6542520" cy="4809009"/>
          </a:xfrm>
          <a:prstGeom prst="rect">
            <a:avLst/>
          </a:prstGeom>
        </p:spPr>
        <p:txBody>
          <a:bodyPr wrap="square" lIns="0" tIns="0" rIns="0" bIns="0" rtlCol="0" anchor="t">
            <a:spAutoFit/>
          </a:bodyPr>
          <a:lstStyle/>
          <a:p>
            <a:pPr>
              <a:lnSpc>
                <a:spcPts val="2483"/>
              </a:lnSpc>
            </a:pPr>
            <a:r>
              <a:rPr lang="en-US" sz="2250" b="1">
                <a:solidFill>
                  <a:srgbClr val="11388A"/>
                </a:solidFill>
                <a:latin typeface="Helvetica Neue" panose="02000503000000020004" pitchFamily="2" charset="0"/>
                <a:ea typeface="Helvetica Neue" panose="02000503000000020004" pitchFamily="2" charset="0"/>
                <a:cs typeface="Helvetica Neue" panose="02000503000000020004" pitchFamily="2" charset="0"/>
                <a:sym typeface="Radley"/>
              </a:rPr>
              <a:t>What</a:t>
            </a:r>
          </a:p>
          <a:p>
            <a:pPr>
              <a:lnSpc>
                <a:spcPts val="2483"/>
              </a:lnSpc>
              <a:spcBef>
                <a:spcPct val="0"/>
              </a:spcBef>
            </a:pPr>
            <a:r>
              <a:rPr lang="en-US" sz="2250">
                <a:solidFill>
                  <a:srgbClr val="231F20"/>
                </a:solidFill>
                <a:latin typeface="Helvetica Neue"/>
                <a:ea typeface="Helvetica Neue" panose="02000503000000020004" pitchFamily="2" charset="0"/>
                <a:cs typeface="Helvetica Neue" panose="02000503000000020004" pitchFamily="2" charset="0"/>
                <a:sym typeface="Radley"/>
              </a:rPr>
              <a:t>Participate in a national survey of digital health companies focused on API-based EHR integration. Your insights will inform future health IT policy.</a:t>
            </a:r>
            <a:endParaRPr lang="en-US" sz="2250">
              <a:solidFill>
                <a:srgbClr val="231F20"/>
              </a:solidFill>
              <a:latin typeface="Helvetica Neue"/>
              <a:ea typeface="Helvetica Neue" panose="02000503000000020004" pitchFamily="2" charset="0"/>
              <a:cs typeface="Helvetica Neue" panose="02000503000000020004" pitchFamily="2" charset="0"/>
            </a:endParaRPr>
          </a:p>
          <a:p>
            <a:pPr>
              <a:lnSpc>
                <a:spcPts val="2483"/>
              </a:lnSpc>
              <a:spcBef>
                <a:spcPct val="0"/>
              </a:spcBef>
            </a:pPr>
            <a:endParaRPr lang="en-US" sz="2250">
              <a:solidFill>
                <a:srgbClr val="231F20"/>
              </a:solidFill>
              <a:latin typeface="Helvetica Neue" panose="02000503000000020004" pitchFamily="2" charset="0"/>
              <a:ea typeface="Helvetica Neue" panose="02000503000000020004" pitchFamily="2" charset="0"/>
              <a:cs typeface="Helvetica Neue" panose="02000503000000020004" pitchFamily="2" charset="0"/>
              <a:sym typeface="Radley"/>
            </a:endParaRPr>
          </a:p>
          <a:p>
            <a:pPr>
              <a:lnSpc>
                <a:spcPts val="2483"/>
              </a:lnSpc>
              <a:spcBef>
                <a:spcPct val="0"/>
              </a:spcBef>
            </a:pPr>
            <a:r>
              <a:rPr lang="en-US" sz="2250" b="1">
                <a:solidFill>
                  <a:srgbClr val="11388A"/>
                </a:solidFill>
                <a:latin typeface="Helvetica Neue" panose="02000503000000020004" pitchFamily="2" charset="0"/>
                <a:ea typeface="Helvetica Neue" panose="02000503000000020004" pitchFamily="2" charset="0"/>
                <a:cs typeface="Helvetica Neue" panose="02000503000000020004" pitchFamily="2" charset="0"/>
                <a:sym typeface="Radley"/>
              </a:rPr>
              <a:t>Why Participate</a:t>
            </a:r>
          </a:p>
          <a:p>
            <a:pPr marL="321469" indent="-321469">
              <a:lnSpc>
                <a:spcPts val="2483"/>
              </a:lnSpc>
              <a:spcBef>
                <a:spcPct val="0"/>
              </a:spcBef>
              <a:buFont typeface="Arial" panose="020B0604020202020204" pitchFamily="34" charset="0"/>
              <a:buChar char="•"/>
            </a:pPr>
            <a:r>
              <a:rPr lang="en-US" sz="2250">
                <a:solidFill>
                  <a:srgbClr val="231F20"/>
                </a:solidFill>
                <a:latin typeface="Helvetica Neue" panose="02000503000000020004" pitchFamily="2" charset="0"/>
                <a:ea typeface="Helvetica Neue" panose="02000503000000020004" pitchFamily="2" charset="0"/>
                <a:cs typeface="Helvetica Neue" panose="02000503000000020004" pitchFamily="2" charset="0"/>
                <a:sym typeface="Radley"/>
              </a:rPr>
              <a:t>Your input will help federal policymakers understand API use and real-world integration challenges. </a:t>
            </a:r>
          </a:p>
          <a:p>
            <a:pPr marL="321469" indent="-321469">
              <a:lnSpc>
                <a:spcPts val="2483"/>
              </a:lnSpc>
              <a:spcBef>
                <a:spcPct val="0"/>
              </a:spcBef>
              <a:buFont typeface="Arial" panose="020B0604020202020204" pitchFamily="34" charset="0"/>
              <a:buChar char="•"/>
            </a:pPr>
            <a:r>
              <a:rPr lang="en-US" sz="2250">
                <a:solidFill>
                  <a:srgbClr val="231F20"/>
                </a:solidFill>
                <a:latin typeface="Helvetica Neue" panose="02000503000000020004" pitchFamily="2" charset="0"/>
                <a:ea typeface="Helvetica Neue" panose="02000503000000020004" pitchFamily="2" charset="0"/>
                <a:cs typeface="Helvetica Neue" panose="02000503000000020004" pitchFamily="2" charset="0"/>
                <a:sym typeface="Radley"/>
              </a:rPr>
              <a:t>Selected survey participants will have opportunities to participate in onstage panels with UCSF at national conferences. </a:t>
            </a:r>
          </a:p>
          <a:p>
            <a:pPr>
              <a:lnSpc>
                <a:spcPts val="2483"/>
              </a:lnSpc>
              <a:spcBef>
                <a:spcPct val="0"/>
              </a:spcBef>
            </a:pPr>
            <a:endParaRPr lang="en-US" sz="2250">
              <a:solidFill>
                <a:srgbClr val="231F20"/>
              </a:solidFill>
              <a:latin typeface="Helvetica Neue" panose="02000503000000020004" pitchFamily="2" charset="0"/>
              <a:ea typeface="Helvetica Neue" panose="02000503000000020004" pitchFamily="2" charset="0"/>
              <a:cs typeface="Helvetica Neue" panose="02000503000000020004" pitchFamily="2" charset="0"/>
              <a:sym typeface="Radley"/>
            </a:endParaRPr>
          </a:p>
          <a:p>
            <a:pPr>
              <a:lnSpc>
                <a:spcPts val="2483"/>
              </a:lnSpc>
              <a:spcBef>
                <a:spcPct val="0"/>
              </a:spcBef>
            </a:pPr>
            <a:r>
              <a:rPr lang="en-US" sz="2250" b="1">
                <a:solidFill>
                  <a:srgbClr val="11388A"/>
                </a:solidFill>
                <a:latin typeface="Helvetica Neue"/>
                <a:ea typeface="Helvetica Neue" panose="02000503000000020004" pitchFamily="2" charset="0"/>
                <a:cs typeface="Helvetica Neue" panose="02000503000000020004" pitchFamily="2" charset="0"/>
              </a:rPr>
              <a:t>Now Accepting Responses!</a:t>
            </a:r>
          </a:p>
          <a:p>
            <a:pPr>
              <a:lnSpc>
                <a:spcPts val="2483"/>
              </a:lnSpc>
              <a:spcBef>
                <a:spcPct val="0"/>
              </a:spcBef>
            </a:pPr>
            <a:endParaRPr lang="en-US" sz="2250">
              <a:solidFill>
                <a:srgbClr val="231F20"/>
              </a:solidFill>
              <a:latin typeface="Helvetica Neue" panose="02000503000000020004" pitchFamily="2" charset="0"/>
              <a:ea typeface="Helvetica Neue" panose="02000503000000020004" pitchFamily="2" charset="0"/>
              <a:cs typeface="Helvetica Neue" panose="02000503000000020004" pitchFamily="2" charset="0"/>
              <a:sym typeface="Radley"/>
            </a:endParaRPr>
          </a:p>
        </p:txBody>
      </p:sp>
      <p:pic>
        <p:nvPicPr>
          <p:cNvPr id="1026" name="Picture 2" descr="Clinovations Government + Health | Johns Hopkins Alumni">
            <a:extLst>
              <a:ext uri="{FF2B5EF4-FFF2-40B4-BE49-F238E27FC236}">
                <a16:creationId xmlns:a16="http://schemas.microsoft.com/office/drawing/2014/main" id="{92CDB151-2858-D229-54A9-C27DD24AB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751" y="6010894"/>
            <a:ext cx="1826618" cy="434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TP | Assistant Secretary for ...">
            <a:extLst>
              <a:ext uri="{FF2B5EF4-FFF2-40B4-BE49-F238E27FC236}">
                <a16:creationId xmlns:a16="http://schemas.microsoft.com/office/drawing/2014/main" id="{2C913A53-2CBB-AB74-A918-4AC6839D4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61" y="6010894"/>
            <a:ext cx="1964190" cy="379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volutionizing Healthcare: A Deep Dive into the ScaleHealth and IEHP  Innovation Challenge">
            <a:extLst>
              <a:ext uri="{FF2B5EF4-FFF2-40B4-BE49-F238E27FC236}">
                <a16:creationId xmlns:a16="http://schemas.microsoft.com/office/drawing/2014/main" id="{905A3DE9-7F4B-E55D-E992-81F723D5A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379" y="5651252"/>
            <a:ext cx="1171088" cy="11710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9">
            <a:extLst>
              <a:ext uri="{FF2B5EF4-FFF2-40B4-BE49-F238E27FC236}">
                <a16:creationId xmlns:a16="http://schemas.microsoft.com/office/drawing/2014/main" id="{D289E680-7169-42BB-98B9-894217BA7F2E}"/>
              </a:ext>
            </a:extLst>
          </p:cNvPr>
          <p:cNvSpPr txBox="1"/>
          <p:nvPr/>
        </p:nvSpPr>
        <p:spPr>
          <a:xfrm>
            <a:off x="8085458" y="5673520"/>
            <a:ext cx="3423156" cy="606063"/>
          </a:xfrm>
          <a:prstGeom prst="rect">
            <a:avLst/>
          </a:prstGeom>
        </p:spPr>
        <p:txBody>
          <a:bodyPr wrap="square" lIns="0" tIns="0" rIns="0" bIns="0" rtlCol="0" anchor="t">
            <a:spAutoFit/>
          </a:bodyPr>
          <a:lstStyle/>
          <a:p>
            <a:r>
              <a:rPr lang="en-US" sz="1969" b="1">
                <a:solidFill>
                  <a:srgbClr val="11388A"/>
                </a:solidFill>
                <a:latin typeface="Helvetica Neue"/>
                <a:ea typeface="Helvetica Neue" panose="02000503000000020004" pitchFamily="2" charset="0"/>
                <a:cs typeface="Helvetica Neue" panose="02000503000000020004" pitchFamily="2" charset="0"/>
                <a:sym typeface="Radley"/>
              </a:rPr>
              <a:t>Questions?</a:t>
            </a:r>
            <a:endParaRPr lang="en-US" sz="3375">
              <a:solidFill>
                <a:srgbClr val="000000"/>
              </a:solidFill>
              <a:latin typeface="Helvetica Neue"/>
              <a:ea typeface="Helvetica Neue" panose="02000503000000020004" pitchFamily="2" charset="0"/>
              <a:cs typeface="Helvetica Neue" panose="02000503000000020004" pitchFamily="2" charset="0"/>
              <a:sym typeface="Radley"/>
            </a:endParaRPr>
          </a:p>
          <a:p>
            <a:r>
              <a:rPr lang="en-US" sz="1969">
                <a:solidFill>
                  <a:srgbClr val="000000"/>
                </a:solidFill>
                <a:latin typeface="Helvetica Neue"/>
                <a:ea typeface="+mn-lt"/>
                <a:cs typeface="+mn-lt"/>
                <a:sym typeface="Radley"/>
              </a:rPr>
              <a:t>Julia</a:t>
            </a:r>
            <a:r>
              <a:rPr lang="en-US" sz="1969">
                <a:latin typeface="Helvetica Neue"/>
                <a:ea typeface="+mn-lt"/>
                <a:cs typeface="+mn-lt"/>
              </a:rPr>
              <a:t>.adler-milstein@ucsf.edu</a:t>
            </a:r>
            <a:endParaRPr lang="en-US" sz="3375">
              <a:latin typeface="Helvetica Neue"/>
            </a:endParaRPr>
          </a:p>
        </p:txBody>
      </p:sp>
      <p:sp>
        <p:nvSpPr>
          <p:cNvPr id="11" name="TextBox 12">
            <a:extLst>
              <a:ext uri="{FF2B5EF4-FFF2-40B4-BE49-F238E27FC236}">
                <a16:creationId xmlns:a16="http://schemas.microsoft.com/office/drawing/2014/main" id="{239B46EF-152E-33F0-E323-F931481DC125}"/>
              </a:ext>
            </a:extLst>
          </p:cNvPr>
          <p:cNvSpPr txBox="1"/>
          <p:nvPr/>
        </p:nvSpPr>
        <p:spPr>
          <a:xfrm>
            <a:off x="844273" y="5413998"/>
            <a:ext cx="6349704" cy="297967"/>
          </a:xfrm>
          <a:prstGeom prst="rect">
            <a:avLst/>
          </a:prstGeom>
        </p:spPr>
        <p:txBody>
          <a:bodyPr wrap="square" lIns="0" tIns="0" rIns="0" bIns="0" rtlCol="0" anchor="t">
            <a:spAutoFit/>
          </a:bodyPr>
          <a:lstStyle/>
          <a:p>
            <a:pPr>
              <a:lnSpc>
                <a:spcPts val="2483"/>
              </a:lnSpc>
              <a:spcBef>
                <a:spcPct val="0"/>
              </a:spcBef>
            </a:pPr>
            <a:r>
              <a:rPr lang="en-US" sz="1969" i="1">
                <a:solidFill>
                  <a:srgbClr val="231F20"/>
                </a:solidFill>
                <a:latin typeface="Helvetica Neue"/>
                <a:ea typeface="Helvetica Neue" panose="02000503000000020004" pitchFamily="2" charset="0"/>
                <a:cs typeface="Helvetica Neue" panose="02000503000000020004" pitchFamily="2" charset="0"/>
                <a:sym typeface="Radley"/>
              </a:rPr>
              <a:t>In partnership with:</a:t>
            </a:r>
          </a:p>
        </p:txBody>
      </p:sp>
      <p:pic>
        <p:nvPicPr>
          <p:cNvPr id="4" name="Picture 3" descr="A qr code with black squares&#10;&#10;AI-generated content may be incorrect.">
            <a:extLst>
              <a:ext uri="{FF2B5EF4-FFF2-40B4-BE49-F238E27FC236}">
                <a16:creationId xmlns:a16="http://schemas.microsoft.com/office/drawing/2014/main" id="{4A7DDB8D-6FF5-CB77-749B-051E36EFAB84}"/>
              </a:ext>
            </a:extLst>
          </p:cNvPr>
          <p:cNvPicPr>
            <a:picLocks noChangeAspect="1"/>
          </p:cNvPicPr>
          <p:nvPr/>
        </p:nvPicPr>
        <p:blipFill>
          <a:blip r:embed="rId6"/>
          <a:stretch>
            <a:fillRect/>
          </a:stretch>
        </p:blipFill>
        <p:spPr>
          <a:xfrm>
            <a:off x="8085460" y="1643063"/>
            <a:ext cx="3571875" cy="3571875"/>
          </a:xfrm>
          <a:prstGeom prst="rect">
            <a:avLst/>
          </a:prstGeom>
        </p:spPr>
      </p:pic>
    </p:spTree>
    <p:extLst>
      <p:ext uri="{BB962C8B-B14F-4D97-AF65-F5344CB8AC3E}">
        <p14:creationId xmlns:p14="http://schemas.microsoft.com/office/powerpoint/2010/main" val="287790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576DC84-42DE-71F8-60CC-36682BC3BF97}"/>
              </a:ext>
            </a:extLst>
          </p:cNvPr>
          <p:cNvSpPr/>
          <p:nvPr/>
        </p:nvSpPr>
        <p:spPr>
          <a:xfrm>
            <a:off x="3617913" y="3276605"/>
            <a:ext cx="4953000" cy="749396"/>
          </a:xfrm>
          <a:prstGeom prst="roundRect">
            <a:avLst>
              <a:gd name="adj" fmla="val 50000"/>
            </a:avLst>
          </a:prstGeom>
          <a:gradFill>
            <a:gsLst>
              <a:gs pos="25000">
                <a:srgbClr val="0F34BA"/>
              </a:gs>
              <a:gs pos="0">
                <a:srgbClr val="246DF7"/>
              </a:gs>
            </a:gsLst>
            <a:lin ang="180000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8" name="Picture 4" descr="Free Social Media Icons Download | Logowik">
            <a:extLst>
              <a:ext uri="{FF2B5EF4-FFF2-40B4-BE49-F238E27FC236}">
                <a16:creationId xmlns:a16="http://schemas.microsoft.com/office/drawing/2014/main" id="{C8DEAF2B-D5A1-106B-FF75-67FE431CB11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aturation sat="0"/>
                    </a14:imgEffect>
                    <a14:imgEffect>
                      <a14:brightnessContrast bright="100000" contrast="-40000"/>
                    </a14:imgEffect>
                  </a14:imgLayer>
                </a14:imgProps>
              </a:ext>
              <a:ext uri="{28A0092B-C50C-407E-A947-70E740481C1C}">
                <a14:useLocalDpi xmlns:a14="http://schemas.microsoft.com/office/drawing/2010/main" val="0"/>
              </a:ext>
            </a:extLst>
          </a:blip>
          <a:srcRect l="25612" t="16860" r="29371" b="21510"/>
          <a:stretch/>
        </p:blipFill>
        <p:spPr bwMode="auto">
          <a:xfrm>
            <a:off x="4136891" y="3377991"/>
            <a:ext cx="531590" cy="543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C05B47-A247-A937-0A84-DBA54C5C2A9C}"/>
              </a:ext>
            </a:extLst>
          </p:cNvPr>
          <p:cNvSpPr txBox="1"/>
          <p:nvPr/>
        </p:nvSpPr>
        <p:spPr>
          <a:xfrm>
            <a:off x="4668482" y="3276605"/>
            <a:ext cx="3605724" cy="749396"/>
          </a:xfrm>
          <a:prstGeom prst="rect">
            <a:avLst/>
          </a:prstGeom>
          <a:noFill/>
        </p:spPr>
        <p:txBody>
          <a:bodyPr wrap="square" anchor="ctr" anchorCtr="0">
            <a:noAutofit/>
          </a:bodyPr>
          <a:lstStyle/>
          <a:p>
            <a:pPr algn="ctr"/>
            <a:r>
              <a:rPr lang="en-US" sz="2800" b="0" i="0">
                <a:solidFill>
                  <a:schemeClr val="bg1"/>
                </a:solidFill>
                <a:effectLst/>
                <a:latin typeface="Roboto" panose="02000000000000000000" pitchFamily="2" charset="0"/>
                <a:ea typeface="Roboto" panose="02000000000000000000" pitchFamily="2" charset="0"/>
              </a:rPr>
              <a:t>@HHS_TechPolicy</a:t>
            </a:r>
            <a:endParaRPr lang="en-US" sz="2800">
              <a:solidFill>
                <a:schemeClr val="bg1"/>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84D0EE38-FA1D-7B02-4F23-9F2FC6DE5676}"/>
              </a:ext>
            </a:extLst>
          </p:cNvPr>
          <p:cNvSpPr txBox="1"/>
          <p:nvPr/>
        </p:nvSpPr>
        <p:spPr>
          <a:xfrm>
            <a:off x="3571339" y="4621059"/>
            <a:ext cx="5001161" cy="749396"/>
          </a:xfrm>
          <a:prstGeom prst="rect">
            <a:avLst/>
          </a:prstGeom>
          <a:noFill/>
        </p:spPr>
        <p:txBody>
          <a:bodyPr wrap="square" anchor="ctr" anchorCtr="0">
            <a:noAutofit/>
          </a:bodyPr>
          <a:lstStyle/>
          <a:p>
            <a:pPr algn="ctr">
              <a:lnSpc>
                <a:spcPct val="130000"/>
              </a:lnSpc>
            </a:pPr>
            <a:r>
              <a:rPr lang="en-US" b="0" i="0">
                <a:solidFill>
                  <a:schemeClr val="tx2">
                    <a:lumMod val="25000"/>
                  </a:schemeClr>
                </a:solidFill>
                <a:effectLst/>
                <a:latin typeface="Roboto" panose="02000000000000000000" pitchFamily="2" charset="0"/>
                <a:ea typeface="Roboto" panose="02000000000000000000" pitchFamily="2" charset="0"/>
              </a:rPr>
              <a:t>Share your content on X and don't forget to use the hashtag </a:t>
            </a:r>
            <a:r>
              <a:rPr lang="en-US" b="1">
                <a:solidFill>
                  <a:schemeClr val="tx2">
                    <a:lumMod val="25000"/>
                  </a:schemeClr>
                </a:solidFill>
                <a:effectLst/>
                <a:latin typeface="Roboto" panose="02000000000000000000" pitchFamily="2" charset="0"/>
                <a:ea typeface="Roboto" panose="02000000000000000000" pitchFamily="2" charset="0"/>
              </a:rPr>
              <a:t>#ASTP2026</a:t>
            </a:r>
            <a:endParaRPr lang="en-US" spc="80">
              <a:solidFill>
                <a:schemeClr val="tx2">
                  <a:lumMod val="25000"/>
                </a:schemeClr>
              </a:solidFill>
              <a:latin typeface="Roboto" panose="02000000000000000000" pitchFamily="2" charset="0"/>
              <a:ea typeface="Roboto" panose="02000000000000000000" pitchFamily="2" charset="0"/>
              <a:cs typeface="Arial" panose="020B0604020202020204" pitchFamily="34" charset="0"/>
            </a:endParaRPr>
          </a:p>
        </p:txBody>
      </p:sp>
      <p:grpSp>
        <p:nvGrpSpPr>
          <p:cNvPr id="27" name="Graphic 5">
            <a:extLst>
              <a:ext uri="{FF2B5EF4-FFF2-40B4-BE49-F238E27FC236}">
                <a16:creationId xmlns:a16="http://schemas.microsoft.com/office/drawing/2014/main" id="{A63B5022-889C-99B2-9AEC-5837A2D31B5B}"/>
              </a:ext>
            </a:extLst>
          </p:cNvPr>
          <p:cNvGrpSpPr/>
          <p:nvPr/>
        </p:nvGrpSpPr>
        <p:grpSpPr>
          <a:xfrm>
            <a:off x="3571339" y="1487545"/>
            <a:ext cx="4994100" cy="935176"/>
            <a:chOff x="4608466" y="3149600"/>
            <a:chExt cx="2967961" cy="555769"/>
          </a:xfrm>
          <a:solidFill>
            <a:srgbClr val="0E34BB"/>
          </a:solidFill>
        </p:grpSpPr>
        <p:grpSp>
          <p:nvGrpSpPr>
            <p:cNvPr id="28" name="Graphic 5">
              <a:extLst>
                <a:ext uri="{FF2B5EF4-FFF2-40B4-BE49-F238E27FC236}">
                  <a16:creationId xmlns:a16="http://schemas.microsoft.com/office/drawing/2014/main" id="{D86B24B7-EEED-1AB3-3EA6-75F7F88B4214}"/>
                </a:ext>
              </a:extLst>
            </p:cNvPr>
            <p:cNvGrpSpPr/>
            <p:nvPr/>
          </p:nvGrpSpPr>
          <p:grpSpPr>
            <a:xfrm>
              <a:off x="4608466" y="3149600"/>
              <a:ext cx="640074" cy="555011"/>
              <a:chOff x="4608466" y="3149600"/>
              <a:chExt cx="640074" cy="555011"/>
            </a:xfrm>
            <a:grpFill/>
          </p:grpSpPr>
          <p:sp>
            <p:nvSpPr>
              <p:cNvPr id="43" name="Freeform 42">
                <a:extLst>
                  <a:ext uri="{FF2B5EF4-FFF2-40B4-BE49-F238E27FC236}">
                    <a16:creationId xmlns:a16="http://schemas.microsoft.com/office/drawing/2014/main" id="{806E70FD-7265-8D3E-C9ED-009EDCB6E48B}"/>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44" name="Freeform 43">
                <a:extLst>
                  <a:ext uri="{FF2B5EF4-FFF2-40B4-BE49-F238E27FC236}">
                    <a16:creationId xmlns:a16="http://schemas.microsoft.com/office/drawing/2014/main" id="{B0D96414-7139-7A91-83DC-28883C5924DB}"/>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45" name="Freeform 44">
                <a:extLst>
                  <a:ext uri="{FF2B5EF4-FFF2-40B4-BE49-F238E27FC236}">
                    <a16:creationId xmlns:a16="http://schemas.microsoft.com/office/drawing/2014/main" id="{DB478746-AA8C-9CF8-812F-50236F6436E1}"/>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46" name="Freeform 45">
                <a:extLst>
                  <a:ext uri="{FF2B5EF4-FFF2-40B4-BE49-F238E27FC236}">
                    <a16:creationId xmlns:a16="http://schemas.microsoft.com/office/drawing/2014/main" id="{3EE60033-7684-66F5-EA75-25734B3F825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29" name="Graphic 5">
              <a:extLst>
                <a:ext uri="{FF2B5EF4-FFF2-40B4-BE49-F238E27FC236}">
                  <a16:creationId xmlns:a16="http://schemas.microsoft.com/office/drawing/2014/main" id="{7D4B6A64-AB9E-3D00-036C-883D2376B980}"/>
                </a:ext>
              </a:extLst>
            </p:cNvPr>
            <p:cNvGrpSpPr/>
            <p:nvPr/>
          </p:nvGrpSpPr>
          <p:grpSpPr>
            <a:xfrm>
              <a:off x="5332662" y="3151494"/>
              <a:ext cx="2243764" cy="553874"/>
              <a:chOff x="5332662" y="3151494"/>
              <a:chExt cx="2243764" cy="553874"/>
            </a:xfrm>
            <a:grpFill/>
          </p:grpSpPr>
          <p:sp>
            <p:nvSpPr>
              <p:cNvPr id="30" name="Freeform 29">
                <a:extLst>
                  <a:ext uri="{FF2B5EF4-FFF2-40B4-BE49-F238E27FC236}">
                    <a16:creationId xmlns:a16="http://schemas.microsoft.com/office/drawing/2014/main" id="{EEA93B7F-6BE2-D1D2-325C-65D6261CA49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31" name="Freeform 30">
                <a:extLst>
                  <a:ext uri="{FF2B5EF4-FFF2-40B4-BE49-F238E27FC236}">
                    <a16:creationId xmlns:a16="http://schemas.microsoft.com/office/drawing/2014/main" id="{B88B538C-3773-B243-665D-71B1B4774382}"/>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2" name="Freeform 31">
                <a:extLst>
                  <a:ext uri="{FF2B5EF4-FFF2-40B4-BE49-F238E27FC236}">
                    <a16:creationId xmlns:a16="http://schemas.microsoft.com/office/drawing/2014/main" id="{D289CE92-790C-D100-3995-E466585FA2F0}"/>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3" name="Freeform 32">
                <a:extLst>
                  <a:ext uri="{FF2B5EF4-FFF2-40B4-BE49-F238E27FC236}">
                    <a16:creationId xmlns:a16="http://schemas.microsoft.com/office/drawing/2014/main" id="{1102DB6B-F894-95FB-AC2A-182579A9ACC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34" name="Freeform 33">
                <a:extLst>
                  <a:ext uri="{FF2B5EF4-FFF2-40B4-BE49-F238E27FC236}">
                    <a16:creationId xmlns:a16="http://schemas.microsoft.com/office/drawing/2014/main" id="{16CC1650-ED1B-3DA7-CBA1-53B28EFC4295}"/>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35" name="Freeform 34">
                <a:extLst>
                  <a:ext uri="{FF2B5EF4-FFF2-40B4-BE49-F238E27FC236}">
                    <a16:creationId xmlns:a16="http://schemas.microsoft.com/office/drawing/2014/main" id="{A4E7C063-DDED-A898-ED33-A82ADB6EC7C7}"/>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36" name="Freeform 35">
                <a:extLst>
                  <a:ext uri="{FF2B5EF4-FFF2-40B4-BE49-F238E27FC236}">
                    <a16:creationId xmlns:a16="http://schemas.microsoft.com/office/drawing/2014/main" id="{42794AEA-8E23-D68F-3408-9FF5264D8D8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37" name="Freeform 36">
                <a:extLst>
                  <a:ext uri="{FF2B5EF4-FFF2-40B4-BE49-F238E27FC236}">
                    <a16:creationId xmlns:a16="http://schemas.microsoft.com/office/drawing/2014/main" id="{6EDD8240-BF46-9E65-26DE-7F8F84650D36}"/>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8" name="Freeform 37">
                <a:extLst>
                  <a:ext uri="{FF2B5EF4-FFF2-40B4-BE49-F238E27FC236}">
                    <a16:creationId xmlns:a16="http://schemas.microsoft.com/office/drawing/2014/main" id="{5A7D5300-0697-833A-CA8F-A4E36494177C}"/>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9" name="Freeform 38">
                <a:extLst>
                  <a:ext uri="{FF2B5EF4-FFF2-40B4-BE49-F238E27FC236}">
                    <a16:creationId xmlns:a16="http://schemas.microsoft.com/office/drawing/2014/main" id="{83530077-FD21-5B77-C7EC-0B79CC9F1C93}"/>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40" name="Freeform 39">
                <a:extLst>
                  <a:ext uri="{FF2B5EF4-FFF2-40B4-BE49-F238E27FC236}">
                    <a16:creationId xmlns:a16="http://schemas.microsoft.com/office/drawing/2014/main" id="{C9CA3770-FC7D-6909-F97D-A1768CB28B6F}"/>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41" name="Freeform 40">
                <a:extLst>
                  <a:ext uri="{FF2B5EF4-FFF2-40B4-BE49-F238E27FC236}">
                    <a16:creationId xmlns:a16="http://schemas.microsoft.com/office/drawing/2014/main" id="{AA304981-175E-B8F5-067E-E9EABFC9E69E}"/>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42" name="Freeform 41">
                <a:extLst>
                  <a:ext uri="{FF2B5EF4-FFF2-40B4-BE49-F238E27FC236}">
                    <a16:creationId xmlns:a16="http://schemas.microsoft.com/office/drawing/2014/main" id="{81B6ECAF-9C75-3978-48F1-4EA2150A850C}"/>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extLst>
      <p:ext uri="{BB962C8B-B14F-4D97-AF65-F5344CB8AC3E}">
        <p14:creationId xmlns:p14="http://schemas.microsoft.com/office/powerpoint/2010/main" val="188529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8F42-CAC9-0563-219D-7663719D27A6}"/>
              </a:ext>
            </a:extLst>
          </p:cNvPr>
          <p:cNvSpPr>
            <a:spLocks noGrp="1"/>
          </p:cNvSpPr>
          <p:nvPr>
            <p:ph type="title"/>
          </p:nvPr>
        </p:nvSpPr>
        <p:spPr>
          <a:xfrm>
            <a:off x="449187" y="398057"/>
            <a:ext cx="11282438" cy="462155"/>
          </a:xfrm>
        </p:spPr>
        <p:txBody>
          <a:bodyPr/>
          <a:lstStyle/>
          <a:p>
            <a:pPr algn="ctr"/>
            <a:r>
              <a:rPr lang="en-US" b="1" dirty="0"/>
              <a:t>Measuring Health IT Use and Interoperability from Multiple Perspectives</a:t>
            </a:r>
          </a:p>
        </p:txBody>
      </p:sp>
      <p:sp>
        <p:nvSpPr>
          <p:cNvPr id="3" name="Content Placeholder 2">
            <a:extLst>
              <a:ext uri="{FF2B5EF4-FFF2-40B4-BE49-F238E27FC236}">
                <a16:creationId xmlns:a16="http://schemas.microsoft.com/office/drawing/2014/main" id="{4DD69FE7-8D5B-85B5-C3DE-56E2DDE149F6}"/>
              </a:ext>
            </a:extLst>
          </p:cNvPr>
          <p:cNvSpPr>
            <a:spLocks noGrp="1"/>
          </p:cNvSpPr>
          <p:nvPr>
            <p:ph sz="quarter" idx="10"/>
          </p:nvPr>
        </p:nvSpPr>
        <p:spPr>
          <a:xfrm>
            <a:off x="477438" y="1690688"/>
            <a:ext cx="5465763" cy="4595812"/>
          </a:xfrm>
        </p:spPr>
        <p:txBody>
          <a:bodyPr/>
          <a:lstStyle/>
          <a:p>
            <a:pPr marL="0" indent="0" algn="ctr">
              <a:buNone/>
            </a:pPr>
            <a:r>
              <a:rPr lang="en-US" sz="2000" b="1"/>
              <a:t>End Users of certified health IT</a:t>
            </a:r>
          </a:p>
          <a:p>
            <a:pPr marL="0" indent="0" algn="ctr">
              <a:buNone/>
            </a:pPr>
            <a:endParaRPr lang="en-US" b="1"/>
          </a:p>
          <a:p>
            <a:pPr marL="0" indent="0">
              <a:buNone/>
            </a:pPr>
            <a:endParaRPr lang="en-US"/>
          </a:p>
        </p:txBody>
      </p:sp>
      <p:sp>
        <p:nvSpPr>
          <p:cNvPr id="4" name="Content Placeholder 3">
            <a:extLst>
              <a:ext uri="{FF2B5EF4-FFF2-40B4-BE49-F238E27FC236}">
                <a16:creationId xmlns:a16="http://schemas.microsoft.com/office/drawing/2014/main" id="{45474F3E-B820-E3BC-52E9-DCF239C45EFD}"/>
              </a:ext>
            </a:extLst>
          </p:cNvPr>
          <p:cNvSpPr>
            <a:spLocks noGrp="1"/>
          </p:cNvSpPr>
          <p:nvPr>
            <p:ph sz="quarter" idx="11"/>
          </p:nvPr>
        </p:nvSpPr>
        <p:spPr>
          <a:xfrm>
            <a:off x="5943201" y="1690688"/>
            <a:ext cx="5788424" cy="4595812"/>
          </a:xfrm>
        </p:spPr>
        <p:txBody>
          <a:bodyPr/>
          <a:lstStyle/>
          <a:p>
            <a:pPr marL="0" indent="0" algn="ctr">
              <a:lnSpc>
                <a:spcPct val="100000"/>
              </a:lnSpc>
              <a:buNone/>
            </a:pPr>
            <a:r>
              <a:rPr lang="en-US" sz="2000" b="1"/>
              <a:t>Entities enabling exchange</a:t>
            </a:r>
          </a:p>
        </p:txBody>
      </p:sp>
      <p:sp>
        <p:nvSpPr>
          <p:cNvPr id="5" name="Rectangle 4" descr="Hospital">
            <a:extLst>
              <a:ext uri="{FF2B5EF4-FFF2-40B4-BE49-F238E27FC236}">
                <a16:creationId xmlns:a16="http://schemas.microsoft.com/office/drawing/2014/main" id="{483BB4E0-DC14-0E01-8CA9-A6609965BE73}"/>
              </a:ext>
            </a:extLst>
          </p:cNvPr>
          <p:cNvSpPr/>
          <p:nvPr/>
        </p:nvSpPr>
        <p:spPr>
          <a:xfrm>
            <a:off x="962707" y="2713613"/>
            <a:ext cx="1141329" cy="103803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6" name="Rectangle 5" descr="Doctor">
            <a:extLst>
              <a:ext uri="{FF2B5EF4-FFF2-40B4-BE49-F238E27FC236}">
                <a16:creationId xmlns:a16="http://schemas.microsoft.com/office/drawing/2014/main" id="{8D9AAE58-B5D0-C657-F84A-2200585BEABD}"/>
              </a:ext>
            </a:extLst>
          </p:cNvPr>
          <p:cNvSpPr/>
          <p:nvPr/>
        </p:nvSpPr>
        <p:spPr>
          <a:xfrm>
            <a:off x="3952797" y="2713613"/>
            <a:ext cx="1040416" cy="117045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7" name="Graphic 6" descr="Chemicals with solid fill">
            <a:extLst>
              <a:ext uri="{FF2B5EF4-FFF2-40B4-BE49-F238E27FC236}">
                <a16:creationId xmlns:a16="http://schemas.microsoft.com/office/drawing/2014/main" id="{D8E8B8DA-33BD-5224-A686-EB0562EFFC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7599221" y="2303076"/>
            <a:ext cx="1438632" cy="1438632"/>
          </a:xfrm>
          <a:prstGeom prst="rect">
            <a:avLst/>
          </a:prstGeom>
        </p:spPr>
      </p:pic>
      <p:sp>
        <p:nvSpPr>
          <p:cNvPr id="8" name="Rectangle 7" descr="Smart Phone">
            <a:extLst>
              <a:ext uri="{FF2B5EF4-FFF2-40B4-BE49-F238E27FC236}">
                <a16:creationId xmlns:a16="http://schemas.microsoft.com/office/drawing/2014/main" id="{74FF9C16-B854-16AA-E810-CF8211979F49}"/>
              </a:ext>
            </a:extLst>
          </p:cNvPr>
          <p:cNvSpPr/>
          <p:nvPr/>
        </p:nvSpPr>
        <p:spPr>
          <a:xfrm>
            <a:off x="10224260" y="2415506"/>
            <a:ext cx="1360160" cy="1159916"/>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10" name="Graphic 9" descr="Sling with solid fill">
            <a:extLst>
              <a:ext uri="{FF2B5EF4-FFF2-40B4-BE49-F238E27FC236}">
                <a16:creationId xmlns:a16="http://schemas.microsoft.com/office/drawing/2014/main" id="{1F039E1C-03CB-DFFE-9D12-C6FD9C7818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26199" y="3396873"/>
            <a:ext cx="1170456" cy="1170456"/>
          </a:xfrm>
          <a:prstGeom prst="rect">
            <a:avLst/>
          </a:prstGeom>
        </p:spPr>
      </p:pic>
      <p:sp>
        <p:nvSpPr>
          <p:cNvPr id="12" name="TextBox 11">
            <a:extLst>
              <a:ext uri="{FF2B5EF4-FFF2-40B4-BE49-F238E27FC236}">
                <a16:creationId xmlns:a16="http://schemas.microsoft.com/office/drawing/2014/main" id="{211989DB-15EB-75DE-B95F-7E4D01C83E18}"/>
              </a:ext>
            </a:extLst>
          </p:cNvPr>
          <p:cNvSpPr txBox="1"/>
          <p:nvPr/>
        </p:nvSpPr>
        <p:spPr bwMode="gray">
          <a:xfrm>
            <a:off x="1533372" y="4986834"/>
            <a:ext cx="3062689" cy="1019489"/>
          </a:xfrm>
          <a:prstGeom prst="rect">
            <a:avLst/>
          </a:prstGeom>
        </p:spPr>
        <p:txBody>
          <a:bodyPr wrap="none" lIns="45720" tIns="45720" rIns="45720" bIns="45720" rtlCol="0">
            <a:noAutofit/>
          </a:bodyPr>
          <a:lstStyle/>
          <a:p>
            <a:pPr marL="171450" indent="-171450" algn="l">
              <a:lnSpc>
                <a:spcPct val="90000"/>
              </a:lnSpc>
              <a:spcBef>
                <a:spcPts val="1000"/>
              </a:spcBef>
              <a:buFont typeface="Arial" panose="020B0604020202020204" pitchFamily="34" charset="0"/>
              <a:buChar char="•"/>
            </a:pPr>
            <a:r>
              <a:rPr lang="en-US" sz="1600"/>
              <a:t>Health care providers</a:t>
            </a:r>
          </a:p>
          <a:p>
            <a:pPr marL="171450" indent="-171450" algn="l">
              <a:lnSpc>
                <a:spcPct val="90000"/>
              </a:lnSpc>
              <a:spcBef>
                <a:spcPts val="1000"/>
              </a:spcBef>
              <a:buFont typeface="Arial" panose="020B0604020202020204" pitchFamily="34" charset="0"/>
              <a:buChar char="•"/>
            </a:pPr>
            <a:r>
              <a:rPr lang="en-US" sz="1600"/>
              <a:t>Patients/Caregivers</a:t>
            </a:r>
          </a:p>
          <a:p>
            <a:pPr marL="171450" indent="-171450" algn="l">
              <a:lnSpc>
                <a:spcPct val="90000"/>
              </a:lnSpc>
              <a:spcBef>
                <a:spcPts val="1000"/>
              </a:spcBef>
              <a:buFont typeface="Arial" panose="020B0604020202020204" pitchFamily="34" charset="0"/>
              <a:buChar char="•"/>
            </a:pPr>
            <a:r>
              <a:rPr lang="en-US" sz="1600"/>
              <a:t>Clinicians</a:t>
            </a:r>
          </a:p>
        </p:txBody>
      </p:sp>
      <p:sp>
        <p:nvSpPr>
          <p:cNvPr id="13" name="TextBox 12">
            <a:extLst>
              <a:ext uri="{FF2B5EF4-FFF2-40B4-BE49-F238E27FC236}">
                <a16:creationId xmlns:a16="http://schemas.microsoft.com/office/drawing/2014/main" id="{AE053D67-CDA1-CD5A-57AB-6A8A580EE7D0}"/>
              </a:ext>
            </a:extLst>
          </p:cNvPr>
          <p:cNvSpPr txBox="1"/>
          <p:nvPr/>
        </p:nvSpPr>
        <p:spPr bwMode="gray">
          <a:xfrm>
            <a:off x="7265748" y="4986834"/>
            <a:ext cx="4042456" cy="1019489"/>
          </a:xfrm>
          <a:prstGeom prst="rect">
            <a:avLst/>
          </a:prstGeom>
        </p:spPr>
        <p:txBody>
          <a:bodyPr wrap="none" lIns="45720" tIns="45720" rIns="45720" bIns="45720" rtlCol="0">
            <a:noAutofit/>
          </a:bodyPr>
          <a:lstStyle/>
          <a:p>
            <a:pPr marL="171450" indent="-171450" algn="l">
              <a:lnSpc>
                <a:spcPct val="90000"/>
              </a:lnSpc>
              <a:spcBef>
                <a:spcPts val="1000"/>
              </a:spcBef>
              <a:buFont typeface="Arial" panose="020B0604020202020204" pitchFamily="34" charset="0"/>
              <a:buChar char="•"/>
            </a:pPr>
            <a:r>
              <a:rPr lang="en-US" sz="1600"/>
              <a:t>Health information exchange networks</a:t>
            </a:r>
          </a:p>
          <a:p>
            <a:pPr marL="171450" indent="-171450" algn="l">
              <a:lnSpc>
                <a:spcPct val="90000"/>
              </a:lnSpc>
              <a:spcBef>
                <a:spcPts val="1000"/>
              </a:spcBef>
              <a:buFont typeface="Arial" panose="020B0604020202020204" pitchFamily="34" charset="0"/>
              <a:buChar char="•"/>
            </a:pPr>
            <a:r>
              <a:rPr lang="en-US" sz="1600"/>
              <a:t>Third-party app developers</a:t>
            </a:r>
          </a:p>
          <a:p>
            <a:pPr marL="171450" indent="-171450" algn="l">
              <a:lnSpc>
                <a:spcPct val="90000"/>
              </a:lnSpc>
              <a:spcBef>
                <a:spcPts val="1000"/>
              </a:spcBef>
              <a:buFont typeface="Arial" panose="020B0604020202020204" pitchFamily="34" charset="0"/>
              <a:buChar char="•"/>
            </a:pPr>
            <a:r>
              <a:rPr lang="en-US" sz="1600"/>
              <a:t>Certified health IT developers</a:t>
            </a:r>
          </a:p>
        </p:txBody>
      </p:sp>
      <p:pic>
        <p:nvPicPr>
          <p:cNvPr id="18" name="Graphic 17" descr="Laptop with solid fill">
            <a:extLst>
              <a:ext uri="{FF2B5EF4-FFF2-40B4-BE49-F238E27FC236}">
                <a16:creationId xmlns:a16="http://schemas.microsoft.com/office/drawing/2014/main" id="{B20BB670-6C20-8D1C-D5B7-F34ECAA11F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35444" y="3697268"/>
            <a:ext cx="1338251" cy="1338251"/>
          </a:xfrm>
          <a:prstGeom prst="rect">
            <a:avLst/>
          </a:prstGeom>
        </p:spPr>
      </p:pic>
      <p:pic>
        <p:nvPicPr>
          <p:cNvPr id="19" name="Graphic 18" descr="Chemicals with solid fill">
            <a:extLst>
              <a:ext uri="{FF2B5EF4-FFF2-40B4-BE49-F238E27FC236}">
                <a16:creationId xmlns:a16="http://schemas.microsoft.com/office/drawing/2014/main" id="{DAD51007-A494-CE6B-E377-54EAD47DA0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6311609" y="2349405"/>
            <a:ext cx="1438632" cy="1438632"/>
          </a:xfrm>
          <a:prstGeom prst="rect">
            <a:avLst/>
          </a:prstGeom>
        </p:spPr>
      </p:pic>
    </p:spTree>
    <p:extLst>
      <p:ext uri="{BB962C8B-B14F-4D97-AF65-F5344CB8AC3E}">
        <p14:creationId xmlns:p14="http://schemas.microsoft.com/office/powerpoint/2010/main" val="17432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0F91A0-F20C-EDC5-673F-AF532B4272DE}"/>
              </a:ext>
            </a:extLst>
          </p:cNvPr>
          <p:cNvSpPr>
            <a:spLocks noGrp="1"/>
          </p:cNvSpPr>
          <p:nvPr>
            <p:ph type="title"/>
          </p:nvPr>
        </p:nvSpPr>
        <p:spPr>
          <a:xfrm>
            <a:off x="685463" y="133064"/>
            <a:ext cx="10817898" cy="457200"/>
          </a:xfrm>
        </p:spPr>
        <p:txBody>
          <a:bodyPr/>
          <a:lstStyle/>
          <a:p>
            <a:pPr algn="ctr"/>
            <a:r>
              <a:rPr lang="en-US" b="1"/>
              <a:t>Survey-Based Data Sources </a:t>
            </a:r>
          </a:p>
        </p:txBody>
      </p:sp>
      <p:graphicFrame>
        <p:nvGraphicFramePr>
          <p:cNvPr id="4" name="Table 3">
            <a:extLst>
              <a:ext uri="{FF2B5EF4-FFF2-40B4-BE49-F238E27FC236}">
                <a16:creationId xmlns:a16="http://schemas.microsoft.com/office/drawing/2014/main" id="{29C529BC-56BB-898C-BECF-E1B78E412097}"/>
              </a:ext>
            </a:extLst>
          </p:cNvPr>
          <p:cNvGraphicFramePr>
            <a:graphicFrameLocks noGrp="1"/>
          </p:cNvGraphicFramePr>
          <p:nvPr>
            <p:extLst>
              <p:ext uri="{D42A27DB-BD31-4B8C-83A1-F6EECF244321}">
                <p14:modId xmlns:p14="http://schemas.microsoft.com/office/powerpoint/2010/main" val="3966348618"/>
              </p:ext>
            </p:extLst>
          </p:nvPr>
        </p:nvGraphicFramePr>
        <p:xfrm>
          <a:off x="16353" y="650140"/>
          <a:ext cx="12172472" cy="5284316"/>
        </p:xfrm>
        <a:graphic>
          <a:graphicData uri="http://schemas.openxmlformats.org/drawingml/2006/table">
            <a:tbl>
              <a:tblPr firstRow="1" bandRow="1">
                <a:tableStyleId>{5C22544A-7EE6-4342-B048-85BDC9FD1C3A}</a:tableStyleId>
              </a:tblPr>
              <a:tblGrid>
                <a:gridCol w="1541954">
                  <a:extLst>
                    <a:ext uri="{9D8B030D-6E8A-4147-A177-3AD203B41FA5}">
                      <a16:colId xmlns:a16="http://schemas.microsoft.com/office/drawing/2014/main" val="1899099823"/>
                    </a:ext>
                  </a:extLst>
                </a:gridCol>
                <a:gridCol w="1771753">
                  <a:extLst>
                    <a:ext uri="{9D8B030D-6E8A-4147-A177-3AD203B41FA5}">
                      <a16:colId xmlns:a16="http://schemas.microsoft.com/office/drawing/2014/main" val="3554699852"/>
                    </a:ext>
                  </a:extLst>
                </a:gridCol>
                <a:gridCol w="1771753">
                  <a:extLst>
                    <a:ext uri="{9D8B030D-6E8A-4147-A177-3AD203B41FA5}">
                      <a16:colId xmlns:a16="http://schemas.microsoft.com/office/drawing/2014/main" val="1893401852"/>
                    </a:ext>
                  </a:extLst>
                </a:gridCol>
                <a:gridCol w="1771753">
                  <a:extLst>
                    <a:ext uri="{9D8B030D-6E8A-4147-A177-3AD203B41FA5}">
                      <a16:colId xmlns:a16="http://schemas.microsoft.com/office/drawing/2014/main" val="111140521"/>
                    </a:ext>
                  </a:extLst>
                </a:gridCol>
                <a:gridCol w="1771753">
                  <a:extLst>
                    <a:ext uri="{9D8B030D-6E8A-4147-A177-3AD203B41FA5}">
                      <a16:colId xmlns:a16="http://schemas.microsoft.com/office/drawing/2014/main" val="1114257716"/>
                    </a:ext>
                  </a:extLst>
                </a:gridCol>
                <a:gridCol w="1771753">
                  <a:extLst>
                    <a:ext uri="{9D8B030D-6E8A-4147-A177-3AD203B41FA5}">
                      <a16:colId xmlns:a16="http://schemas.microsoft.com/office/drawing/2014/main" val="2966505689"/>
                    </a:ext>
                  </a:extLst>
                </a:gridCol>
                <a:gridCol w="1771753">
                  <a:extLst>
                    <a:ext uri="{9D8B030D-6E8A-4147-A177-3AD203B41FA5}">
                      <a16:colId xmlns:a16="http://schemas.microsoft.com/office/drawing/2014/main" val="4131197332"/>
                    </a:ext>
                  </a:extLst>
                </a:gridCol>
              </a:tblGrid>
              <a:tr h="1055735">
                <a:tc>
                  <a:txBody>
                    <a:bodyPr/>
                    <a:lstStyle/>
                    <a:p>
                      <a:pPr algn="l" fontAlgn="b">
                        <a:buNone/>
                      </a:pPr>
                      <a:endParaRPr lang="en-US" sz="1600" b="0" i="0" u="none" strike="noStrike">
                        <a:solidFill>
                          <a:srgbClr val="000000"/>
                        </a:solidFill>
                        <a:effectLst/>
                        <a:latin typeface="Times New Roman" panose="02020603050405020304" pitchFamily="18" charset="0"/>
                      </a:endParaRPr>
                    </a:p>
                  </a:txBody>
                  <a:tcPr marL="7307" marR="7307" marT="7307" marB="0" anchor="b">
                    <a:solidFill>
                      <a:schemeClr val="accent1">
                        <a:lumMod val="40000"/>
                        <a:lumOff val="60000"/>
                      </a:schemeClr>
                    </a:solidFill>
                  </a:tcPr>
                </a:tc>
                <a:tc>
                  <a:txBody>
                    <a:bodyPr/>
                    <a:lstStyle/>
                    <a:p>
                      <a:pPr algn="l" fontAlgn="b">
                        <a:buNone/>
                      </a:pP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7307" marR="7307" marT="7307" marB="0" anchor="b">
                    <a:solidFill>
                      <a:schemeClr val="accent1">
                        <a:lumMod val="40000"/>
                        <a:lumOff val="60000"/>
                      </a:schemeClr>
                    </a:solidFill>
                  </a:tcPr>
                </a:tc>
                <a:tc>
                  <a:txBody>
                    <a:bodyPr/>
                    <a:lstStyle/>
                    <a:p>
                      <a:pPr algn="l" fontAlgn="b">
                        <a:buNone/>
                      </a:pPr>
                      <a:endParaRPr lang="en-US" sz="1600" b="0" i="0" u="none" strike="noStrike">
                        <a:solidFill>
                          <a:srgbClr val="000000"/>
                        </a:solidFill>
                        <a:effectLst/>
                        <a:latin typeface="Times New Roman" panose="02020603050405020304" pitchFamily="18" charset="0"/>
                      </a:endParaRPr>
                    </a:p>
                  </a:txBody>
                  <a:tcPr marL="7307" marR="7307" marT="7307" marB="0" anchor="b">
                    <a:solidFill>
                      <a:schemeClr val="accent1">
                        <a:lumMod val="40000"/>
                        <a:lumOff val="60000"/>
                      </a:schemeClr>
                    </a:solidFill>
                  </a:tcPr>
                </a:tc>
                <a:tc>
                  <a:txBody>
                    <a:bodyPr/>
                    <a:lstStyle/>
                    <a:p>
                      <a:pPr algn="l" fontAlgn="b">
                        <a:buNone/>
                      </a:pPr>
                      <a:endParaRPr lang="en-US" sz="1300" b="0" i="0" u="none" strike="noStrike">
                        <a:solidFill>
                          <a:srgbClr val="000000"/>
                        </a:solidFill>
                        <a:effectLst/>
                        <a:latin typeface="Aptos Narrow" panose="020B0004020202020204" pitchFamily="34" charset="0"/>
                      </a:endParaRPr>
                    </a:p>
                  </a:txBody>
                  <a:tcPr marL="7307" marR="7307" marT="7307" marB="0" anchor="b">
                    <a:solidFill>
                      <a:schemeClr val="accent1">
                        <a:lumMod val="40000"/>
                        <a:lumOff val="60000"/>
                      </a:schemeClr>
                    </a:solidFill>
                  </a:tcPr>
                </a:tc>
                <a:tc>
                  <a:txBody>
                    <a:bodyPr/>
                    <a:lstStyle/>
                    <a:p>
                      <a:pPr algn="l" fontAlgn="b">
                        <a:buNone/>
                      </a:pPr>
                      <a:endParaRPr lang="en-US" sz="1300" b="0" i="0" u="none" strike="noStrike">
                        <a:solidFill>
                          <a:srgbClr val="000000"/>
                        </a:solidFill>
                        <a:effectLst/>
                        <a:latin typeface="Aptos Narrow" panose="020B0004020202020204" pitchFamily="34" charset="0"/>
                      </a:endParaRPr>
                    </a:p>
                  </a:txBody>
                  <a:tcPr marL="7307" marR="7307" marT="7307" marB="0" anchor="b">
                    <a:solidFill>
                      <a:schemeClr val="accent1">
                        <a:lumMod val="40000"/>
                        <a:lumOff val="60000"/>
                      </a:schemeClr>
                    </a:solidFill>
                  </a:tcPr>
                </a:tc>
                <a:tc>
                  <a:txBody>
                    <a:bodyPr/>
                    <a:lstStyle/>
                    <a:p>
                      <a:pPr algn="l" fontAlgn="b">
                        <a:buNone/>
                      </a:pPr>
                      <a:endParaRPr lang="en-US" sz="1300" b="0" i="0" u="none" strike="noStrike">
                        <a:solidFill>
                          <a:srgbClr val="000000"/>
                        </a:solidFill>
                        <a:effectLst/>
                        <a:latin typeface="Aptos Narrow" panose="020B0004020202020204" pitchFamily="34" charset="0"/>
                      </a:endParaRPr>
                    </a:p>
                  </a:txBody>
                  <a:tcPr marL="7307" marR="7307" marT="7307" marB="0" anchor="b">
                    <a:solidFill>
                      <a:schemeClr val="accent1">
                        <a:lumMod val="40000"/>
                        <a:lumOff val="60000"/>
                      </a:schemeClr>
                    </a:solidFill>
                  </a:tcPr>
                </a:tc>
                <a:tc>
                  <a:txBody>
                    <a:bodyPr/>
                    <a:lstStyle/>
                    <a:p>
                      <a:pPr algn="l" fontAlgn="b">
                        <a:buNone/>
                      </a:pPr>
                      <a:endParaRPr lang="en-US" sz="1300" b="0" i="0" u="none" strike="noStrike">
                        <a:solidFill>
                          <a:srgbClr val="000000"/>
                        </a:solidFill>
                        <a:effectLst/>
                        <a:latin typeface="Aptos Narrow" panose="020B0004020202020204" pitchFamily="34" charset="0"/>
                      </a:endParaRPr>
                    </a:p>
                  </a:txBody>
                  <a:tcPr marL="7307" marR="7307" marT="7307" marB="0" anchor="b">
                    <a:solidFill>
                      <a:schemeClr val="accent1">
                        <a:lumMod val="40000"/>
                        <a:lumOff val="60000"/>
                      </a:schemeClr>
                    </a:solidFill>
                  </a:tcPr>
                </a:tc>
                <a:extLst>
                  <a:ext uri="{0D108BD9-81ED-4DB2-BD59-A6C34878D82A}">
                    <a16:rowId xmlns:a16="http://schemas.microsoft.com/office/drawing/2014/main" val="970804284"/>
                  </a:ext>
                </a:extLst>
              </a:tr>
              <a:tr h="1153998">
                <a:tc>
                  <a:txBody>
                    <a:bodyPr/>
                    <a:lstStyle/>
                    <a:p>
                      <a:pPr algn="ctr" fontAlgn="b">
                        <a:buNone/>
                      </a:pPr>
                      <a:r>
                        <a:rPr lang="en-US" sz="1400" b="1" i="0" u="none" strike="noStrike">
                          <a:solidFill>
                            <a:srgbClr val="000000"/>
                          </a:solidFill>
                          <a:effectLst/>
                          <a:latin typeface="+mn-lt"/>
                        </a:rPr>
                        <a:t>Survey</a:t>
                      </a:r>
                    </a:p>
                  </a:txBody>
                  <a:tcPr marL="7307" marR="7307" marT="7307" marB="0" anchor="ctr"/>
                </a:tc>
                <a:tc>
                  <a:txBody>
                    <a:bodyPr/>
                    <a:lstStyle/>
                    <a:p>
                      <a:pPr algn="ctr" fontAlgn="b">
                        <a:buNone/>
                      </a:pPr>
                      <a:r>
                        <a:rPr lang="en-US" sz="1400" b="0" u="none" strike="noStrike">
                          <a:effectLst/>
                          <a:latin typeface="+mn-lt"/>
                        </a:rPr>
                        <a:t> IT Survey</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 Continuous Certification Questionnaire​ </a:t>
                      </a:r>
                    </a:p>
                    <a:p>
                      <a:pPr algn="ctr" fontAlgn="b">
                        <a:buNone/>
                      </a:pPr>
                      <a:r>
                        <a:rPr lang="en-US" sz="1400" b="0" u="none" strike="noStrike">
                          <a:effectLst/>
                          <a:latin typeface="+mn-lt"/>
                        </a:rPr>
                        <a:t>(CCQ)</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National Substance Use and Mental Health Services Survey </a:t>
                      </a:r>
                    </a:p>
                    <a:p>
                      <a:pPr algn="ctr" fontAlgn="b">
                        <a:buNone/>
                      </a:pPr>
                      <a:r>
                        <a:rPr lang="en-US" sz="1400" b="0" u="none" strike="noStrike">
                          <a:effectLst/>
                          <a:latin typeface="+mn-lt"/>
                        </a:rPr>
                        <a:t>(N-SUMHSS)</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Digital Health Company Survey</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Health Information National Trends Survey</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Health Information Exchange Organization Survey</a:t>
                      </a:r>
                      <a:endParaRPr lang="en-US" sz="1400" b="0" i="0" u="none" strike="noStrike">
                        <a:solidFill>
                          <a:srgbClr val="000000"/>
                        </a:solidFill>
                        <a:effectLst/>
                        <a:latin typeface="+mn-lt"/>
                      </a:endParaRPr>
                    </a:p>
                  </a:txBody>
                  <a:tcPr marL="7307" marR="7307" marT="7307" marB="0" anchor="ctr"/>
                </a:tc>
                <a:extLst>
                  <a:ext uri="{0D108BD9-81ED-4DB2-BD59-A6C34878D82A}">
                    <a16:rowId xmlns:a16="http://schemas.microsoft.com/office/drawing/2014/main" val="1431348728"/>
                  </a:ext>
                </a:extLst>
              </a:tr>
              <a:tr h="1116986">
                <a:tc>
                  <a:txBody>
                    <a:bodyPr/>
                    <a:lstStyle/>
                    <a:p>
                      <a:pPr algn="ctr" fontAlgn="b">
                        <a:buNone/>
                      </a:pPr>
                      <a:r>
                        <a:rPr lang="en-US" sz="1400" b="1" i="0" u="none" strike="noStrike">
                          <a:solidFill>
                            <a:srgbClr val="000000"/>
                          </a:solidFill>
                          <a:effectLst/>
                          <a:latin typeface="+mn-lt"/>
                        </a:rPr>
                        <a:t>Organization(s)</a:t>
                      </a:r>
                    </a:p>
                  </a:txBody>
                  <a:tcPr marL="7307" marR="7307" marT="7307" marB="0" anchor="ctr"/>
                </a:tc>
                <a:tc>
                  <a:txBody>
                    <a:bodyPr/>
                    <a:lstStyle/>
                    <a:p>
                      <a:pPr algn="ctr" fontAlgn="b">
                        <a:buNone/>
                      </a:pPr>
                      <a:r>
                        <a:rPr lang="en-US" sz="1400" b="0" u="none" strike="noStrike">
                          <a:effectLst/>
                          <a:latin typeface="+mn-lt"/>
                        </a:rPr>
                        <a:t>American Hospital Association (AHA)</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American Board of Family Medicine (ABFM)</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Substance Abuse and Mental Health Services Administration (SAMSHA)</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California Health Care Foundation, UCSF, Scale Health</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National Cancer Institute</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Civitas, UCSF</a:t>
                      </a:r>
                      <a:endParaRPr lang="en-US" sz="1400" b="0" i="0" u="none" strike="noStrike">
                        <a:solidFill>
                          <a:srgbClr val="000000"/>
                        </a:solidFill>
                        <a:effectLst/>
                        <a:latin typeface="+mn-lt"/>
                      </a:endParaRPr>
                    </a:p>
                  </a:txBody>
                  <a:tcPr marL="7307" marR="7307" marT="7307" marB="0" anchor="ctr"/>
                </a:tc>
                <a:extLst>
                  <a:ext uri="{0D108BD9-81ED-4DB2-BD59-A6C34878D82A}">
                    <a16:rowId xmlns:a16="http://schemas.microsoft.com/office/drawing/2014/main" val="1652004297"/>
                  </a:ext>
                </a:extLst>
              </a:tr>
              <a:tr h="340571">
                <a:tc>
                  <a:txBody>
                    <a:bodyPr/>
                    <a:lstStyle/>
                    <a:p>
                      <a:pPr algn="ctr" fontAlgn="b">
                        <a:buNone/>
                      </a:pPr>
                      <a:r>
                        <a:rPr lang="en-US" sz="1400" b="1" i="0" u="none" strike="noStrike">
                          <a:solidFill>
                            <a:srgbClr val="000000"/>
                          </a:solidFill>
                          <a:effectLst/>
                          <a:latin typeface="+mn-lt"/>
                        </a:rPr>
                        <a:t>Year</a:t>
                      </a:r>
                    </a:p>
                  </a:txBody>
                  <a:tcPr marL="7307" marR="7307" marT="7307" marB="0" anchor="ctr"/>
                </a:tc>
                <a:tc>
                  <a:txBody>
                    <a:bodyPr/>
                    <a:lstStyle/>
                    <a:p>
                      <a:pPr algn="ctr" fontAlgn="b">
                        <a:buNone/>
                      </a:pPr>
                      <a:r>
                        <a:rPr lang="en-US" sz="1400" b="0" u="none" strike="noStrike">
                          <a:effectLst/>
                          <a:latin typeface="+mn-lt"/>
                        </a:rPr>
                        <a:t>2023, 2025</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2024</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2024</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2022</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2024</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2024/2025</a:t>
                      </a:r>
                      <a:endParaRPr lang="en-US" sz="1400" b="0" i="0" u="none" strike="noStrike">
                        <a:solidFill>
                          <a:srgbClr val="000000"/>
                        </a:solidFill>
                        <a:effectLst/>
                        <a:latin typeface="+mn-lt"/>
                      </a:endParaRPr>
                    </a:p>
                  </a:txBody>
                  <a:tcPr marL="7307" marR="7307" marT="7307" marB="0" anchor="ctr"/>
                </a:tc>
                <a:extLst>
                  <a:ext uri="{0D108BD9-81ED-4DB2-BD59-A6C34878D82A}">
                    <a16:rowId xmlns:a16="http://schemas.microsoft.com/office/drawing/2014/main" val="919011112"/>
                  </a:ext>
                </a:extLst>
              </a:tr>
              <a:tr h="1276455">
                <a:tc>
                  <a:txBody>
                    <a:bodyPr/>
                    <a:lstStyle/>
                    <a:p>
                      <a:pPr algn="ctr" fontAlgn="b">
                        <a:buNone/>
                      </a:pPr>
                      <a:r>
                        <a:rPr lang="en-US" sz="1400" b="1" i="0" u="none" strike="noStrike">
                          <a:solidFill>
                            <a:srgbClr val="000000"/>
                          </a:solidFill>
                          <a:effectLst/>
                          <a:latin typeface="+mn-lt"/>
                        </a:rPr>
                        <a:t>Number of Respondents</a:t>
                      </a:r>
                    </a:p>
                    <a:p>
                      <a:pPr algn="ctr" fontAlgn="b">
                        <a:buNone/>
                      </a:pPr>
                      <a:endParaRPr lang="en-US" sz="1400" b="1"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2500+ </a:t>
                      </a:r>
                    </a:p>
                    <a:p>
                      <a:pPr algn="ctr" fontAlgn="b">
                        <a:buNone/>
                      </a:pPr>
                      <a:r>
                        <a:rPr lang="en-US" sz="1400" b="0" u="none" strike="noStrike">
                          <a:effectLst/>
                          <a:latin typeface="+mn-lt"/>
                        </a:rPr>
                        <a:t>non-federal, acute care hospitals</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8,000+ </a:t>
                      </a:r>
                    </a:p>
                    <a:p>
                      <a:pPr algn="ctr" fontAlgn="b">
                        <a:buNone/>
                      </a:pPr>
                      <a:r>
                        <a:rPr lang="en-US" sz="1400" b="0" u="none" strike="noStrike">
                          <a:effectLst/>
                          <a:latin typeface="+mn-lt"/>
                        </a:rPr>
                        <a:t>family medicine physicians</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21,000+ unique treatment facilities (substance use and/or mental health treatment)</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141 </a:t>
                      </a:r>
                    </a:p>
                    <a:p>
                      <a:pPr algn="ctr" fontAlgn="b">
                        <a:buNone/>
                      </a:pPr>
                      <a:r>
                        <a:rPr lang="en-US" sz="1400" b="0" u="none" strike="noStrike">
                          <a:effectLst/>
                          <a:latin typeface="+mn-lt"/>
                        </a:rPr>
                        <a:t>digital health companies</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7,278 individuals</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76 HIOs  </a:t>
                      </a:r>
                    </a:p>
                    <a:p>
                      <a:pPr algn="ctr" fontAlgn="b">
                        <a:buNone/>
                      </a:pPr>
                      <a:r>
                        <a:rPr lang="en-US" sz="1400" b="0" u="none" strike="noStrike">
                          <a:effectLst/>
                          <a:latin typeface="+mn-lt"/>
                        </a:rPr>
                        <a:t>(out of 87)</a:t>
                      </a:r>
                      <a:endParaRPr lang="en-US" sz="1400" b="0" i="0" u="none" strike="noStrike">
                        <a:solidFill>
                          <a:srgbClr val="000000"/>
                        </a:solidFill>
                        <a:effectLst/>
                        <a:latin typeface="+mn-lt"/>
                      </a:endParaRPr>
                    </a:p>
                  </a:txBody>
                  <a:tcPr marL="7307" marR="7307" marT="7307" marB="0" anchor="ctr"/>
                </a:tc>
                <a:extLst>
                  <a:ext uri="{0D108BD9-81ED-4DB2-BD59-A6C34878D82A}">
                    <a16:rowId xmlns:a16="http://schemas.microsoft.com/office/drawing/2014/main" val="2648963766"/>
                  </a:ext>
                </a:extLst>
              </a:tr>
              <a:tr h="340571">
                <a:tc>
                  <a:txBody>
                    <a:bodyPr/>
                    <a:lstStyle/>
                    <a:p>
                      <a:pPr algn="ctr" fontAlgn="b">
                        <a:buNone/>
                      </a:pPr>
                      <a:r>
                        <a:rPr lang="en-US" sz="1400" b="1" i="0" u="none" strike="noStrike">
                          <a:solidFill>
                            <a:srgbClr val="000000"/>
                          </a:solidFill>
                          <a:effectLst/>
                          <a:latin typeface="+mn-lt"/>
                        </a:rPr>
                        <a:t>Response Rate</a:t>
                      </a:r>
                    </a:p>
                  </a:txBody>
                  <a:tcPr marL="7307" marR="7307" marT="7307" marB="0" anchor="ctr"/>
                </a:tc>
                <a:tc>
                  <a:txBody>
                    <a:bodyPr/>
                    <a:lstStyle/>
                    <a:p>
                      <a:pPr algn="ctr" fontAlgn="b">
                        <a:buNone/>
                      </a:pPr>
                      <a:r>
                        <a:rPr lang="en-US" sz="1400" b="0" u="none" strike="noStrike">
                          <a:effectLst/>
                          <a:latin typeface="+mn-lt"/>
                        </a:rPr>
                        <a:t>50-60%</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100%*</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90%</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20% </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27%</a:t>
                      </a:r>
                      <a:endParaRPr lang="en-US" sz="1400" b="0" i="0" u="none" strike="noStrike">
                        <a:solidFill>
                          <a:srgbClr val="000000"/>
                        </a:solidFill>
                        <a:effectLst/>
                        <a:latin typeface="+mn-lt"/>
                      </a:endParaRPr>
                    </a:p>
                  </a:txBody>
                  <a:tcPr marL="7307" marR="7307" marT="7307" marB="0" anchor="ctr"/>
                </a:tc>
                <a:tc>
                  <a:txBody>
                    <a:bodyPr/>
                    <a:lstStyle/>
                    <a:p>
                      <a:pPr algn="ctr" fontAlgn="b">
                        <a:buNone/>
                      </a:pPr>
                      <a:r>
                        <a:rPr lang="en-US" sz="1400" b="0" u="none" strike="noStrike">
                          <a:effectLst/>
                          <a:latin typeface="+mn-lt"/>
                        </a:rPr>
                        <a:t>87%</a:t>
                      </a:r>
                      <a:endParaRPr lang="en-US" sz="1400" b="0" i="0" u="none" strike="noStrike">
                        <a:solidFill>
                          <a:srgbClr val="000000"/>
                        </a:solidFill>
                        <a:effectLst/>
                        <a:latin typeface="+mn-lt"/>
                      </a:endParaRPr>
                    </a:p>
                  </a:txBody>
                  <a:tcPr marL="7307" marR="7307" marT="7307" marB="0" anchor="ctr"/>
                </a:tc>
                <a:extLst>
                  <a:ext uri="{0D108BD9-81ED-4DB2-BD59-A6C34878D82A}">
                    <a16:rowId xmlns:a16="http://schemas.microsoft.com/office/drawing/2014/main" val="554035928"/>
                  </a:ext>
                </a:extLst>
              </a:tr>
            </a:tbl>
          </a:graphicData>
        </a:graphic>
      </p:graphicFrame>
      <p:sp>
        <p:nvSpPr>
          <p:cNvPr id="5" name="Rectangle 4" descr="Hospital">
            <a:extLst>
              <a:ext uri="{FF2B5EF4-FFF2-40B4-BE49-F238E27FC236}">
                <a16:creationId xmlns:a16="http://schemas.microsoft.com/office/drawing/2014/main" id="{55D7C299-3B80-1A4E-996B-C2E6A40C5257}"/>
              </a:ext>
            </a:extLst>
          </p:cNvPr>
          <p:cNvSpPr/>
          <p:nvPr/>
        </p:nvSpPr>
        <p:spPr>
          <a:xfrm>
            <a:off x="2051341" y="793751"/>
            <a:ext cx="888022" cy="88802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6" name="Rectangle 5" descr="Doctor">
            <a:extLst>
              <a:ext uri="{FF2B5EF4-FFF2-40B4-BE49-F238E27FC236}">
                <a16:creationId xmlns:a16="http://schemas.microsoft.com/office/drawing/2014/main" id="{9492B7C9-751D-1DC9-4B27-167A8AB5BB7A}"/>
              </a:ext>
            </a:extLst>
          </p:cNvPr>
          <p:cNvSpPr/>
          <p:nvPr/>
        </p:nvSpPr>
        <p:spPr>
          <a:xfrm>
            <a:off x="3730389" y="764813"/>
            <a:ext cx="888022" cy="88802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Rectangle 6" descr="Medicine">
            <a:extLst>
              <a:ext uri="{FF2B5EF4-FFF2-40B4-BE49-F238E27FC236}">
                <a16:creationId xmlns:a16="http://schemas.microsoft.com/office/drawing/2014/main" id="{8FA41752-C0A1-D0F7-CBC4-315C34A83AD7}"/>
              </a:ext>
            </a:extLst>
          </p:cNvPr>
          <p:cNvSpPr/>
          <p:nvPr/>
        </p:nvSpPr>
        <p:spPr>
          <a:xfrm>
            <a:off x="5418745" y="778002"/>
            <a:ext cx="888022" cy="88802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1" name="Rectangle 10" descr="Smart Phone">
            <a:extLst>
              <a:ext uri="{FF2B5EF4-FFF2-40B4-BE49-F238E27FC236}">
                <a16:creationId xmlns:a16="http://schemas.microsoft.com/office/drawing/2014/main" id="{010E8160-35DE-0A3E-7B31-647C9B3C0128}"/>
              </a:ext>
            </a:extLst>
          </p:cNvPr>
          <p:cNvSpPr/>
          <p:nvPr/>
        </p:nvSpPr>
        <p:spPr>
          <a:xfrm>
            <a:off x="7126404" y="725671"/>
            <a:ext cx="888022" cy="88802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15" name="Graphic 14" descr="Chemicals with solid fill">
            <a:extLst>
              <a:ext uri="{FF2B5EF4-FFF2-40B4-BE49-F238E27FC236}">
                <a16:creationId xmlns:a16="http://schemas.microsoft.com/office/drawing/2014/main" id="{D98681A9-37D4-DD4C-A2FD-49821D25BF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550497">
            <a:off x="10513378" y="739420"/>
            <a:ext cx="914400" cy="914400"/>
          </a:xfrm>
          <a:prstGeom prst="rect">
            <a:avLst/>
          </a:prstGeom>
        </p:spPr>
      </p:pic>
      <p:sp>
        <p:nvSpPr>
          <p:cNvPr id="2" name="TextBox 1">
            <a:extLst>
              <a:ext uri="{FF2B5EF4-FFF2-40B4-BE49-F238E27FC236}">
                <a16:creationId xmlns:a16="http://schemas.microsoft.com/office/drawing/2014/main" id="{8661D012-591E-21B6-BF92-2C3B4D324B6C}"/>
              </a:ext>
            </a:extLst>
          </p:cNvPr>
          <p:cNvSpPr txBox="1"/>
          <p:nvPr/>
        </p:nvSpPr>
        <p:spPr bwMode="gray">
          <a:xfrm>
            <a:off x="256957" y="6078067"/>
            <a:ext cx="10323576" cy="393192"/>
          </a:xfrm>
          <a:prstGeom prst="rect">
            <a:avLst/>
          </a:prstGeom>
        </p:spPr>
        <p:txBody>
          <a:bodyPr wrap="square" lIns="45720" tIns="45720" rIns="45720" bIns="45720" rtlCol="0">
            <a:noAutofit/>
          </a:bodyPr>
          <a:lstStyle/>
          <a:p>
            <a:pPr>
              <a:lnSpc>
                <a:spcPct val="90000"/>
              </a:lnSpc>
              <a:spcBef>
                <a:spcPts val="1000"/>
              </a:spcBef>
            </a:pPr>
            <a:r>
              <a:rPr lang="en-US" sz="1100"/>
              <a:t>Note: * Due to the required nature of the questionnaire. Find more information at </a:t>
            </a:r>
            <a:r>
              <a:rPr lang="en-US" sz="1100">
                <a:hlinkClick r:id="rId12"/>
              </a:rPr>
              <a:t>https://healthit.gov/data/about/#understanding-survey-data-collection</a:t>
            </a:r>
            <a:r>
              <a:rPr lang="en-US" sz="1100"/>
              <a:t>.</a:t>
            </a:r>
          </a:p>
        </p:txBody>
      </p:sp>
      <p:pic>
        <p:nvPicPr>
          <p:cNvPr id="8" name="Graphic 7" descr="Sling with solid fill">
            <a:extLst>
              <a:ext uri="{FF2B5EF4-FFF2-40B4-BE49-F238E27FC236}">
                <a16:creationId xmlns:a16="http://schemas.microsoft.com/office/drawing/2014/main" id="{A74EDB92-1F4D-3046-4261-191676639F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30553" y="699293"/>
            <a:ext cx="914400" cy="914400"/>
          </a:xfrm>
          <a:prstGeom prst="rect">
            <a:avLst/>
          </a:prstGeom>
        </p:spPr>
      </p:pic>
    </p:spTree>
    <p:extLst>
      <p:ext uri="{BB962C8B-B14F-4D97-AF65-F5344CB8AC3E}">
        <p14:creationId xmlns:p14="http://schemas.microsoft.com/office/powerpoint/2010/main" val="144235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0F44094-D72F-40FE-9C52-53F4F0C258DF}"/>
              </a:ext>
            </a:extLst>
          </p:cNvPr>
          <p:cNvSpPr>
            <a:spLocks noGrp="1"/>
          </p:cNvSpPr>
          <p:nvPr>
            <p:ph idx="1"/>
          </p:nvPr>
        </p:nvSpPr>
        <p:spPr>
          <a:xfrm>
            <a:off x="1595932" y="1317149"/>
            <a:ext cx="9912096" cy="4540669"/>
          </a:xfrm>
        </p:spPr>
        <p:txBody>
          <a:bodyPr/>
          <a:lstStyle/>
          <a:p>
            <a:r>
              <a:rPr lang="pt-BR"/>
              <a:t>Hospital interoperability and Barriers to Exchange</a:t>
            </a:r>
            <a:endParaRPr lang="pt-BR">
              <a:cs typeface="Arial"/>
            </a:endParaRPr>
          </a:p>
          <a:p>
            <a:r>
              <a:rPr lang="pt-BR">
                <a:solidFill>
                  <a:srgbClr val="0F34BA"/>
                </a:solidFill>
              </a:rPr>
              <a:t>Physician Experiences with Administrative Burdens and Interoperability </a:t>
            </a:r>
            <a:endParaRPr lang="pt-BR">
              <a:solidFill>
                <a:srgbClr val="0F34BA"/>
              </a:solidFill>
              <a:cs typeface="Arial"/>
            </a:endParaRPr>
          </a:p>
          <a:p>
            <a:r>
              <a:rPr lang="pt-BR"/>
              <a:t>Behavioral Health Interoperability </a:t>
            </a:r>
            <a:endParaRPr lang="pt-BR">
              <a:cs typeface="Arial"/>
            </a:endParaRPr>
          </a:p>
          <a:p>
            <a:r>
              <a:rPr lang="en-US"/>
              <a:t>Interoperability between EHRs and Third-Party Technology</a:t>
            </a:r>
            <a:endParaRPr lang="pt-BR">
              <a:cs typeface="Arial"/>
            </a:endParaRPr>
          </a:p>
        </p:txBody>
      </p:sp>
    </p:spTree>
    <p:custDataLst>
      <p:tags r:id="rId1"/>
    </p:custDataLst>
    <p:extLst>
      <p:ext uri="{BB962C8B-B14F-4D97-AF65-F5344CB8AC3E}">
        <p14:creationId xmlns:p14="http://schemas.microsoft.com/office/powerpoint/2010/main" val="292337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9CC5E0-A13D-5650-33BE-7025686AE91B}"/>
              </a:ext>
            </a:extLst>
          </p:cNvPr>
          <p:cNvSpPr>
            <a:spLocks noGrp="1"/>
          </p:cNvSpPr>
          <p:nvPr>
            <p:ph type="body" sz="quarter" idx="10"/>
          </p:nvPr>
        </p:nvSpPr>
        <p:spPr/>
        <p:txBody>
          <a:bodyPr/>
          <a:lstStyle/>
          <a:p>
            <a:r>
              <a:rPr lang="en-US"/>
              <a:t>Findings from the 2025 American Hospital Information Technology Supplement</a:t>
            </a:r>
          </a:p>
        </p:txBody>
      </p:sp>
      <p:sp>
        <p:nvSpPr>
          <p:cNvPr id="3" name="Title 2">
            <a:extLst>
              <a:ext uri="{FF2B5EF4-FFF2-40B4-BE49-F238E27FC236}">
                <a16:creationId xmlns:a16="http://schemas.microsoft.com/office/drawing/2014/main" id="{033021D3-1C08-AB0E-9219-8037336B7839}"/>
              </a:ext>
            </a:extLst>
          </p:cNvPr>
          <p:cNvSpPr>
            <a:spLocks noGrp="1"/>
          </p:cNvSpPr>
          <p:nvPr>
            <p:ph type="ctrTitle"/>
          </p:nvPr>
        </p:nvSpPr>
        <p:spPr/>
        <p:txBody>
          <a:bodyPr/>
          <a:lstStyle/>
          <a:p>
            <a:r>
              <a:rPr lang="en-US"/>
              <a:t>Hospital Interoperability and Barriers to Interoperable Exchange </a:t>
            </a:r>
          </a:p>
        </p:txBody>
      </p:sp>
    </p:spTree>
    <p:extLst>
      <p:ext uri="{BB962C8B-B14F-4D97-AF65-F5344CB8AC3E}">
        <p14:creationId xmlns:p14="http://schemas.microsoft.com/office/powerpoint/2010/main" val="133843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7D8C2F-73D4-E10F-8D94-C014940020EB}"/>
              </a:ext>
            </a:extLst>
          </p:cNvPr>
          <p:cNvSpPr>
            <a:spLocks noGrp="1"/>
          </p:cNvSpPr>
          <p:nvPr>
            <p:ph type="title"/>
          </p:nvPr>
        </p:nvSpPr>
        <p:spPr>
          <a:xfrm>
            <a:off x="1303579" y="276116"/>
            <a:ext cx="10148906" cy="491706"/>
          </a:xfrm>
        </p:spPr>
        <p:txBody>
          <a:bodyPr/>
          <a:lstStyle/>
          <a:p>
            <a:pPr algn="ctr"/>
            <a:r>
              <a:rPr lang="en-US" sz="2400" b="1"/>
              <a:t>U.S. non-federal acute care hospital engagement in interoperability has more than tripled in the last decade</a:t>
            </a:r>
          </a:p>
        </p:txBody>
      </p:sp>
      <p:graphicFrame>
        <p:nvGraphicFramePr>
          <p:cNvPr id="2" name="Chart 1">
            <a:extLst>
              <a:ext uri="{FF2B5EF4-FFF2-40B4-BE49-F238E27FC236}">
                <a16:creationId xmlns:a16="http://schemas.microsoft.com/office/drawing/2014/main" id="{A1C66909-4AB2-8786-C021-9B16BB666414}"/>
              </a:ext>
            </a:extLst>
          </p:cNvPr>
          <p:cNvGraphicFramePr>
            <a:graphicFrameLocks/>
          </p:cNvGraphicFramePr>
          <p:nvPr>
            <p:extLst>
              <p:ext uri="{D42A27DB-BD31-4B8C-83A1-F6EECF244321}">
                <p14:modId xmlns:p14="http://schemas.microsoft.com/office/powerpoint/2010/main" val="3390585809"/>
              </p:ext>
            </p:extLst>
          </p:nvPr>
        </p:nvGraphicFramePr>
        <p:xfrm>
          <a:off x="1462027" y="1276940"/>
          <a:ext cx="9264770" cy="50033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DBED24C-788E-35D4-386C-3BB77459676C}"/>
              </a:ext>
            </a:extLst>
          </p:cNvPr>
          <p:cNvSpPr txBox="1"/>
          <p:nvPr/>
        </p:nvSpPr>
        <p:spPr bwMode="gray">
          <a:xfrm>
            <a:off x="7216876" y="6581884"/>
            <a:ext cx="4440465" cy="175532"/>
          </a:xfrm>
          <a:prstGeom prst="rect">
            <a:avLst/>
          </a:prstGeom>
        </p:spPr>
        <p:txBody>
          <a:bodyPr wrap="square" lIns="45720" tIns="45720" rIns="45720" bIns="45720" rtlCol="0">
            <a:noAutofit/>
          </a:bodyPr>
          <a:lstStyle/>
          <a:p>
            <a:pPr algn="l">
              <a:lnSpc>
                <a:spcPct val="90000"/>
              </a:lnSpc>
              <a:spcBef>
                <a:spcPts val="1000"/>
              </a:spcBef>
            </a:pPr>
            <a:r>
              <a:rPr lang="en-US" sz="1000" dirty="0"/>
              <a:t>Source: American Hospital Association Information Technology Survey</a:t>
            </a:r>
          </a:p>
        </p:txBody>
      </p:sp>
    </p:spTree>
    <p:extLst>
      <p:ext uri="{BB962C8B-B14F-4D97-AF65-F5344CB8AC3E}">
        <p14:creationId xmlns:p14="http://schemas.microsoft.com/office/powerpoint/2010/main" val="3877712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ASTP Powerpoint Template_Expanded" id="{3097D572-0A18-2942-B5BB-8A78AA31791D}" vid="{4829BF9A-2E07-5A49-AC0B-2B17023BD783}"/>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7e1651-3ea7-4b9a-8f34-2c98bb20b73c">
      <Terms xmlns="http://schemas.microsoft.com/office/infopath/2007/PartnerControls"/>
    </lcf76f155ced4ddcb4097134ff3c332f>
    <TaxCatchAll xmlns="c7f76adb-85d5-447a-b690-6df47ddd85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5643846A05B84ABF722AB3BBC462CE" ma:contentTypeVersion="16" ma:contentTypeDescription="Create a new document." ma:contentTypeScope="" ma:versionID="7e35b72b4b3aa9ebf5cb590bf3816c3a">
  <xsd:schema xmlns:xsd="http://www.w3.org/2001/XMLSchema" xmlns:xs="http://www.w3.org/2001/XMLSchema" xmlns:p="http://schemas.microsoft.com/office/2006/metadata/properties" xmlns:ns2="ea7e1651-3ea7-4b9a-8f34-2c98bb20b73c" xmlns:ns3="c7f76adb-85d5-447a-b690-6df47ddd8555" targetNamespace="http://schemas.microsoft.com/office/2006/metadata/properties" ma:root="true" ma:fieldsID="112acda1977c97bc9f1b87c91dc0a562" ns2:_="" ns3:_="">
    <xsd:import namespace="ea7e1651-3ea7-4b9a-8f34-2c98bb20b73c"/>
    <xsd:import namespace="c7f76adb-85d5-447a-b690-6df47ddd85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e1651-3ea7-4b9a-8f34-2c98bb20b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f76adb-85d5-447a-b690-6df47ddd85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8c576be-a477-4722-b1ea-341e37a60a2a}" ma:internalName="TaxCatchAll" ma:showField="CatchAllData" ma:web="c7f76adb-85d5-447a-b690-6df47ddd8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BCA58-A800-4F81-9160-334CEF026001}">
  <ds:schemaRefs>
    <ds:schemaRef ds:uri="c7f76adb-85d5-447a-b690-6df47ddd8555"/>
    <ds:schemaRef ds:uri="ea7e1651-3ea7-4b9a-8f34-2c98bb20b7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4B50F9-E6A3-42F1-AE5E-F7AEB0A09F5B}">
  <ds:schemaRefs>
    <ds:schemaRef ds:uri="c7f76adb-85d5-447a-b690-6df47ddd8555"/>
    <ds:schemaRef ds:uri="ea7e1651-3ea7-4b9a-8f34-2c98bb20b7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C35EA2-9603-4DDA-94F0-E499FE20DCC0}">
  <ds:schemaRefs>
    <ds:schemaRef ds:uri="http://schemas.microsoft.com/sharepoint/v3/contenttype/forms"/>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ASTP Powerpoint Template_Expanded</Template>
  <TotalTime>16</TotalTime>
  <Words>4180</Words>
  <Application>Microsoft Office PowerPoint</Application>
  <PresentationFormat>Custom</PresentationFormat>
  <Paragraphs>487</Paragraphs>
  <Slides>47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Aptos Narrow</vt:lpstr>
      <vt:lpstr>Arial</vt:lpstr>
      <vt:lpstr>Calibri</vt:lpstr>
      <vt:lpstr>Helvetica Neue</vt:lpstr>
      <vt:lpstr>Helvetica Neue Light</vt:lpstr>
      <vt:lpstr>Pfizer Diatype</vt:lpstr>
      <vt:lpstr>Pfizer Tomorrow</vt:lpstr>
      <vt:lpstr>Roboto</vt:lpstr>
      <vt:lpstr>Source Sans Pro</vt:lpstr>
      <vt:lpstr>Source Sans Pro Web</vt:lpstr>
      <vt:lpstr>System Font Regular</vt:lpstr>
      <vt:lpstr>Times New Roman</vt:lpstr>
      <vt:lpstr>Wingdings</vt:lpstr>
      <vt:lpstr>Office Theme</vt:lpstr>
      <vt:lpstr>Progress on Interoperability and Ongoing Improvements</vt:lpstr>
      <vt:lpstr>The rapid digitization of health care via EHRs serves as a foundation for opportunities and advancements in patient access, health information exchange, research, AI and other areas. </vt:lpstr>
      <vt:lpstr>Rapid change in patient access of their electronic health information over the last decade.</vt:lpstr>
      <vt:lpstr>Patient access has unleashed patients’ use of their health information</vt:lpstr>
      <vt:lpstr>Measuring Health IT Use and Interoperability from Multiple Perspectives</vt:lpstr>
      <vt:lpstr>Survey-Based Data Sources </vt:lpstr>
      <vt:lpstr>PowerPoint Presentation</vt:lpstr>
      <vt:lpstr>Hospital Interoperability and Barriers to Interoperable Exchange </vt:lpstr>
      <vt:lpstr>U.S. non-federal acute care hospital engagement in interoperability has more than tripled in the last decade</vt:lpstr>
      <vt:lpstr>PowerPoint Presentation</vt:lpstr>
      <vt:lpstr>PowerPoint Presentation</vt:lpstr>
      <vt:lpstr>80% of hospitals reported participating or planning to participate in TEFCA in 2025.</vt:lpstr>
      <vt:lpstr>In 2025, most hospitals report being able to send and receive information from most or all external hospitals and ambulatory care providers with whom they want to exchange</vt:lpstr>
      <vt:lpstr>Frictions to interoperable exchange persist…</vt:lpstr>
      <vt:lpstr>But major barriers that prevent exchange are diminishing</vt:lpstr>
      <vt:lpstr>Physician Experiences with Administrative Burdens  and Interoperability </vt:lpstr>
      <vt:lpstr>Administrative burdens are pervasive in family medicine, with substantial effort devoted to after-hours documentation, prior authorization, and obtaining external information.</vt:lpstr>
      <vt:lpstr>Administrative burdens are commonplace and cumulative    </vt:lpstr>
      <vt:lpstr>Tracking down external information is a driver of documentation burden  Physicians who are dissatisfied with EHR support for obtaining health information from outside organizations or that have systems that do not support this task, report higher effort.</vt:lpstr>
      <vt:lpstr>Reported prior authorization burden remains high regardless of whether physicians can complete prior authorization within the EHR.</vt:lpstr>
      <vt:lpstr>Ideal medication interoperability remains rare among physicians   13% of physicians that met this high-bar definition, reported that medications are automatically obtained, easy to find, and easy to reconcile within the EHR   </vt:lpstr>
      <vt:lpstr>Nearly half of physicians experience ideal medication interoperability at least sometimes. The foundation is in place.   Progress from 13% to 45% signals meaningful momentum toward making ideal medication interoperability routine for physicians.  </vt:lpstr>
      <vt:lpstr>Behavioral Health Interoperability </vt:lpstr>
      <vt:lpstr>The majority of behavioral health facilities reported exclusively using an EHR system.</vt:lpstr>
      <vt:lpstr>VA health care facilities and certified community behavioral health clinics lead in exclusive EHR adoption.</vt:lpstr>
      <vt:lpstr>More than half of facilities had to manually enter clinical information received electronically from outside providers. </vt:lpstr>
      <vt:lpstr>Most facilities lacked “read only” access to clinical information from external organizations and almost one-third had no capability to search or query.</vt:lpstr>
      <vt:lpstr>Across facility types, around one-third of facilities are unable to electronically search for clients’ external health information.</vt:lpstr>
      <vt:lpstr>As of 2024, less than 1 in 3 facilities reported being connected to an HIO.</vt:lpstr>
      <vt:lpstr>Interoperability between EHRs and Third-Party Technology</vt:lpstr>
      <vt:lpstr>From HITECH to 21st Century Cures</vt:lpstr>
      <vt:lpstr>FHIR, USCDI, and the opening up of the “app economy”.</vt:lpstr>
      <vt:lpstr>What have been the results of these policies?</vt:lpstr>
      <vt:lpstr>FHIR APIs have been broadly certified by developers of certified health IT and deployed by their customers.</vt:lpstr>
      <vt:lpstr>More data is accessible via these APIs as USCDI has advanced. </vt:lpstr>
      <vt:lpstr>More technology available to health care provider and patient EHR users (beyond what the EHR developer provides alone.) </vt:lpstr>
      <vt:lpstr>The third-party developer community has broadly embraced FHIR, but not all APIs are built on FHIR.</vt:lpstr>
      <vt:lpstr>The vast majority of hospitals share data with third-party technology for various clinical and administrative use cases.</vt:lpstr>
      <vt:lpstr>Third-party AI technology use cases increasingly implemented. </vt:lpstr>
      <vt:lpstr>Patients increasingly use apps to access their records, but PHRs are not commonly used.</vt:lpstr>
      <vt:lpstr>Connectivity is increasingly standards-based, but not free and easy. </vt:lpstr>
      <vt:lpstr>Market leading EHRs and higher-resourced health care providers are leading implementation and taking most advantage of technological advancements. </vt:lpstr>
      <vt:lpstr>The Rural Health Transformation Program creates tremendous opportunities to states to invest in technology advancement in rural settings.</vt:lpstr>
      <vt:lpstr>Regulated APIs and certification requirements are limited in scope and special effort still needed.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v365</dc:subject>
  <dc:creator>Richwine, Chelsea (OS/ASTP)</dc:creator>
  <cp:keywords/>
  <dc:description>ASTP Template _16x9</dc:description>
  <cp:lastModifiedBy>Barker, Wesley (OS/ASTP)</cp:lastModifiedBy>
  <cp:revision>2</cp:revision>
  <cp:lastPrinted>2017-11-29T15:35:51Z</cp:lastPrinted>
  <dcterms:created xsi:type="dcterms:W3CDTF">2025-12-12T17:18:01Z</dcterms:created>
  <dcterms:modified xsi:type="dcterms:W3CDTF">2026-02-09T17:51:50Z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0x0101002E5643846A05B84ABF722AB3BBC462CE</vt:lpwstr>
  </property>
  <property fmtid="{D5CDD505-2E9C-101B-9397-08002B2CF9AE}" pid="5" name="MediaServiceImageTags">
    <vt:lpwstr/>
  </property>
</Properties>
</file>