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84" r:id="rId5"/>
  </p:sldMasterIdLst>
  <p:notesMasterIdLst>
    <p:notesMasterId r:id="rId21"/>
  </p:notesMasterIdLst>
  <p:handoutMasterIdLst>
    <p:handoutMasterId r:id="rId22"/>
  </p:handoutMasterIdLst>
  <p:sldIdLst>
    <p:sldId id="368" r:id="rId6"/>
    <p:sldId id="360" r:id="rId7"/>
    <p:sldId id="2147479271" r:id="rId8"/>
    <p:sldId id="2147479264" r:id="rId9"/>
    <p:sldId id="2147479241" r:id="rId10"/>
    <p:sldId id="356" r:id="rId11"/>
    <p:sldId id="2147479274" r:id="rId12"/>
    <p:sldId id="2147479263" r:id="rId13"/>
    <p:sldId id="2147479272" r:id="rId14"/>
    <p:sldId id="2147479266" r:id="rId15"/>
    <p:sldId id="4871" r:id="rId16"/>
    <p:sldId id="357" r:id="rId17"/>
    <p:sldId id="364" r:id="rId18"/>
    <p:sldId id="367" r:id="rId19"/>
    <p:sldId id="362" r:id="rId20"/>
  </p:sldIdLst>
  <p:sldSz cx="12188825" cy="6858000"/>
  <p:notesSz cx="6858000" cy="9313863"/>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15:clr>
            <a:srgbClr val="A4A3A4"/>
          </p15:clr>
        </p15:guide>
        <p15:guide id="8"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40C31B-D366-2F60-CA4C-22DF46FCD6DE}" name="Gaddis, Maggie (OS/ASTP)" initials="MG" userId="S::Maggie.Gaddis@hhs.gov::0973ce2b-7e65-4db3-803d-febcf25d23cb" providerId="AD"/>
  <p188:author id="{B9A0F147-ED29-5505-7DCC-16176BA82B54}" name="Davidson, Donna (OS/ASTP)" initials="DD" userId="S::Donna.Davidson@hhs.gov::33c6df14-5e76-4878-8ef1-fd225004bd32" providerId="AD"/>
  <p188:author id="{A6D69194-80B0-F7CA-B186-1076181C513A}" name="ASTP/OPOL - JL" initials="jl" userId="ASTP/OPOL - JL" providerId="None"/>
  <p188:author id="{8E1318A1-A372-19CD-166E-1D286C69E479}" name="Jenny Song" initials="JS" userId="S::jsong@spirecomm.com::3c94828d-e275-4470-9742-7573c4c0ac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4BB"/>
    <a:srgbClr val="062184"/>
    <a:srgbClr val="EFF9FF"/>
    <a:srgbClr val="B3D3FF"/>
    <a:srgbClr val="E0F2FF"/>
    <a:srgbClr val="EAEEF2"/>
    <a:srgbClr val="0A41D3"/>
    <a:srgbClr val="0A2999"/>
    <a:srgbClr val="081F7A"/>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BBAAB-8041-40BE-B35C-9E2DAFCE49E7}" v="15" dt="2026-02-11T02:53:21.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51" autoAdjust="0"/>
  </p:normalViewPr>
  <p:slideViewPr>
    <p:cSldViewPr snapToGrid="0">
      <p:cViewPr>
        <p:scale>
          <a:sx n="100" d="100"/>
          <a:sy n="100" d="100"/>
        </p:scale>
        <p:origin x="954" y="-162"/>
      </p:cViewPr>
      <p:guideLst>
        <p:guide orient="horz"/>
        <p:guide pos="3839"/>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guide orient="horz" pos="2880"/>
        <p:guide pos="2160"/>
        <p:guide orient="horz" pos="293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son, Donna (OS/ASTP)" userId="33c6df14-5e76-4878-8ef1-fd225004bd32" providerId="ADAL" clId="{16499E6C-7B09-4870-89B7-372ED9B29C19}"/>
    <pc:docChg chg="modSld sldOrd">
      <pc:chgData name="Davidson, Donna (OS/ASTP)" userId="33c6df14-5e76-4878-8ef1-fd225004bd32" providerId="ADAL" clId="{16499E6C-7B09-4870-89B7-372ED9B29C19}" dt="2026-02-11T04:09:56.315" v="7"/>
      <pc:docMkLst>
        <pc:docMk/>
      </pc:docMkLst>
      <pc:sldChg chg="ord">
        <pc:chgData name="Davidson, Donna (OS/ASTP)" userId="33c6df14-5e76-4878-8ef1-fd225004bd32" providerId="ADAL" clId="{16499E6C-7B09-4870-89B7-372ED9B29C19}" dt="2026-02-11T04:09:56.315" v="7"/>
        <pc:sldMkLst>
          <pc:docMk/>
          <pc:sldMk cId="3191459680" sldId="362"/>
        </pc:sldMkLst>
      </pc:sldChg>
      <pc:sldChg chg="modSp mod modNotesTx">
        <pc:chgData name="Davidson, Donna (OS/ASTP)" userId="33c6df14-5e76-4878-8ef1-fd225004bd32" providerId="ADAL" clId="{16499E6C-7B09-4870-89B7-372ED9B29C19}" dt="2026-02-11T04:07:15.821" v="5" actId="6549"/>
        <pc:sldMkLst>
          <pc:docMk/>
          <pc:sldMk cId="1923483013" sldId="2147479272"/>
        </pc:sldMkLst>
        <pc:spChg chg="mod">
          <ac:chgData name="Davidson, Donna (OS/ASTP)" userId="33c6df14-5e76-4878-8ef1-fd225004bd32" providerId="ADAL" clId="{16499E6C-7B09-4870-89B7-372ED9B29C19}" dt="2026-02-11T04:07:15.821" v="5" actId="6549"/>
          <ac:spMkLst>
            <pc:docMk/>
            <pc:sldMk cId="1923483013" sldId="2147479272"/>
            <ac:spMk id="3" creationId="{B7F6C2E8-5818-5472-F0D6-BEA13D3604A3}"/>
          </ac:spMkLst>
        </pc:spChg>
      </pc:sldChg>
      <pc:sldChg chg="modSp mod modNotesTx">
        <pc:chgData name="Davidson, Donna (OS/ASTP)" userId="33c6df14-5e76-4878-8ef1-fd225004bd32" providerId="ADAL" clId="{16499E6C-7B09-4870-89B7-372ED9B29C19}" dt="2026-02-11T04:06:49.286" v="3" actId="255"/>
        <pc:sldMkLst>
          <pc:docMk/>
          <pc:sldMk cId="3468337327" sldId="2147479274"/>
        </pc:sldMkLst>
        <pc:spChg chg="mod">
          <ac:chgData name="Davidson, Donna (OS/ASTP)" userId="33c6df14-5e76-4878-8ef1-fd225004bd32" providerId="ADAL" clId="{16499E6C-7B09-4870-89B7-372ED9B29C19}" dt="2026-02-11T04:06:49.286" v="3" actId="255"/>
          <ac:spMkLst>
            <pc:docMk/>
            <pc:sldMk cId="3468337327" sldId="2147479274"/>
            <ac:spMk id="7" creationId="{525EB3B2-CFC5-C438-5AB8-0F1387FA36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sz="105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090D53B4-B4FE-442B-BCF3-9023F49641CC}" type="datetimeFigureOut">
              <a:rPr lang="en-US" sz="1050" smtClean="0"/>
              <a:t>2/10/2026</a:t>
            </a:fld>
            <a:endParaRPr lang="en-US" sz="1050"/>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sz="105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36588" y="327025"/>
            <a:ext cx="5584825" cy="3143250"/>
          </a:xfrm>
          <a:prstGeom prst="rect">
            <a:avLst/>
          </a:prstGeom>
          <a:noFill/>
          <a:ln w="12700">
            <a:solidFill>
              <a:prstClr val="black"/>
            </a:solidFill>
          </a:ln>
        </p:spPr>
        <p:txBody>
          <a:bodyPr vert="horz" lIns="91440" tIns="45720" rIns="91440" bIns="45720" rtlCol="0" anchor="ctr"/>
          <a:lstStyle/>
          <a:p>
            <a:endParaRPr lang="en-US"/>
          </a:p>
        </p:txBody>
      </p:sp>
      <p:sp>
        <p:nvSpPr>
          <p:cNvPr id="8" name="Slide Number Placeholder 6"/>
          <p:cNvSpPr>
            <a:spLocks noGrp="1"/>
          </p:cNvSpPr>
          <p:nvPr>
            <p:ph type="sldNum" sz="quarter" idx="5"/>
          </p:nvPr>
        </p:nvSpPr>
        <p:spPr>
          <a:xfrm>
            <a:off x="1" y="9031307"/>
            <a:ext cx="6856413" cy="280939"/>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a:p>
        </p:txBody>
      </p:sp>
      <p:sp>
        <p:nvSpPr>
          <p:cNvPr id="9" name="Notes Placeholder 1"/>
          <p:cNvSpPr>
            <a:spLocks noGrp="1"/>
          </p:cNvSpPr>
          <p:nvPr>
            <p:ph type="body" sz="quarter" idx="3"/>
          </p:nvPr>
        </p:nvSpPr>
        <p:spPr>
          <a:xfrm>
            <a:off x="685800" y="3677035"/>
            <a:ext cx="5486400" cy="523904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4625" indent="-174625"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339725" indent="-114300" algn="l" defTabSz="914400" rtl="0" eaLnBrk="1" latinLnBrk="0" hangingPunct="1">
      <a:lnSpc>
        <a:spcPct val="90000"/>
      </a:lnSpc>
      <a:spcBef>
        <a:spcPts val="600"/>
      </a:spcBef>
      <a:buClrTx/>
      <a:buFont typeface="Arial" panose="020B0604020202020204" pitchFamily="34" charset="0"/>
      <a:buChar char="•"/>
      <a:defRPr lang="en-US" sz="1100" kern="1200" dirty="0" smtClean="0">
        <a:solidFill>
          <a:schemeClr val="tx1"/>
        </a:solidFill>
        <a:effectLst/>
        <a:latin typeface="+mn-lt"/>
        <a:ea typeface="+mn-ea"/>
        <a:cs typeface="+mn-cs"/>
      </a:defRPr>
    </a:lvl2pPr>
    <a:lvl3pPr marL="5175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8262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8604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24BD4B1-1280-7548-9F4C-5B66515A9413}"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148932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b="1"/>
              <a:t>Speaker, </a:t>
            </a:r>
            <a:r>
              <a:rPr lang="en-US" b="0"/>
              <a:t>Brett A</a:t>
            </a:r>
            <a:endParaRPr lang="en-US" b="1"/>
          </a:p>
        </p:txBody>
      </p:sp>
      <p:sp>
        <p:nvSpPr>
          <p:cNvPr id="4" name="Slide Number Placeholder 3"/>
          <p:cNvSpPr>
            <a:spLocks noGrp="1"/>
          </p:cNvSpPr>
          <p:nvPr>
            <p:ph type="sldNum" sz="quarter" idx="5"/>
          </p:nvPr>
        </p:nvSpPr>
        <p:spPr/>
        <p:txBody>
          <a:bodyPr/>
          <a:lstStyle/>
          <a:p>
            <a:fld id="{D5F8523C-8729-40F0-9536-D6C4CA3AD238}" type="slidenum">
              <a:rPr lang="en-US" smtClean="0"/>
              <a:pPr/>
              <a:t>6</a:t>
            </a:fld>
            <a:endParaRPr lang="en-US"/>
          </a:p>
        </p:txBody>
      </p:sp>
    </p:spTree>
    <p:extLst>
      <p:ext uri="{BB962C8B-B14F-4D97-AF65-F5344CB8AC3E}">
        <p14:creationId xmlns:p14="http://schemas.microsoft.com/office/powerpoint/2010/main" val="244304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92825-313A-784F-B7CD-B7BF1EF49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A0818-70B3-20A8-8891-83AA4AD98D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9CC323-A718-7454-0401-2F0C5A1A0BEC}"/>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8944E87C-F531-1031-5097-63E6D4EFECA9}"/>
              </a:ext>
            </a:extLst>
          </p:cNvPr>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1993675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9</a:t>
            </a:fld>
            <a:endParaRPr lang="en-US"/>
          </a:p>
        </p:txBody>
      </p:sp>
    </p:spTree>
    <p:extLst>
      <p:ext uri="{BB962C8B-B14F-4D97-AF65-F5344CB8AC3E}">
        <p14:creationId xmlns:p14="http://schemas.microsoft.com/office/powerpoint/2010/main" val="267902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10</a:t>
            </a:fld>
            <a:endParaRPr lang="en-US"/>
          </a:p>
        </p:txBody>
      </p:sp>
    </p:spTree>
    <p:extLst>
      <p:ext uri="{BB962C8B-B14F-4D97-AF65-F5344CB8AC3E}">
        <p14:creationId xmlns:p14="http://schemas.microsoft.com/office/powerpoint/2010/main" val="166587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24BD4B1-1280-7548-9F4C-5B66515A9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524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7.sv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5.sv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7.svg"/><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056" y="3345752"/>
            <a:ext cx="8378444"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055" y="1690688"/>
            <a:ext cx="8378445"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4" name="Google Shape;49;p7">
            <a:extLst>
              <a:ext uri="{FF2B5EF4-FFF2-40B4-BE49-F238E27FC236}">
                <a16:creationId xmlns:a16="http://schemas.microsoft.com/office/drawing/2014/main" id="{2EE5A869-D047-1FF3-8C4D-B3DA637757B7}"/>
              </a:ext>
              <a:ext uri="{C183D7F6-B498-43B3-948B-1728B52AA6E4}">
                <adec:decorative xmlns:adec="http://schemas.microsoft.com/office/drawing/2017/decorative" val="1"/>
              </a:ext>
            </a:extLst>
          </p:cNvPr>
          <p:cNvSpPr/>
          <p:nvPr/>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6" name="Slide Number Placeholder 5">
            <a:extLst>
              <a:ext uri="{FF2B5EF4-FFF2-40B4-BE49-F238E27FC236}">
                <a16:creationId xmlns:a16="http://schemas.microsoft.com/office/drawing/2014/main" id="{9A4DD692-7E41-8522-2C4C-4262B97AA4B0}"/>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7" name="Text Placeholder 3">
            <a:extLst>
              <a:ext uri="{FF2B5EF4-FFF2-40B4-BE49-F238E27FC236}">
                <a16:creationId xmlns:a16="http://schemas.microsoft.com/office/drawing/2014/main" id="{EE98FCC1-C657-B759-77B4-4888D6D5659C}"/>
              </a:ext>
            </a:extLst>
          </p:cNvPr>
          <p:cNvSpPr txBox="1">
            <a:spLocks/>
          </p:cNvSpPr>
          <p:nvPr/>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9" name="Graphic 8" descr="ASTP logo">
            <a:extLst>
              <a:ext uri="{FF2B5EF4-FFF2-40B4-BE49-F238E27FC236}">
                <a16:creationId xmlns:a16="http://schemas.microsoft.com/office/drawing/2014/main" id="{C2C34C4D-99A5-37E2-4C1C-66BD85EED4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11" name="Google Shape;49;p7">
            <a:extLst>
              <a:ext uri="{FF2B5EF4-FFF2-40B4-BE49-F238E27FC236}">
                <a16:creationId xmlns:a16="http://schemas.microsoft.com/office/drawing/2014/main" id="{28FD851A-2F60-8BB1-24C8-04F0DF227943}"/>
              </a:ext>
              <a:ext uri="{C183D7F6-B498-43B3-948B-1728B52AA6E4}">
                <adec:decorative xmlns:adec="http://schemas.microsoft.com/office/drawing/2017/decorative" val="1"/>
              </a:ext>
            </a:extLst>
          </p:cNvPr>
          <p:cNvSpPr/>
          <p:nvPr/>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2" name="Slide Number Placeholder 5">
            <a:extLst>
              <a:ext uri="{FF2B5EF4-FFF2-40B4-BE49-F238E27FC236}">
                <a16:creationId xmlns:a16="http://schemas.microsoft.com/office/drawing/2014/main" id="{8934F232-05A0-86E9-701A-7E09A10B6727}"/>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4" name="Text Placeholder 3">
            <a:extLst>
              <a:ext uri="{FF2B5EF4-FFF2-40B4-BE49-F238E27FC236}">
                <a16:creationId xmlns:a16="http://schemas.microsoft.com/office/drawing/2014/main" id="{37787FD9-5F36-AE8C-C24E-DB816D251021}"/>
              </a:ext>
            </a:extLst>
          </p:cNvPr>
          <p:cNvSpPr txBox="1">
            <a:spLocks/>
          </p:cNvSpPr>
          <p:nvPr/>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5" name="Graphic 14" descr="ASTP logo">
            <a:extLst>
              <a:ext uri="{FF2B5EF4-FFF2-40B4-BE49-F238E27FC236}">
                <a16:creationId xmlns:a16="http://schemas.microsoft.com/office/drawing/2014/main" id="{EBFE2E90-44F0-F576-1442-3E665F1F01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16" name="Google Shape;49;p7">
            <a:extLst>
              <a:ext uri="{FF2B5EF4-FFF2-40B4-BE49-F238E27FC236}">
                <a16:creationId xmlns:a16="http://schemas.microsoft.com/office/drawing/2014/main" id="{AAD8DF69-A2EA-B40F-9FFB-1324256FD135}"/>
              </a:ext>
              <a:ext uri="{C183D7F6-B498-43B3-948B-1728B52AA6E4}">
                <adec:decorative xmlns:adec="http://schemas.microsoft.com/office/drawing/2017/decorative" val="1"/>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7" name="Slide Number Placeholder 5">
            <a:extLst>
              <a:ext uri="{FF2B5EF4-FFF2-40B4-BE49-F238E27FC236}">
                <a16:creationId xmlns:a16="http://schemas.microsoft.com/office/drawing/2014/main" id="{F7C7FD30-1074-EE6F-2C0A-90E23790A28E}"/>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8" name="Text Placeholder 3">
            <a:extLst>
              <a:ext uri="{FF2B5EF4-FFF2-40B4-BE49-F238E27FC236}">
                <a16:creationId xmlns:a16="http://schemas.microsoft.com/office/drawing/2014/main" id="{A717D4DB-CC0F-9580-DD2F-C73755EC637D}"/>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9" name="Graphic 18" descr="ASTP logo">
            <a:extLst>
              <a:ext uri="{FF2B5EF4-FFF2-40B4-BE49-F238E27FC236}">
                <a16:creationId xmlns:a16="http://schemas.microsoft.com/office/drawing/2014/main" id="{F10D3231-DACE-4EA3-9622-A6BC498792A7}"/>
              </a:ext>
            </a:extLst>
          </p:cNvPr>
          <p:cNvPicPr>
            <a:picLocks noChangeAspect="1"/>
          </p:cNvPicPr>
          <p:nvPr userDrawn="1"/>
        </p:nvPicPr>
        <p:blipFill>
          <a:blip r:embed="rId3">
            <a:extLst>
              <a:ext uri="{96DAC541-7B7A-43D3-8B79-37D633B846F1}">
                <asvg:svgBlip xmlns:asvg="http://schemas.microsoft.com/office/drawing/2016/SVG/main" r:embed="rId5"/>
              </a:ext>
            </a:extLst>
          </a:blip>
          <a:stretch>
            <a:fillRect/>
          </a:stretch>
        </p:blipFill>
        <p:spPr>
          <a:xfrm>
            <a:off x="457200" y="6420147"/>
            <a:ext cx="833336" cy="231801"/>
          </a:xfrm>
          <a:prstGeom prst="rect">
            <a:avLst/>
          </a:prstGeom>
        </p:spPr>
      </p:pic>
    </p:spTree>
    <p:custDataLst>
      <p:tags r:id="rId1"/>
    </p:custDataLst>
    <p:extLst>
      <p:ext uri="{BB962C8B-B14F-4D97-AF65-F5344CB8AC3E}">
        <p14:creationId xmlns:p14="http://schemas.microsoft.com/office/powerpoint/2010/main" val="390329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Section Divider-Light">
    <p:bg bwMode="gray">
      <p:bgPr>
        <a:gradFill>
          <a:gsLst>
            <a:gs pos="100000">
              <a:schemeClr val="tx2">
                <a:lumMod val="90000"/>
                <a:alpha val="75000"/>
              </a:schemeClr>
            </a:gs>
            <a:gs pos="13000">
              <a:schemeClr val="bg1">
                <a:lumMod val="90000"/>
                <a:alpha val="65000"/>
              </a:schemeClr>
            </a:gs>
            <a:gs pos="48000">
              <a:schemeClr val="bg1"/>
            </a:gs>
          </a:gsLst>
          <a:lin ang="135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1469AA-3909-E5B6-2C3C-29F734D57FE9}"/>
              </a:ext>
            </a:extLst>
          </p:cNvPr>
          <p:cNvSpPr/>
          <p:nvPr userDrawn="1"/>
        </p:nvSpPr>
        <p:spPr bwMode="gray">
          <a:xfrm>
            <a:off x="2" y="1"/>
            <a:ext cx="1472118" cy="6214162"/>
          </a:xfrm>
          <a:prstGeom prst="rect">
            <a:avLst/>
          </a:prstGeom>
          <a:solidFill>
            <a:srgbClr val="081F7A"/>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grpSp>
        <p:nvGrpSpPr>
          <p:cNvPr id="2" name="Graphic 5">
            <a:extLst>
              <a:ext uri="{FF2B5EF4-FFF2-40B4-BE49-F238E27FC236}">
                <a16:creationId xmlns:a16="http://schemas.microsoft.com/office/drawing/2014/main" id="{30DED470-E799-22F3-FD6F-DBD50D959D70}"/>
              </a:ext>
            </a:extLst>
          </p:cNvPr>
          <p:cNvGrpSpPr/>
          <p:nvPr userDrawn="1"/>
        </p:nvGrpSpPr>
        <p:grpSpPr>
          <a:xfrm rot="16200000">
            <a:off x="-2230563" y="2551728"/>
            <a:ext cx="5931490" cy="1110708"/>
            <a:chOff x="4608466" y="3149600"/>
            <a:chExt cx="2967961" cy="555769"/>
          </a:xfrm>
          <a:solidFill>
            <a:srgbClr val="0F34BA"/>
          </a:solidFill>
        </p:grpSpPr>
        <p:grpSp>
          <p:nvGrpSpPr>
            <p:cNvPr id="5" name="Graphic 5">
              <a:extLst>
                <a:ext uri="{FF2B5EF4-FFF2-40B4-BE49-F238E27FC236}">
                  <a16:creationId xmlns:a16="http://schemas.microsoft.com/office/drawing/2014/main" id="{5CB8DC4B-90CE-D830-244A-D4B0A17C9100}"/>
                </a:ext>
              </a:extLst>
            </p:cNvPr>
            <p:cNvGrpSpPr/>
            <p:nvPr/>
          </p:nvGrpSpPr>
          <p:grpSpPr>
            <a:xfrm>
              <a:off x="4608466" y="3149600"/>
              <a:ext cx="640074" cy="555011"/>
              <a:chOff x="4608466" y="3149600"/>
              <a:chExt cx="640074" cy="555011"/>
            </a:xfrm>
            <a:grpFill/>
          </p:grpSpPr>
          <p:sp>
            <p:nvSpPr>
              <p:cNvPr id="24" name="Freeform 23">
                <a:extLst>
                  <a:ext uri="{FF2B5EF4-FFF2-40B4-BE49-F238E27FC236}">
                    <a16:creationId xmlns:a16="http://schemas.microsoft.com/office/drawing/2014/main" id="{4F923833-364E-A47E-635F-870FEFADE8B1}"/>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25" name="Freeform 24">
                <a:extLst>
                  <a:ext uri="{FF2B5EF4-FFF2-40B4-BE49-F238E27FC236}">
                    <a16:creationId xmlns:a16="http://schemas.microsoft.com/office/drawing/2014/main" id="{913AD09B-F6F7-DFC6-98CC-135A7DF82D33}"/>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26" name="Freeform 25">
                <a:extLst>
                  <a:ext uri="{FF2B5EF4-FFF2-40B4-BE49-F238E27FC236}">
                    <a16:creationId xmlns:a16="http://schemas.microsoft.com/office/drawing/2014/main" id="{58F221DF-E8FA-07B6-C831-AF25C6A72080}"/>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27" name="Freeform 26">
                <a:extLst>
                  <a:ext uri="{FF2B5EF4-FFF2-40B4-BE49-F238E27FC236}">
                    <a16:creationId xmlns:a16="http://schemas.microsoft.com/office/drawing/2014/main" id="{EA48260B-58DC-721A-FB64-AB80EB7ACE2A}"/>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6" name="Graphic 5">
              <a:extLst>
                <a:ext uri="{FF2B5EF4-FFF2-40B4-BE49-F238E27FC236}">
                  <a16:creationId xmlns:a16="http://schemas.microsoft.com/office/drawing/2014/main" id="{B87DE59F-F358-A5E9-CE6E-948FB1456875}"/>
                </a:ext>
              </a:extLst>
            </p:cNvPr>
            <p:cNvGrpSpPr/>
            <p:nvPr/>
          </p:nvGrpSpPr>
          <p:grpSpPr>
            <a:xfrm>
              <a:off x="5332662" y="3151494"/>
              <a:ext cx="2243764" cy="553874"/>
              <a:chOff x="5332662" y="3151494"/>
              <a:chExt cx="2243764" cy="553874"/>
            </a:xfrm>
            <a:grpFill/>
          </p:grpSpPr>
          <p:sp>
            <p:nvSpPr>
              <p:cNvPr id="7" name="Freeform 6">
                <a:extLst>
                  <a:ext uri="{FF2B5EF4-FFF2-40B4-BE49-F238E27FC236}">
                    <a16:creationId xmlns:a16="http://schemas.microsoft.com/office/drawing/2014/main" id="{84C2CC70-1491-507E-78B8-9E67E8BD35DD}"/>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9" name="Freeform 8">
                <a:extLst>
                  <a:ext uri="{FF2B5EF4-FFF2-40B4-BE49-F238E27FC236}">
                    <a16:creationId xmlns:a16="http://schemas.microsoft.com/office/drawing/2014/main" id="{50AE9D2E-13DA-B02C-CDF2-27C7B51D464A}"/>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1" name="Freeform 10">
                <a:extLst>
                  <a:ext uri="{FF2B5EF4-FFF2-40B4-BE49-F238E27FC236}">
                    <a16:creationId xmlns:a16="http://schemas.microsoft.com/office/drawing/2014/main" id="{17FD21CA-47E4-4364-83A2-F2781C8E12C1}"/>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2" name="Freeform 11">
                <a:extLst>
                  <a:ext uri="{FF2B5EF4-FFF2-40B4-BE49-F238E27FC236}">
                    <a16:creationId xmlns:a16="http://schemas.microsoft.com/office/drawing/2014/main" id="{658A994C-71FF-3206-1A18-0EAD59EF7276}"/>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15" name="Freeform 14">
                <a:extLst>
                  <a:ext uri="{FF2B5EF4-FFF2-40B4-BE49-F238E27FC236}">
                    <a16:creationId xmlns:a16="http://schemas.microsoft.com/office/drawing/2014/main" id="{83352176-B7B5-B17C-9E97-534AC26772A8}"/>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16" name="Freeform 15">
                <a:extLst>
                  <a:ext uri="{FF2B5EF4-FFF2-40B4-BE49-F238E27FC236}">
                    <a16:creationId xmlns:a16="http://schemas.microsoft.com/office/drawing/2014/main" id="{60EA43CD-305A-DCE3-3F6F-987FA1B44304}"/>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sp>
            <p:nvSpPr>
              <p:cNvPr id="17" name="Freeform 16">
                <a:extLst>
                  <a:ext uri="{FF2B5EF4-FFF2-40B4-BE49-F238E27FC236}">
                    <a16:creationId xmlns:a16="http://schemas.microsoft.com/office/drawing/2014/main" id="{B26319FE-5E0C-DA94-27B3-21890E97E8D8}"/>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18" name="Freeform 17">
                <a:extLst>
                  <a:ext uri="{FF2B5EF4-FFF2-40B4-BE49-F238E27FC236}">
                    <a16:creationId xmlns:a16="http://schemas.microsoft.com/office/drawing/2014/main" id="{7EF479C9-E472-B0F9-4D0F-21C79F394550}"/>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19" name="Freeform 18">
                <a:extLst>
                  <a:ext uri="{FF2B5EF4-FFF2-40B4-BE49-F238E27FC236}">
                    <a16:creationId xmlns:a16="http://schemas.microsoft.com/office/drawing/2014/main" id="{F8CEE8C5-CE7F-1735-451E-9CFC4B1ADBD1}"/>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20" name="Freeform 19">
                <a:extLst>
                  <a:ext uri="{FF2B5EF4-FFF2-40B4-BE49-F238E27FC236}">
                    <a16:creationId xmlns:a16="http://schemas.microsoft.com/office/drawing/2014/main" id="{323A735D-0837-FA88-C36E-0BF149C76B9B}"/>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21" name="Freeform 20">
                <a:extLst>
                  <a:ext uri="{FF2B5EF4-FFF2-40B4-BE49-F238E27FC236}">
                    <a16:creationId xmlns:a16="http://schemas.microsoft.com/office/drawing/2014/main" id="{D0BFB364-A66E-1410-7442-FD786395FC99}"/>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22" name="Freeform 21">
                <a:extLst>
                  <a:ext uri="{FF2B5EF4-FFF2-40B4-BE49-F238E27FC236}">
                    <a16:creationId xmlns:a16="http://schemas.microsoft.com/office/drawing/2014/main" id="{8BB416E5-51D8-5ADC-D901-D29644730099}"/>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23" name="Freeform 22">
                <a:extLst>
                  <a:ext uri="{FF2B5EF4-FFF2-40B4-BE49-F238E27FC236}">
                    <a16:creationId xmlns:a16="http://schemas.microsoft.com/office/drawing/2014/main" id="{9DE76A3D-7B32-09F0-E5CC-AC5E79750F85}"/>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grpSp>
      </p:grpSp>
    </p:spTree>
    <p:custDataLst>
      <p:tags r:id="rId1"/>
    </p:custDataLst>
    <p:extLst>
      <p:ext uri="{BB962C8B-B14F-4D97-AF65-F5344CB8AC3E}">
        <p14:creationId xmlns:p14="http://schemas.microsoft.com/office/powerpoint/2010/main" val="410249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_Title Only">
    <p:bg>
      <p:bgPr>
        <a:solidFill>
          <a:srgbClr val="062184"/>
        </a:solidFill>
        <a:effectLst/>
      </p:bgPr>
    </p:bg>
    <p:spTree>
      <p:nvGrpSpPr>
        <p:cNvPr id="1" name=""/>
        <p:cNvGrpSpPr/>
        <p:nvPr/>
      </p:nvGrpSpPr>
      <p:grpSpPr>
        <a:xfrm>
          <a:off x="0" y="0"/>
          <a:ext cx="0" cy="0"/>
          <a:chOff x="0" y="0"/>
          <a:chExt cx="0" cy="0"/>
        </a:xfrm>
      </p:grpSpPr>
      <p:pic>
        <p:nvPicPr>
          <p:cNvPr id="9" name="Picture 8" descr="A blue and black gradient&#10;&#10;Description automatically generated">
            <a:extLst>
              <a:ext uri="{FF2B5EF4-FFF2-40B4-BE49-F238E27FC236}">
                <a16:creationId xmlns:a16="http://schemas.microsoft.com/office/drawing/2014/main" id="{9FE3BEF4-8A12-72FF-9ED8-9B327D6AA88E}"/>
              </a:ext>
            </a:extLst>
          </p:cNvPr>
          <p:cNvPicPr>
            <a:picLocks noChangeAspect="1"/>
          </p:cNvPicPr>
          <p:nvPr userDrawn="1"/>
        </p:nvPicPr>
        <p:blipFill>
          <a:blip r:embed="rId3">
            <a:alphaModFix amt="42000"/>
          </a:blip>
          <a:stretch>
            <a:fillRect/>
          </a:stretch>
        </p:blipFill>
        <p:spPr>
          <a:xfrm flipH="1">
            <a:off x="0" y="0"/>
            <a:ext cx="12188826" cy="6858000"/>
          </a:xfrm>
          <a:prstGeom prst="rect">
            <a:avLst/>
          </a:prstGeom>
        </p:spPr>
      </p:pic>
      <p:pic>
        <p:nvPicPr>
          <p:cNvPr id="8" name="Picture 7" descr="A white logo with a black background&#10;&#10;AI-generated content may be incorrect.">
            <a:extLst>
              <a:ext uri="{FF2B5EF4-FFF2-40B4-BE49-F238E27FC236}">
                <a16:creationId xmlns:a16="http://schemas.microsoft.com/office/drawing/2014/main" id="{4230650C-2673-3CCF-58A5-EBFA9566FD28}"/>
              </a:ext>
            </a:extLst>
          </p:cNvPr>
          <p:cNvPicPr>
            <a:picLocks noChangeAspect="1"/>
          </p:cNvPicPr>
          <p:nvPr userDrawn="1"/>
        </p:nvPicPr>
        <p:blipFill>
          <a:blip r:embed="rId4"/>
          <a:stretch>
            <a:fillRect/>
          </a:stretch>
        </p:blipFill>
        <p:spPr>
          <a:xfrm>
            <a:off x="5324269" y="971188"/>
            <a:ext cx="1540287" cy="1257634"/>
          </a:xfrm>
          <a:prstGeom prst="rect">
            <a:avLst/>
          </a:prstGeom>
        </p:spPr>
      </p:pic>
      <p:pic>
        <p:nvPicPr>
          <p:cNvPr id="11" name="Picture 10">
            <a:extLst>
              <a:ext uri="{FF2B5EF4-FFF2-40B4-BE49-F238E27FC236}">
                <a16:creationId xmlns:a16="http://schemas.microsoft.com/office/drawing/2014/main" id="{73499AF0-C415-CC75-D0BD-F8D5A64FE1C3}"/>
              </a:ext>
            </a:extLst>
          </p:cNvPr>
          <p:cNvPicPr>
            <a:picLocks noChangeAspect="1"/>
          </p:cNvPicPr>
          <p:nvPr userDrawn="1"/>
        </p:nvPicPr>
        <p:blipFill>
          <a:blip r:embed="rId5"/>
          <a:stretch>
            <a:fillRect/>
          </a:stretch>
        </p:blipFill>
        <p:spPr>
          <a:xfrm>
            <a:off x="4113212" y="2679700"/>
            <a:ext cx="3962400" cy="749300"/>
          </a:xfrm>
          <a:prstGeom prst="rect">
            <a:avLst/>
          </a:prstGeom>
        </p:spPr>
      </p:pic>
    </p:spTree>
    <p:custDataLst>
      <p:tags r:id="rId1"/>
    </p:custDataLst>
    <p:extLst>
      <p:ext uri="{BB962C8B-B14F-4D97-AF65-F5344CB8AC3E}">
        <p14:creationId xmlns:p14="http://schemas.microsoft.com/office/powerpoint/2010/main" val="420686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itle Only">
    <p:bg>
      <p:bgPr>
        <a:solidFill>
          <a:srgbClr val="062184"/>
        </a:solidFill>
        <a:effectLst/>
      </p:bgPr>
    </p:bg>
    <p:spTree>
      <p:nvGrpSpPr>
        <p:cNvPr id="1" name=""/>
        <p:cNvGrpSpPr/>
        <p:nvPr/>
      </p:nvGrpSpPr>
      <p:grpSpPr>
        <a:xfrm>
          <a:off x="0" y="0"/>
          <a:ext cx="0" cy="0"/>
          <a:chOff x="0" y="0"/>
          <a:chExt cx="0" cy="0"/>
        </a:xfrm>
      </p:grpSpPr>
      <p:pic>
        <p:nvPicPr>
          <p:cNvPr id="31" name="Picture 30" descr="A white building with a dome&#10;&#10;AI-generated content may be incorrect.">
            <a:extLst>
              <a:ext uri="{FF2B5EF4-FFF2-40B4-BE49-F238E27FC236}">
                <a16:creationId xmlns:a16="http://schemas.microsoft.com/office/drawing/2014/main" id="{D7213F22-F7CF-87F4-440D-B7DB0DFA9DF5}"/>
              </a:ext>
            </a:extLst>
          </p:cNvPr>
          <p:cNvPicPr>
            <a:picLocks noChangeAspect="1"/>
          </p:cNvPicPr>
          <p:nvPr userDrawn="1"/>
        </p:nvPicPr>
        <p:blipFill>
          <a:blip r:embed="rId3"/>
          <a:stretch>
            <a:fillRect/>
          </a:stretch>
        </p:blipFill>
        <p:spPr>
          <a:xfrm>
            <a:off x="-1" y="892"/>
            <a:ext cx="12190415" cy="6857108"/>
          </a:xfrm>
          <a:prstGeom prst="rect">
            <a:avLst/>
          </a:prstGeom>
        </p:spPr>
      </p:pic>
      <p:pic>
        <p:nvPicPr>
          <p:cNvPr id="9" name="Picture 8" descr="A blue and black gradient&#10;&#10;Description automatically generated">
            <a:extLst>
              <a:ext uri="{FF2B5EF4-FFF2-40B4-BE49-F238E27FC236}">
                <a16:creationId xmlns:a16="http://schemas.microsoft.com/office/drawing/2014/main" id="{9FE3BEF4-8A12-72FF-9ED8-9B327D6AA88E}"/>
              </a:ext>
            </a:extLst>
          </p:cNvPr>
          <p:cNvPicPr>
            <a:picLocks noChangeAspect="1"/>
          </p:cNvPicPr>
          <p:nvPr userDrawn="1"/>
        </p:nvPicPr>
        <p:blipFill>
          <a:blip r:embed="rId4">
            <a:alphaModFix amt="42000"/>
          </a:blip>
          <a:stretch>
            <a:fillRect/>
          </a:stretch>
        </p:blipFill>
        <p:spPr>
          <a:xfrm flipH="1">
            <a:off x="0" y="0"/>
            <a:ext cx="12188826" cy="6858000"/>
          </a:xfrm>
          <a:prstGeom prst="rect">
            <a:avLst/>
          </a:prstGeom>
        </p:spPr>
      </p:pic>
      <p:sp>
        <p:nvSpPr>
          <p:cNvPr id="30" name="Rectangle 29">
            <a:extLst>
              <a:ext uri="{FF2B5EF4-FFF2-40B4-BE49-F238E27FC236}">
                <a16:creationId xmlns:a16="http://schemas.microsoft.com/office/drawing/2014/main" id="{CA6BE0F3-A84B-9570-51BC-090AF4F8F938}"/>
              </a:ext>
            </a:extLst>
          </p:cNvPr>
          <p:cNvSpPr/>
          <p:nvPr userDrawn="1"/>
        </p:nvSpPr>
        <p:spPr bwMode="gray">
          <a:xfrm>
            <a:off x="-6809" y="0"/>
            <a:ext cx="5723623" cy="6858000"/>
          </a:xfrm>
          <a:prstGeom prst="rect">
            <a:avLst/>
          </a:prstGeom>
          <a:gradFill>
            <a:gsLst>
              <a:gs pos="100000">
                <a:srgbClr val="F2F4F8"/>
              </a:gs>
              <a:gs pos="0">
                <a:schemeClr val="bg1">
                  <a:lumMod val="90000"/>
                </a:schemeClr>
              </a:gs>
              <a:gs pos="48000">
                <a:schemeClr val="bg1"/>
              </a:gs>
            </a:gsLst>
            <a:lin ang="13500000" scaled="1"/>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grpSp>
        <p:nvGrpSpPr>
          <p:cNvPr id="2" name="Graphic 5">
            <a:extLst>
              <a:ext uri="{FF2B5EF4-FFF2-40B4-BE49-F238E27FC236}">
                <a16:creationId xmlns:a16="http://schemas.microsoft.com/office/drawing/2014/main" id="{877D95A9-E5F1-695A-6268-ACCE33EE2F41}"/>
              </a:ext>
            </a:extLst>
          </p:cNvPr>
          <p:cNvGrpSpPr/>
          <p:nvPr userDrawn="1"/>
        </p:nvGrpSpPr>
        <p:grpSpPr>
          <a:xfrm rot="16200000">
            <a:off x="3044274" y="2734249"/>
            <a:ext cx="7068361" cy="1323594"/>
            <a:chOff x="4608466" y="3149600"/>
            <a:chExt cx="2967961" cy="555769"/>
          </a:xfrm>
          <a:solidFill>
            <a:srgbClr val="0F34BA"/>
          </a:solidFill>
        </p:grpSpPr>
        <p:grpSp>
          <p:nvGrpSpPr>
            <p:cNvPr id="3" name="Graphic 5">
              <a:extLst>
                <a:ext uri="{FF2B5EF4-FFF2-40B4-BE49-F238E27FC236}">
                  <a16:creationId xmlns:a16="http://schemas.microsoft.com/office/drawing/2014/main" id="{F8FF8984-5CA7-9A6B-94D6-CD5581EE9F02}"/>
                </a:ext>
              </a:extLst>
            </p:cNvPr>
            <p:cNvGrpSpPr/>
            <p:nvPr/>
          </p:nvGrpSpPr>
          <p:grpSpPr>
            <a:xfrm>
              <a:off x="4608466" y="3149600"/>
              <a:ext cx="640074" cy="555011"/>
              <a:chOff x="4608466" y="3149600"/>
              <a:chExt cx="640074" cy="555011"/>
            </a:xfrm>
            <a:grpFill/>
          </p:grpSpPr>
          <p:sp>
            <p:nvSpPr>
              <p:cNvPr id="21" name="Freeform 20">
                <a:extLst>
                  <a:ext uri="{FF2B5EF4-FFF2-40B4-BE49-F238E27FC236}">
                    <a16:creationId xmlns:a16="http://schemas.microsoft.com/office/drawing/2014/main" id="{20579C5C-D98E-1CE3-A1E1-60E5EB07C41A}"/>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22" name="Freeform 21">
                <a:extLst>
                  <a:ext uri="{FF2B5EF4-FFF2-40B4-BE49-F238E27FC236}">
                    <a16:creationId xmlns:a16="http://schemas.microsoft.com/office/drawing/2014/main" id="{9F2141C2-6B39-51A0-2B6B-C1A6FFB95E72}"/>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23" name="Freeform 22">
                <a:extLst>
                  <a:ext uri="{FF2B5EF4-FFF2-40B4-BE49-F238E27FC236}">
                    <a16:creationId xmlns:a16="http://schemas.microsoft.com/office/drawing/2014/main" id="{65BD3345-23EA-963A-8F2E-A9F8E62E41BA}"/>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24" name="Freeform 23">
                <a:extLst>
                  <a:ext uri="{FF2B5EF4-FFF2-40B4-BE49-F238E27FC236}">
                    <a16:creationId xmlns:a16="http://schemas.microsoft.com/office/drawing/2014/main" id="{B563A1B2-DE75-B59B-9B40-4BAFA571ABAA}"/>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4" name="Graphic 5">
              <a:extLst>
                <a:ext uri="{FF2B5EF4-FFF2-40B4-BE49-F238E27FC236}">
                  <a16:creationId xmlns:a16="http://schemas.microsoft.com/office/drawing/2014/main" id="{A793850F-FA5D-ABCC-5C69-87FF830B7EE3}"/>
                </a:ext>
              </a:extLst>
            </p:cNvPr>
            <p:cNvGrpSpPr/>
            <p:nvPr/>
          </p:nvGrpSpPr>
          <p:grpSpPr>
            <a:xfrm>
              <a:off x="5332662" y="3151494"/>
              <a:ext cx="2243764" cy="553874"/>
              <a:chOff x="5332662" y="3151494"/>
              <a:chExt cx="2243764" cy="553874"/>
            </a:xfrm>
            <a:grpFill/>
          </p:grpSpPr>
          <p:sp>
            <p:nvSpPr>
              <p:cNvPr id="5" name="Freeform 4">
                <a:extLst>
                  <a:ext uri="{FF2B5EF4-FFF2-40B4-BE49-F238E27FC236}">
                    <a16:creationId xmlns:a16="http://schemas.microsoft.com/office/drawing/2014/main" id="{A0B9622D-540F-72D4-BDE9-F87789283E10}"/>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6" name="Freeform 5">
                <a:extLst>
                  <a:ext uri="{FF2B5EF4-FFF2-40B4-BE49-F238E27FC236}">
                    <a16:creationId xmlns:a16="http://schemas.microsoft.com/office/drawing/2014/main" id="{50EB5AAD-9005-C81A-ECDD-88032DC2B59D}"/>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7" name="Freeform 6">
                <a:extLst>
                  <a:ext uri="{FF2B5EF4-FFF2-40B4-BE49-F238E27FC236}">
                    <a16:creationId xmlns:a16="http://schemas.microsoft.com/office/drawing/2014/main" id="{CDB93555-A565-C193-EA27-4AD415318B33}"/>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0" name="Freeform 9">
                <a:extLst>
                  <a:ext uri="{FF2B5EF4-FFF2-40B4-BE49-F238E27FC236}">
                    <a16:creationId xmlns:a16="http://schemas.microsoft.com/office/drawing/2014/main" id="{81BB6ACC-FD07-BAB1-7FD6-28810FCE85DA}"/>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12" name="Freeform 11">
                <a:extLst>
                  <a:ext uri="{FF2B5EF4-FFF2-40B4-BE49-F238E27FC236}">
                    <a16:creationId xmlns:a16="http://schemas.microsoft.com/office/drawing/2014/main" id="{AF175D61-79EA-93F6-580F-EBBACE385B07}"/>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14" name="Freeform 13">
                <a:extLst>
                  <a:ext uri="{FF2B5EF4-FFF2-40B4-BE49-F238E27FC236}">
                    <a16:creationId xmlns:a16="http://schemas.microsoft.com/office/drawing/2014/main" id="{5CFEC952-3373-3D76-13CE-6A7686CC2329}"/>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15" name="Freeform 14">
                <a:extLst>
                  <a:ext uri="{FF2B5EF4-FFF2-40B4-BE49-F238E27FC236}">
                    <a16:creationId xmlns:a16="http://schemas.microsoft.com/office/drawing/2014/main" id="{35ABF605-9981-4381-A75E-C54D9D42ABBC}"/>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16" name="Freeform 15">
                <a:extLst>
                  <a:ext uri="{FF2B5EF4-FFF2-40B4-BE49-F238E27FC236}">
                    <a16:creationId xmlns:a16="http://schemas.microsoft.com/office/drawing/2014/main" id="{196A9A38-2506-5C9B-0F47-AA85F19D7903}"/>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17" name="Freeform 16">
                <a:extLst>
                  <a:ext uri="{FF2B5EF4-FFF2-40B4-BE49-F238E27FC236}">
                    <a16:creationId xmlns:a16="http://schemas.microsoft.com/office/drawing/2014/main" id="{D7CF0FE0-853B-688B-F3D9-CF7B5FECBDDC}"/>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18" name="Freeform 17">
                <a:extLst>
                  <a:ext uri="{FF2B5EF4-FFF2-40B4-BE49-F238E27FC236}">
                    <a16:creationId xmlns:a16="http://schemas.microsoft.com/office/drawing/2014/main" id="{A8A16030-4B85-44F6-6929-67068D792073}"/>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19" name="Freeform 18">
                <a:extLst>
                  <a:ext uri="{FF2B5EF4-FFF2-40B4-BE49-F238E27FC236}">
                    <a16:creationId xmlns:a16="http://schemas.microsoft.com/office/drawing/2014/main" id="{AD3D7692-B345-DA23-C7D9-2783FF204340}"/>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20" name="Freeform 19">
                <a:extLst>
                  <a:ext uri="{FF2B5EF4-FFF2-40B4-BE49-F238E27FC236}">
                    <a16:creationId xmlns:a16="http://schemas.microsoft.com/office/drawing/2014/main" id="{D87A6138-A0B3-9683-EE68-F8FC0293E572}"/>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sp>
            <p:nvSpPr>
              <p:cNvPr id="13" name="Freeform 12">
                <a:extLst>
                  <a:ext uri="{FF2B5EF4-FFF2-40B4-BE49-F238E27FC236}">
                    <a16:creationId xmlns:a16="http://schemas.microsoft.com/office/drawing/2014/main" id="{6FD89156-B9CC-A6C6-6477-AD9122B8C6D8}"/>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grpSp>
      </p:grpSp>
    </p:spTree>
    <p:custDataLst>
      <p:tags r:id="rId1"/>
    </p:custDataLst>
    <p:extLst>
      <p:ext uri="{BB962C8B-B14F-4D97-AF65-F5344CB8AC3E}">
        <p14:creationId xmlns:p14="http://schemas.microsoft.com/office/powerpoint/2010/main" val="3872771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Only">
    <p:bg>
      <p:bgPr>
        <a:gradFill>
          <a:gsLst>
            <a:gs pos="100000">
              <a:schemeClr val="tx2">
                <a:lumMod val="90000"/>
                <a:alpha val="75000"/>
              </a:schemeClr>
            </a:gs>
            <a:gs pos="13000">
              <a:schemeClr val="bg1">
                <a:lumMod val="90000"/>
                <a:alpha val="65000"/>
              </a:schemeClr>
            </a:gs>
            <a:gs pos="48000">
              <a:schemeClr val="bg1"/>
            </a:gs>
          </a:gsLst>
          <a:lin ang="13500000" scaled="1"/>
        </a:gradFill>
        <a:effectLst/>
      </p:bgPr>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7366C781-9F31-73C9-4BD5-2B2202D053ED}"/>
              </a:ext>
            </a:extLst>
          </p:cNvPr>
          <p:cNvGrpSpPr/>
          <p:nvPr/>
        </p:nvGrpSpPr>
        <p:grpSpPr>
          <a:xfrm>
            <a:off x="4113212" y="2679701"/>
            <a:ext cx="4001465" cy="749299"/>
            <a:chOff x="4608466" y="3149600"/>
            <a:chExt cx="2967961" cy="555769"/>
          </a:xfrm>
          <a:solidFill>
            <a:srgbClr val="0E34BB"/>
          </a:solidFill>
        </p:grpSpPr>
        <p:grpSp>
          <p:nvGrpSpPr>
            <p:cNvPr id="8" name="Graphic 5">
              <a:extLst>
                <a:ext uri="{FF2B5EF4-FFF2-40B4-BE49-F238E27FC236}">
                  <a16:creationId xmlns:a16="http://schemas.microsoft.com/office/drawing/2014/main" id="{33D682CF-EECD-661B-F0AC-776F1F4F8165}"/>
                </a:ext>
              </a:extLst>
            </p:cNvPr>
            <p:cNvGrpSpPr/>
            <p:nvPr/>
          </p:nvGrpSpPr>
          <p:grpSpPr>
            <a:xfrm>
              <a:off x="4608466" y="3149600"/>
              <a:ext cx="640074" cy="555011"/>
              <a:chOff x="4608466" y="3149600"/>
              <a:chExt cx="640074" cy="555011"/>
            </a:xfrm>
            <a:grpFill/>
          </p:grpSpPr>
          <p:sp>
            <p:nvSpPr>
              <p:cNvPr id="9" name="Freeform 8">
                <a:extLst>
                  <a:ext uri="{FF2B5EF4-FFF2-40B4-BE49-F238E27FC236}">
                    <a16:creationId xmlns:a16="http://schemas.microsoft.com/office/drawing/2014/main" id="{BB31DE5F-D338-F711-3567-9F04749B046A}"/>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10" name="Freeform 9">
                <a:extLst>
                  <a:ext uri="{FF2B5EF4-FFF2-40B4-BE49-F238E27FC236}">
                    <a16:creationId xmlns:a16="http://schemas.microsoft.com/office/drawing/2014/main" id="{3E7F9082-8957-F920-BA48-006703B06F4A}"/>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11" name="Freeform 10">
                <a:extLst>
                  <a:ext uri="{FF2B5EF4-FFF2-40B4-BE49-F238E27FC236}">
                    <a16:creationId xmlns:a16="http://schemas.microsoft.com/office/drawing/2014/main" id="{4765A9C4-2963-4292-DAB8-DD3976B9330F}"/>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12" name="Freeform 11">
                <a:extLst>
                  <a:ext uri="{FF2B5EF4-FFF2-40B4-BE49-F238E27FC236}">
                    <a16:creationId xmlns:a16="http://schemas.microsoft.com/office/drawing/2014/main" id="{19AFD4D4-8179-4DC6-3DBF-0A36AB9C5997}"/>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13" name="Graphic 5">
              <a:extLst>
                <a:ext uri="{FF2B5EF4-FFF2-40B4-BE49-F238E27FC236}">
                  <a16:creationId xmlns:a16="http://schemas.microsoft.com/office/drawing/2014/main" id="{DEB4D74C-9246-B600-7EEC-A0FD7BB578B3}"/>
                </a:ext>
              </a:extLst>
            </p:cNvPr>
            <p:cNvGrpSpPr/>
            <p:nvPr/>
          </p:nvGrpSpPr>
          <p:grpSpPr>
            <a:xfrm>
              <a:off x="5332662" y="3151494"/>
              <a:ext cx="2243764" cy="553874"/>
              <a:chOff x="5332662" y="3151494"/>
              <a:chExt cx="2243764" cy="553874"/>
            </a:xfrm>
            <a:grpFill/>
          </p:grpSpPr>
          <p:sp>
            <p:nvSpPr>
              <p:cNvPr id="14" name="Freeform 13">
                <a:extLst>
                  <a:ext uri="{FF2B5EF4-FFF2-40B4-BE49-F238E27FC236}">
                    <a16:creationId xmlns:a16="http://schemas.microsoft.com/office/drawing/2014/main" id="{171F10C4-CF7F-0BE3-8C7E-6509482593A7}"/>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15" name="Freeform 14">
                <a:extLst>
                  <a:ext uri="{FF2B5EF4-FFF2-40B4-BE49-F238E27FC236}">
                    <a16:creationId xmlns:a16="http://schemas.microsoft.com/office/drawing/2014/main" id="{3EBC3C1E-27BD-E8FC-D668-898DF3AA1423}"/>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6" name="Freeform 15">
                <a:extLst>
                  <a:ext uri="{FF2B5EF4-FFF2-40B4-BE49-F238E27FC236}">
                    <a16:creationId xmlns:a16="http://schemas.microsoft.com/office/drawing/2014/main" id="{EA9FFABC-7B91-FBA3-61BF-2336F1C01EB3}"/>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7" name="Freeform 16">
                <a:extLst>
                  <a:ext uri="{FF2B5EF4-FFF2-40B4-BE49-F238E27FC236}">
                    <a16:creationId xmlns:a16="http://schemas.microsoft.com/office/drawing/2014/main" id="{B4BF4481-887C-CD7A-A160-D5807D4537FB}"/>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18" name="Freeform 17">
                <a:extLst>
                  <a:ext uri="{FF2B5EF4-FFF2-40B4-BE49-F238E27FC236}">
                    <a16:creationId xmlns:a16="http://schemas.microsoft.com/office/drawing/2014/main" id="{1BC19BB1-4F1A-9C2D-DD6B-1EF0C6CB7B81}"/>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19" name="Freeform 18">
                <a:extLst>
                  <a:ext uri="{FF2B5EF4-FFF2-40B4-BE49-F238E27FC236}">
                    <a16:creationId xmlns:a16="http://schemas.microsoft.com/office/drawing/2014/main" id="{CEE2BC1E-C1FD-3CDB-2DC9-BF51129246CD}"/>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sp>
            <p:nvSpPr>
              <p:cNvPr id="20" name="Freeform 19">
                <a:extLst>
                  <a:ext uri="{FF2B5EF4-FFF2-40B4-BE49-F238E27FC236}">
                    <a16:creationId xmlns:a16="http://schemas.microsoft.com/office/drawing/2014/main" id="{12EB4B02-43D3-59FC-00EA-9F6A6FC19BC0}"/>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21" name="Freeform 20">
                <a:extLst>
                  <a:ext uri="{FF2B5EF4-FFF2-40B4-BE49-F238E27FC236}">
                    <a16:creationId xmlns:a16="http://schemas.microsoft.com/office/drawing/2014/main" id="{B3B17E77-25C3-03D9-EDAB-C24DA6DFF181}"/>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22" name="Freeform 21">
                <a:extLst>
                  <a:ext uri="{FF2B5EF4-FFF2-40B4-BE49-F238E27FC236}">
                    <a16:creationId xmlns:a16="http://schemas.microsoft.com/office/drawing/2014/main" id="{7522085D-C3F8-8361-AC84-B85558FADE52}"/>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23" name="Freeform 22">
                <a:extLst>
                  <a:ext uri="{FF2B5EF4-FFF2-40B4-BE49-F238E27FC236}">
                    <a16:creationId xmlns:a16="http://schemas.microsoft.com/office/drawing/2014/main" id="{F6613EEE-4E44-AC5B-4E32-9F4C4462CF4B}"/>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24" name="Freeform 23">
                <a:extLst>
                  <a:ext uri="{FF2B5EF4-FFF2-40B4-BE49-F238E27FC236}">
                    <a16:creationId xmlns:a16="http://schemas.microsoft.com/office/drawing/2014/main" id="{E087E674-A0DC-1F1C-B21F-C2C64D31FA37}"/>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25" name="Freeform 24">
                <a:extLst>
                  <a:ext uri="{FF2B5EF4-FFF2-40B4-BE49-F238E27FC236}">
                    <a16:creationId xmlns:a16="http://schemas.microsoft.com/office/drawing/2014/main" id="{D186F8AF-2D9D-7684-1D8F-5D0B8FCFBDA0}"/>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26" name="Freeform 25">
                <a:extLst>
                  <a:ext uri="{FF2B5EF4-FFF2-40B4-BE49-F238E27FC236}">
                    <a16:creationId xmlns:a16="http://schemas.microsoft.com/office/drawing/2014/main" id="{FE26C1EC-C993-39B3-D29D-46A6F86C461D}"/>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grpSp>
      </p:grpSp>
      <p:pic>
        <p:nvPicPr>
          <p:cNvPr id="29" name="Graphic 28">
            <a:extLst>
              <a:ext uri="{FF2B5EF4-FFF2-40B4-BE49-F238E27FC236}">
                <a16:creationId xmlns:a16="http://schemas.microsoft.com/office/drawing/2014/main" id="{23FD7D6A-F471-B110-9565-67DBC37E20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5658" y="954803"/>
            <a:ext cx="1577507" cy="1290404"/>
          </a:xfrm>
          <a:prstGeom prst="rect">
            <a:avLst/>
          </a:prstGeom>
        </p:spPr>
      </p:pic>
    </p:spTree>
    <p:custDataLst>
      <p:tags r:id="rId1"/>
    </p:custDataLst>
    <p:extLst>
      <p:ext uri="{BB962C8B-B14F-4D97-AF65-F5344CB8AC3E}">
        <p14:creationId xmlns:p14="http://schemas.microsoft.com/office/powerpoint/2010/main" val="843820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Content Placeholder 4">
            <a:extLst>
              <a:ext uri="{FF2B5EF4-FFF2-40B4-BE49-F238E27FC236}">
                <a16:creationId xmlns:a16="http://schemas.microsoft.com/office/drawing/2014/main" id="{55053DFD-DD4D-697F-1139-609687C4E80B}"/>
              </a:ext>
            </a:extLst>
          </p:cNvPr>
          <p:cNvSpPr>
            <a:spLocks noGrp="1"/>
          </p:cNvSpPr>
          <p:nvPr>
            <p:ph sz="quarter" idx="10"/>
          </p:nvPr>
        </p:nvSpPr>
        <p:spPr>
          <a:xfrm>
            <a:off x="457200" y="1690688"/>
            <a:ext cx="11274425" cy="459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18335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oxed Content _2 column">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Text Placeholder 4">
            <a:extLst>
              <a:ext uri="{FF2B5EF4-FFF2-40B4-BE49-F238E27FC236}">
                <a16:creationId xmlns:a16="http://schemas.microsoft.com/office/drawing/2014/main" id="{AE4EBFC5-472E-0D9D-4AC3-EA0789A5FC43}"/>
              </a:ext>
            </a:extLst>
          </p:cNvPr>
          <p:cNvSpPr>
            <a:spLocks noGrp="1"/>
          </p:cNvSpPr>
          <p:nvPr>
            <p:ph type="body" sz="quarter" idx="17"/>
          </p:nvPr>
        </p:nvSpPr>
        <p:spPr bwMode="gray">
          <a:xfrm>
            <a:off x="457201" y="1690688"/>
            <a:ext cx="5465763" cy="631888"/>
          </a:xfrm>
          <a:solidFill>
            <a:schemeClr val="bg1"/>
          </a:solidFill>
          <a:effectLst>
            <a:outerShdw dist="12700" dir="16200000" rotWithShape="0">
              <a:schemeClr val="bg1">
                <a:lumMod val="75000"/>
              </a:schemeClr>
            </a:outerShdw>
          </a:effectLst>
        </p:spPr>
        <p:txBody>
          <a:bodyPr lIns="0" tIns="91440" rIns="0"/>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CCCBF604-AD7C-FFCB-68E0-83E247B0CC13}"/>
              </a:ext>
            </a:extLst>
          </p:cNvPr>
          <p:cNvSpPr>
            <a:spLocks noGrp="1"/>
          </p:cNvSpPr>
          <p:nvPr>
            <p:ph sz="quarter" idx="20"/>
          </p:nvPr>
        </p:nvSpPr>
        <p:spPr>
          <a:xfrm>
            <a:off x="457201" y="2368296"/>
            <a:ext cx="546576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AB91C661-E5C2-36F5-C334-D6FB6028B1AC}"/>
              </a:ext>
            </a:extLst>
          </p:cNvPr>
          <p:cNvSpPr>
            <a:spLocks noGrp="1"/>
          </p:cNvSpPr>
          <p:nvPr>
            <p:ph type="body" sz="quarter" idx="21"/>
          </p:nvPr>
        </p:nvSpPr>
        <p:spPr bwMode="gray">
          <a:xfrm>
            <a:off x="6273876" y="1690688"/>
            <a:ext cx="5465763" cy="631888"/>
          </a:xfrm>
          <a:solidFill>
            <a:schemeClr val="bg1"/>
          </a:solidFill>
          <a:effectLst>
            <a:outerShdw dist="12700" dir="16200000" rotWithShape="0">
              <a:schemeClr val="bg1">
                <a:lumMod val="75000"/>
              </a:schemeClr>
            </a:outerShdw>
          </a:effectLst>
        </p:spPr>
        <p:txBody>
          <a:bodyPr lIns="0" tIns="91440" rIns="0"/>
          <a:lstStyle>
            <a:lvl1pPr marL="9522" indent="-9522">
              <a:spcBef>
                <a:spcPts val="0"/>
              </a:spcBef>
              <a:buNone/>
              <a:tabLst/>
              <a:defRPr sz="1500" b="1" spc="-30">
                <a:solidFill>
                  <a:schemeClr val="accent1"/>
                </a:solidFill>
              </a:defRPr>
            </a:lvl1pPr>
          </a:lstStyle>
          <a:p>
            <a:pPr lvl="0"/>
            <a:r>
              <a:rPr lang="en-US"/>
              <a:t>Click to edit Master text styles</a:t>
            </a:r>
          </a:p>
        </p:txBody>
      </p:sp>
      <p:sp>
        <p:nvSpPr>
          <p:cNvPr id="8" name="Content Placeholder 5">
            <a:extLst>
              <a:ext uri="{FF2B5EF4-FFF2-40B4-BE49-F238E27FC236}">
                <a16:creationId xmlns:a16="http://schemas.microsoft.com/office/drawing/2014/main" id="{13F6F47F-A8A9-2070-EEBA-E4275628294B}"/>
              </a:ext>
            </a:extLst>
          </p:cNvPr>
          <p:cNvSpPr>
            <a:spLocks noGrp="1"/>
          </p:cNvSpPr>
          <p:nvPr>
            <p:ph sz="quarter" idx="22"/>
          </p:nvPr>
        </p:nvSpPr>
        <p:spPr>
          <a:xfrm>
            <a:off x="6273876" y="2368296"/>
            <a:ext cx="5465763" cy="3918204"/>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564802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Section Divider-Dark">
    <p:bg bwMode="gray">
      <p:bgPr>
        <a:solidFill>
          <a:srgbClr val="0A2999"/>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056" y="3345752"/>
            <a:ext cx="8378444" cy="905256"/>
          </a:xfrm>
        </p:spPr>
        <p:txBody>
          <a:bodyPr lIns="0" tIns="0" rIns="0" bIns="0"/>
          <a:lstStyle>
            <a:lvl1pPr marL="0" indent="0">
              <a:spcBef>
                <a:spcPts val="600"/>
              </a:spcBef>
              <a:buNone/>
              <a:defRPr sz="1799">
                <a:solidFill>
                  <a:schemeClr val="bg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2" name="Title 1"/>
          <p:cNvSpPr>
            <a:spLocks noGrp="1"/>
          </p:cNvSpPr>
          <p:nvPr>
            <p:ph type="ctrTitle"/>
          </p:nvPr>
        </p:nvSpPr>
        <p:spPr bwMode="gray">
          <a:xfrm>
            <a:off x="448056" y="1690688"/>
            <a:ext cx="8378445" cy="1508760"/>
          </a:xfrm>
        </p:spPr>
        <p:txBody>
          <a:bodyPr vert="horz" lIns="0" tIns="0" rIns="0" bIns="0" rtlCol="0" anchor="b" anchorCtr="0">
            <a:noAutofit/>
          </a:bodyPr>
          <a:lstStyle>
            <a:lvl1pPr>
              <a:defRPr lang="en-US" sz="3199" b="0" dirty="0">
                <a:solidFill>
                  <a:schemeClr val="bg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1" y="6216149"/>
            <a:ext cx="12188825" cy="641784"/>
          </a:xfrm>
          <a:prstGeom prst="rect">
            <a:avLst/>
          </a:prstGeom>
          <a:solidFill>
            <a:schemeClr val="bg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120"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6420149"/>
            <a:ext cx="833336" cy="231801"/>
          </a:xfrm>
          <a:prstGeom prst="rect">
            <a:avLst/>
          </a:prstGeom>
        </p:spPr>
      </p:pic>
    </p:spTree>
    <p:custDataLst>
      <p:tags r:id="rId1"/>
    </p:custDataLst>
    <p:extLst>
      <p:ext uri="{BB962C8B-B14F-4D97-AF65-F5344CB8AC3E}">
        <p14:creationId xmlns:p14="http://schemas.microsoft.com/office/powerpoint/2010/main" val="294952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2" descr="A blue square with white lines&#10;&#10;AI-generated content may be incorrect.">
            <a:extLst>
              <a:ext uri="{FF2B5EF4-FFF2-40B4-BE49-F238E27FC236}">
                <a16:creationId xmlns:a16="http://schemas.microsoft.com/office/drawing/2014/main" id="{EC6AF289-F329-BF98-9ADA-3A1D2D1D535E}"/>
              </a:ext>
            </a:extLst>
          </p:cNvPr>
          <p:cNvPicPr>
            <a:picLocks noChangeAspect="1"/>
          </p:cNvPicPr>
          <p:nvPr userDrawn="1"/>
        </p:nvPicPr>
        <p:blipFill>
          <a:blip r:embed="rId3"/>
          <a:stretch>
            <a:fillRect/>
          </a:stretch>
        </p:blipFill>
        <p:spPr>
          <a:xfrm rot="10800000">
            <a:off x="-1" y="0"/>
            <a:ext cx="12184237" cy="6858000"/>
          </a:xfrm>
          <a:prstGeom prst="rect">
            <a:avLst/>
          </a:prstGeom>
        </p:spPr>
      </p:pic>
      <p:sp>
        <p:nvSpPr>
          <p:cNvPr id="4" name="Rectangle 3">
            <a:extLst>
              <a:ext uri="{FF2B5EF4-FFF2-40B4-BE49-F238E27FC236}">
                <a16:creationId xmlns:a16="http://schemas.microsoft.com/office/drawing/2014/main" id="{A4CBF5BA-D67D-85F7-1E51-FE2D871A3183}"/>
              </a:ext>
            </a:extLst>
          </p:cNvPr>
          <p:cNvSpPr/>
          <p:nvPr userDrawn="1"/>
        </p:nvSpPr>
        <p:spPr bwMode="gray">
          <a:xfrm>
            <a:off x="6595814" y="537372"/>
            <a:ext cx="5092038" cy="5789755"/>
          </a:xfrm>
          <a:prstGeom prst="rect">
            <a:avLst/>
          </a:prstGeom>
          <a:gradFill>
            <a:gsLst>
              <a:gs pos="100000">
                <a:srgbClr val="F2F4F8"/>
              </a:gs>
              <a:gs pos="0">
                <a:schemeClr val="bg1">
                  <a:lumMod val="90000"/>
                </a:schemeClr>
              </a:gs>
              <a:gs pos="48000">
                <a:schemeClr val="bg1"/>
              </a:gs>
            </a:gsLst>
            <a:lin ang="13500000" scaled="1"/>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pic>
        <p:nvPicPr>
          <p:cNvPr id="7" name="Picture 6" descr="A cell phone with a screen on it&#10;&#10;AI-generated content may be incorrect.">
            <a:extLst>
              <a:ext uri="{FF2B5EF4-FFF2-40B4-BE49-F238E27FC236}">
                <a16:creationId xmlns:a16="http://schemas.microsoft.com/office/drawing/2014/main" id="{B4D841E2-5048-E72F-F256-C4C15A1CB2CC}"/>
              </a:ext>
            </a:extLst>
          </p:cNvPr>
          <p:cNvPicPr>
            <a:picLocks noChangeAspect="1"/>
          </p:cNvPicPr>
          <p:nvPr userDrawn="1"/>
        </p:nvPicPr>
        <p:blipFill>
          <a:blip r:embed="rId4"/>
          <a:srcRect l="29223" r="5768"/>
          <a:stretch>
            <a:fillRect/>
          </a:stretch>
        </p:blipFill>
        <p:spPr>
          <a:xfrm>
            <a:off x="6094412" y="537373"/>
            <a:ext cx="5593440" cy="5978862"/>
          </a:xfrm>
          <a:prstGeom prst="rect">
            <a:avLst/>
          </a:prstGeom>
        </p:spPr>
      </p:pic>
    </p:spTree>
    <p:custDataLst>
      <p:tags r:id="rId1"/>
    </p:custDataLst>
    <p:extLst>
      <p:ext uri="{BB962C8B-B14F-4D97-AF65-F5344CB8AC3E}">
        <p14:creationId xmlns:p14="http://schemas.microsoft.com/office/powerpoint/2010/main" val="172705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Section Divider-Light">
    <p:bg bwMode="gray">
      <p:bgPr>
        <a:gradFill>
          <a:gsLst>
            <a:gs pos="100000">
              <a:schemeClr val="tx2">
                <a:lumMod val="90000"/>
                <a:alpha val="75000"/>
              </a:schemeClr>
            </a:gs>
            <a:gs pos="13000">
              <a:schemeClr val="bg1">
                <a:lumMod val="90000"/>
                <a:alpha val="65000"/>
              </a:schemeClr>
            </a:gs>
            <a:gs pos="48000">
              <a:schemeClr val="bg1"/>
            </a:gs>
          </a:gsLst>
          <a:lin ang="135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1469AA-3909-E5B6-2C3C-29F734D57FE9}"/>
              </a:ext>
            </a:extLst>
          </p:cNvPr>
          <p:cNvSpPr/>
          <p:nvPr userDrawn="1"/>
        </p:nvSpPr>
        <p:spPr bwMode="gray">
          <a:xfrm>
            <a:off x="2" y="1"/>
            <a:ext cx="1472118" cy="6214162"/>
          </a:xfrm>
          <a:prstGeom prst="rect">
            <a:avLst/>
          </a:prstGeom>
          <a:solidFill>
            <a:srgbClr val="081F7A"/>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grpSp>
        <p:nvGrpSpPr>
          <p:cNvPr id="2" name="Graphic 5">
            <a:extLst>
              <a:ext uri="{FF2B5EF4-FFF2-40B4-BE49-F238E27FC236}">
                <a16:creationId xmlns:a16="http://schemas.microsoft.com/office/drawing/2014/main" id="{30DED470-E799-22F3-FD6F-DBD50D959D70}"/>
              </a:ext>
            </a:extLst>
          </p:cNvPr>
          <p:cNvGrpSpPr/>
          <p:nvPr userDrawn="1"/>
        </p:nvGrpSpPr>
        <p:grpSpPr>
          <a:xfrm rot="16200000">
            <a:off x="-2230563" y="2551728"/>
            <a:ext cx="5931490" cy="1110708"/>
            <a:chOff x="4608466" y="3149600"/>
            <a:chExt cx="2967961" cy="555769"/>
          </a:xfrm>
          <a:solidFill>
            <a:srgbClr val="0F34BA"/>
          </a:solidFill>
        </p:grpSpPr>
        <p:grpSp>
          <p:nvGrpSpPr>
            <p:cNvPr id="5" name="Graphic 5">
              <a:extLst>
                <a:ext uri="{FF2B5EF4-FFF2-40B4-BE49-F238E27FC236}">
                  <a16:creationId xmlns:a16="http://schemas.microsoft.com/office/drawing/2014/main" id="{5CB8DC4B-90CE-D830-244A-D4B0A17C9100}"/>
                </a:ext>
              </a:extLst>
            </p:cNvPr>
            <p:cNvGrpSpPr/>
            <p:nvPr/>
          </p:nvGrpSpPr>
          <p:grpSpPr>
            <a:xfrm>
              <a:off x="4608466" y="3149600"/>
              <a:ext cx="640074" cy="555011"/>
              <a:chOff x="4608466" y="3149600"/>
              <a:chExt cx="640074" cy="555011"/>
            </a:xfrm>
            <a:grpFill/>
          </p:grpSpPr>
          <p:sp>
            <p:nvSpPr>
              <p:cNvPr id="24" name="Freeform 23">
                <a:extLst>
                  <a:ext uri="{FF2B5EF4-FFF2-40B4-BE49-F238E27FC236}">
                    <a16:creationId xmlns:a16="http://schemas.microsoft.com/office/drawing/2014/main" id="{4F923833-364E-A47E-635F-870FEFADE8B1}"/>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25" name="Freeform 24">
                <a:extLst>
                  <a:ext uri="{FF2B5EF4-FFF2-40B4-BE49-F238E27FC236}">
                    <a16:creationId xmlns:a16="http://schemas.microsoft.com/office/drawing/2014/main" id="{913AD09B-F6F7-DFC6-98CC-135A7DF82D33}"/>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26" name="Freeform 25">
                <a:extLst>
                  <a:ext uri="{FF2B5EF4-FFF2-40B4-BE49-F238E27FC236}">
                    <a16:creationId xmlns:a16="http://schemas.microsoft.com/office/drawing/2014/main" id="{58F221DF-E8FA-07B6-C831-AF25C6A72080}"/>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27" name="Freeform 26">
                <a:extLst>
                  <a:ext uri="{FF2B5EF4-FFF2-40B4-BE49-F238E27FC236}">
                    <a16:creationId xmlns:a16="http://schemas.microsoft.com/office/drawing/2014/main" id="{EA48260B-58DC-721A-FB64-AB80EB7ACE2A}"/>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6" name="Graphic 5">
              <a:extLst>
                <a:ext uri="{FF2B5EF4-FFF2-40B4-BE49-F238E27FC236}">
                  <a16:creationId xmlns:a16="http://schemas.microsoft.com/office/drawing/2014/main" id="{B87DE59F-F358-A5E9-CE6E-948FB1456875}"/>
                </a:ext>
              </a:extLst>
            </p:cNvPr>
            <p:cNvGrpSpPr/>
            <p:nvPr/>
          </p:nvGrpSpPr>
          <p:grpSpPr>
            <a:xfrm>
              <a:off x="5332662" y="3151494"/>
              <a:ext cx="2243764" cy="553874"/>
              <a:chOff x="5332662" y="3151494"/>
              <a:chExt cx="2243764" cy="553874"/>
            </a:xfrm>
            <a:grpFill/>
          </p:grpSpPr>
          <p:sp>
            <p:nvSpPr>
              <p:cNvPr id="7" name="Freeform 6">
                <a:extLst>
                  <a:ext uri="{FF2B5EF4-FFF2-40B4-BE49-F238E27FC236}">
                    <a16:creationId xmlns:a16="http://schemas.microsoft.com/office/drawing/2014/main" id="{84C2CC70-1491-507E-78B8-9E67E8BD35DD}"/>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9" name="Freeform 8">
                <a:extLst>
                  <a:ext uri="{FF2B5EF4-FFF2-40B4-BE49-F238E27FC236}">
                    <a16:creationId xmlns:a16="http://schemas.microsoft.com/office/drawing/2014/main" id="{50AE9D2E-13DA-B02C-CDF2-27C7B51D464A}"/>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1" name="Freeform 10">
                <a:extLst>
                  <a:ext uri="{FF2B5EF4-FFF2-40B4-BE49-F238E27FC236}">
                    <a16:creationId xmlns:a16="http://schemas.microsoft.com/office/drawing/2014/main" id="{17FD21CA-47E4-4364-83A2-F2781C8E12C1}"/>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2" name="Freeform 11">
                <a:extLst>
                  <a:ext uri="{FF2B5EF4-FFF2-40B4-BE49-F238E27FC236}">
                    <a16:creationId xmlns:a16="http://schemas.microsoft.com/office/drawing/2014/main" id="{658A994C-71FF-3206-1A18-0EAD59EF7276}"/>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15" name="Freeform 14">
                <a:extLst>
                  <a:ext uri="{FF2B5EF4-FFF2-40B4-BE49-F238E27FC236}">
                    <a16:creationId xmlns:a16="http://schemas.microsoft.com/office/drawing/2014/main" id="{83352176-B7B5-B17C-9E97-534AC26772A8}"/>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16" name="Freeform 15">
                <a:extLst>
                  <a:ext uri="{FF2B5EF4-FFF2-40B4-BE49-F238E27FC236}">
                    <a16:creationId xmlns:a16="http://schemas.microsoft.com/office/drawing/2014/main" id="{60EA43CD-305A-DCE3-3F6F-987FA1B44304}"/>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sp>
            <p:nvSpPr>
              <p:cNvPr id="17" name="Freeform 16">
                <a:extLst>
                  <a:ext uri="{FF2B5EF4-FFF2-40B4-BE49-F238E27FC236}">
                    <a16:creationId xmlns:a16="http://schemas.microsoft.com/office/drawing/2014/main" id="{B26319FE-5E0C-DA94-27B3-21890E97E8D8}"/>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18" name="Freeform 17">
                <a:extLst>
                  <a:ext uri="{FF2B5EF4-FFF2-40B4-BE49-F238E27FC236}">
                    <a16:creationId xmlns:a16="http://schemas.microsoft.com/office/drawing/2014/main" id="{7EF479C9-E472-B0F9-4D0F-21C79F394550}"/>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19" name="Freeform 18">
                <a:extLst>
                  <a:ext uri="{FF2B5EF4-FFF2-40B4-BE49-F238E27FC236}">
                    <a16:creationId xmlns:a16="http://schemas.microsoft.com/office/drawing/2014/main" id="{F8CEE8C5-CE7F-1735-451E-9CFC4B1ADBD1}"/>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20" name="Freeform 19">
                <a:extLst>
                  <a:ext uri="{FF2B5EF4-FFF2-40B4-BE49-F238E27FC236}">
                    <a16:creationId xmlns:a16="http://schemas.microsoft.com/office/drawing/2014/main" id="{323A735D-0837-FA88-C36E-0BF149C76B9B}"/>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21" name="Freeform 20">
                <a:extLst>
                  <a:ext uri="{FF2B5EF4-FFF2-40B4-BE49-F238E27FC236}">
                    <a16:creationId xmlns:a16="http://schemas.microsoft.com/office/drawing/2014/main" id="{D0BFB364-A66E-1410-7442-FD786395FC99}"/>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22" name="Freeform 21">
                <a:extLst>
                  <a:ext uri="{FF2B5EF4-FFF2-40B4-BE49-F238E27FC236}">
                    <a16:creationId xmlns:a16="http://schemas.microsoft.com/office/drawing/2014/main" id="{8BB416E5-51D8-5ADC-D901-D29644730099}"/>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23" name="Freeform 22">
                <a:extLst>
                  <a:ext uri="{FF2B5EF4-FFF2-40B4-BE49-F238E27FC236}">
                    <a16:creationId xmlns:a16="http://schemas.microsoft.com/office/drawing/2014/main" id="{9DE76A3D-7B32-09F0-E5CC-AC5E79750F85}"/>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grpSp>
      </p:grpSp>
    </p:spTree>
    <p:custDataLst>
      <p:tags r:id="rId1"/>
    </p:custDataLst>
    <p:extLst>
      <p:ext uri="{BB962C8B-B14F-4D97-AF65-F5344CB8AC3E}">
        <p14:creationId xmlns:p14="http://schemas.microsoft.com/office/powerpoint/2010/main" val="201470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Title Only">
    <p:bg>
      <p:bgPr>
        <a:solidFill>
          <a:srgbClr val="062184"/>
        </a:solidFill>
        <a:effectLst/>
      </p:bgPr>
    </p:bg>
    <p:spTree>
      <p:nvGrpSpPr>
        <p:cNvPr id="1" name=""/>
        <p:cNvGrpSpPr/>
        <p:nvPr/>
      </p:nvGrpSpPr>
      <p:grpSpPr>
        <a:xfrm>
          <a:off x="0" y="0"/>
          <a:ext cx="0" cy="0"/>
          <a:chOff x="0" y="0"/>
          <a:chExt cx="0" cy="0"/>
        </a:xfrm>
      </p:grpSpPr>
      <p:pic>
        <p:nvPicPr>
          <p:cNvPr id="9" name="Picture 8" descr="A blue and black gradient&#10;&#10;Description automatically generated">
            <a:extLst>
              <a:ext uri="{FF2B5EF4-FFF2-40B4-BE49-F238E27FC236}">
                <a16:creationId xmlns:a16="http://schemas.microsoft.com/office/drawing/2014/main" id="{9FE3BEF4-8A12-72FF-9ED8-9B327D6AA88E}"/>
              </a:ext>
            </a:extLst>
          </p:cNvPr>
          <p:cNvPicPr>
            <a:picLocks noChangeAspect="1"/>
          </p:cNvPicPr>
          <p:nvPr userDrawn="1"/>
        </p:nvPicPr>
        <p:blipFill>
          <a:blip r:embed="rId3">
            <a:alphaModFix amt="42000"/>
          </a:blip>
          <a:stretch>
            <a:fillRect/>
          </a:stretch>
        </p:blipFill>
        <p:spPr>
          <a:xfrm flipH="1">
            <a:off x="0" y="0"/>
            <a:ext cx="12188826" cy="6858000"/>
          </a:xfrm>
          <a:prstGeom prst="rect">
            <a:avLst/>
          </a:prstGeom>
        </p:spPr>
      </p:pic>
      <p:pic>
        <p:nvPicPr>
          <p:cNvPr id="8" name="Picture 7" descr="A white logo with a black background&#10;&#10;AI-generated content may be incorrect.">
            <a:extLst>
              <a:ext uri="{FF2B5EF4-FFF2-40B4-BE49-F238E27FC236}">
                <a16:creationId xmlns:a16="http://schemas.microsoft.com/office/drawing/2014/main" id="{4230650C-2673-3CCF-58A5-EBFA9566FD28}"/>
              </a:ext>
            </a:extLst>
          </p:cNvPr>
          <p:cNvPicPr>
            <a:picLocks noChangeAspect="1"/>
          </p:cNvPicPr>
          <p:nvPr userDrawn="1"/>
        </p:nvPicPr>
        <p:blipFill>
          <a:blip r:embed="rId4"/>
          <a:stretch>
            <a:fillRect/>
          </a:stretch>
        </p:blipFill>
        <p:spPr>
          <a:xfrm>
            <a:off x="5324269" y="971188"/>
            <a:ext cx="1540287" cy="1257634"/>
          </a:xfrm>
          <a:prstGeom prst="rect">
            <a:avLst/>
          </a:prstGeom>
        </p:spPr>
      </p:pic>
      <p:pic>
        <p:nvPicPr>
          <p:cNvPr id="11" name="Picture 10">
            <a:extLst>
              <a:ext uri="{FF2B5EF4-FFF2-40B4-BE49-F238E27FC236}">
                <a16:creationId xmlns:a16="http://schemas.microsoft.com/office/drawing/2014/main" id="{73499AF0-C415-CC75-D0BD-F8D5A64FE1C3}"/>
              </a:ext>
            </a:extLst>
          </p:cNvPr>
          <p:cNvPicPr>
            <a:picLocks noChangeAspect="1"/>
          </p:cNvPicPr>
          <p:nvPr userDrawn="1"/>
        </p:nvPicPr>
        <p:blipFill>
          <a:blip r:embed="rId5"/>
          <a:stretch>
            <a:fillRect/>
          </a:stretch>
        </p:blipFill>
        <p:spPr>
          <a:xfrm>
            <a:off x="4113212" y="2679700"/>
            <a:ext cx="3962400" cy="749300"/>
          </a:xfrm>
          <a:prstGeom prst="rect">
            <a:avLst/>
          </a:prstGeom>
        </p:spPr>
      </p:pic>
    </p:spTree>
    <p:custDataLst>
      <p:tags r:id="rId1"/>
    </p:custDataLst>
    <p:extLst>
      <p:ext uri="{BB962C8B-B14F-4D97-AF65-F5344CB8AC3E}">
        <p14:creationId xmlns:p14="http://schemas.microsoft.com/office/powerpoint/2010/main" val="44890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8_Title Only">
    <p:bg>
      <p:bgPr>
        <a:solidFill>
          <a:srgbClr val="062184"/>
        </a:solidFill>
        <a:effectLst/>
      </p:bgPr>
    </p:bg>
    <p:spTree>
      <p:nvGrpSpPr>
        <p:cNvPr id="1" name=""/>
        <p:cNvGrpSpPr/>
        <p:nvPr/>
      </p:nvGrpSpPr>
      <p:grpSpPr>
        <a:xfrm>
          <a:off x="0" y="0"/>
          <a:ext cx="0" cy="0"/>
          <a:chOff x="0" y="0"/>
          <a:chExt cx="0" cy="0"/>
        </a:xfrm>
      </p:grpSpPr>
      <p:pic>
        <p:nvPicPr>
          <p:cNvPr id="31" name="Picture 30" descr="A white building with a dome&#10;&#10;AI-generated content may be incorrect.">
            <a:extLst>
              <a:ext uri="{FF2B5EF4-FFF2-40B4-BE49-F238E27FC236}">
                <a16:creationId xmlns:a16="http://schemas.microsoft.com/office/drawing/2014/main" id="{D7213F22-F7CF-87F4-440D-B7DB0DFA9DF5}"/>
              </a:ext>
            </a:extLst>
          </p:cNvPr>
          <p:cNvPicPr>
            <a:picLocks noChangeAspect="1"/>
          </p:cNvPicPr>
          <p:nvPr userDrawn="1"/>
        </p:nvPicPr>
        <p:blipFill>
          <a:blip r:embed="rId3"/>
          <a:stretch>
            <a:fillRect/>
          </a:stretch>
        </p:blipFill>
        <p:spPr>
          <a:xfrm>
            <a:off x="-1" y="892"/>
            <a:ext cx="12190415" cy="6857108"/>
          </a:xfrm>
          <a:prstGeom prst="rect">
            <a:avLst/>
          </a:prstGeom>
        </p:spPr>
      </p:pic>
      <p:pic>
        <p:nvPicPr>
          <p:cNvPr id="9" name="Picture 8" descr="A blue and black gradient&#10;&#10;Description automatically generated">
            <a:extLst>
              <a:ext uri="{FF2B5EF4-FFF2-40B4-BE49-F238E27FC236}">
                <a16:creationId xmlns:a16="http://schemas.microsoft.com/office/drawing/2014/main" id="{9FE3BEF4-8A12-72FF-9ED8-9B327D6AA88E}"/>
              </a:ext>
            </a:extLst>
          </p:cNvPr>
          <p:cNvPicPr>
            <a:picLocks noChangeAspect="1"/>
          </p:cNvPicPr>
          <p:nvPr userDrawn="1"/>
        </p:nvPicPr>
        <p:blipFill>
          <a:blip r:embed="rId4">
            <a:alphaModFix amt="42000"/>
          </a:blip>
          <a:stretch>
            <a:fillRect/>
          </a:stretch>
        </p:blipFill>
        <p:spPr>
          <a:xfrm flipH="1">
            <a:off x="0" y="0"/>
            <a:ext cx="12188826" cy="6858000"/>
          </a:xfrm>
          <a:prstGeom prst="rect">
            <a:avLst/>
          </a:prstGeom>
        </p:spPr>
      </p:pic>
      <p:sp>
        <p:nvSpPr>
          <p:cNvPr id="30" name="Rectangle 29">
            <a:extLst>
              <a:ext uri="{FF2B5EF4-FFF2-40B4-BE49-F238E27FC236}">
                <a16:creationId xmlns:a16="http://schemas.microsoft.com/office/drawing/2014/main" id="{CA6BE0F3-A84B-9570-51BC-090AF4F8F938}"/>
              </a:ext>
            </a:extLst>
          </p:cNvPr>
          <p:cNvSpPr/>
          <p:nvPr userDrawn="1"/>
        </p:nvSpPr>
        <p:spPr bwMode="gray">
          <a:xfrm>
            <a:off x="-6809" y="0"/>
            <a:ext cx="5723623" cy="6858000"/>
          </a:xfrm>
          <a:prstGeom prst="rect">
            <a:avLst/>
          </a:prstGeom>
          <a:gradFill>
            <a:gsLst>
              <a:gs pos="100000">
                <a:srgbClr val="F2F4F8"/>
              </a:gs>
              <a:gs pos="0">
                <a:schemeClr val="bg1">
                  <a:lumMod val="90000"/>
                </a:schemeClr>
              </a:gs>
              <a:gs pos="48000">
                <a:schemeClr val="bg1"/>
              </a:gs>
            </a:gsLst>
            <a:lin ang="13500000" scaled="1"/>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grpSp>
        <p:nvGrpSpPr>
          <p:cNvPr id="2" name="Graphic 5">
            <a:extLst>
              <a:ext uri="{FF2B5EF4-FFF2-40B4-BE49-F238E27FC236}">
                <a16:creationId xmlns:a16="http://schemas.microsoft.com/office/drawing/2014/main" id="{877D95A9-E5F1-695A-6268-ACCE33EE2F41}"/>
              </a:ext>
            </a:extLst>
          </p:cNvPr>
          <p:cNvGrpSpPr/>
          <p:nvPr userDrawn="1"/>
        </p:nvGrpSpPr>
        <p:grpSpPr>
          <a:xfrm rot="16200000">
            <a:off x="3044274" y="2734249"/>
            <a:ext cx="7068361" cy="1323594"/>
            <a:chOff x="4608466" y="3149600"/>
            <a:chExt cx="2967961" cy="555769"/>
          </a:xfrm>
          <a:solidFill>
            <a:srgbClr val="0F34BA"/>
          </a:solidFill>
        </p:grpSpPr>
        <p:grpSp>
          <p:nvGrpSpPr>
            <p:cNvPr id="3" name="Graphic 5">
              <a:extLst>
                <a:ext uri="{FF2B5EF4-FFF2-40B4-BE49-F238E27FC236}">
                  <a16:creationId xmlns:a16="http://schemas.microsoft.com/office/drawing/2014/main" id="{F8FF8984-5CA7-9A6B-94D6-CD5581EE9F02}"/>
                </a:ext>
              </a:extLst>
            </p:cNvPr>
            <p:cNvGrpSpPr/>
            <p:nvPr/>
          </p:nvGrpSpPr>
          <p:grpSpPr>
            <a:xfrm>
              <a:off x="4608466" y="3149600"/>
              <a:ext cx="640074" cy="555011"/>
              <a:chOff x="4608466" y="3149600"/>
              <a:chExt cx="640074" cy="555011"/>
            </a:xfrm>
            <a:grpFill/>
          </p:grpSpPr>
          <p:sp>
            <p:nvSpPr>
              <p:cNvPr id="21" name="Freeform 20">
                <a:extLst>
                  <a:ext uri="{FF2B5EF4-FFF2-40B4-BE49-F238E27FC236}">
                    <a16:creationId xmlns:a16="http://schemas.microsoft.com/office/drawing/2014/main" id="{20579C5C-D98E-1CE3-A1E1-60E5EB07C41A}"/>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22" name="Freeform 21">
                <a:extLst>
                  <a:ext uri="{FF2B5EF4-FFF2-40B4-BE49-F238E27FC236}">
                    <a16:creationId xmlns:a16="http://schemas.microsoft.com/office/drawing/2014/main" id="{9F2141C2-6B39-51A0-2B6B-C1A6FFB95E72}"/>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23" name="Freeform 22">
                <a:extLst>
                  <a:ext uri="{FF2B5EF4-FFF2-40B4-BE49-F238E27FC236}">
                    <a16:creationId xmlns:a16="http://schemas.microsoft.com/office/drawing/2014/main" id="{65BD3345-23EA-963A-8F2E-A9F8E62E41BA}"/>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24" name="Freeform 23">
                <a:extLst>
                  <a:ext uri="{FF2B5EF4-FFF2-40B4-BE49-F238E27FC236}">
                    <a16:creationId xmlns:a16="http://schemas.microsoft.com/office/drawing/2014/main" id="{B563A1B2-DE75-B59B-9B40-4BAFA571ABAA}"/>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4" name="Graphic 5">
              <a:extLst>
                <a:ext uri="{FF2B5EF4-FFF2-40B4-BE49-F238E27FC236}">
                  <a16:creationId xmlns:a16="http://schemas.microsoft.com/office/drawing/2014/main" id="{A793850F-FA5D-ABCC-5C69-87FF830B7EE3}"/>
                </a:ext>
              </a:extLst>
            </p:cNvPr>
            <p:cNvGrpSpPr/>
            <p:nvPr/>
          </p:nvGrpSpPr>
          <p:grpSpPr>
            <a:xfrm>
              <a:off x="5332662" y="3151494"/>
              <a:ext cx="2243764" cy="553874"/>
              <a:chOff x="5332662" y="3151494"/>
              <a:chExt cx="2243764" cy="553874"/>
            </a:xfrm>
            <a:grpFill/>
          </p:grpSpPr>
          <p:sp>
            <p:nvSpPr>
              <p:cNvPr id="5" name="Freeform 4">
                <a:extLst>
                  <a:ext uri="{FF2B5EF4-FFF2-40B4-BE49-F238E27FC236}">
                    <a16:creationId xmlns:a16="http://schemas.microsoft.com/office/drawing/2014/main" id="{A0B9622D-540F-72D4-BDE9-F87789283E10}"/>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6" name="Freeform 5">
                <a:extLst>
                  <a:ext uri="{FF2B5EF4-FFF2-40B4-BE49-F238E27FC236}">
                    <a16:creationId xmlns:a16="http://schemas.microsoft.com/office/drawing/2014/main" id="{50EB5AAD-9005-C81A-ECDD-88032DC2B59D}"/>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7" name="Freeform 6">
                <a:extLst>
                  <a:ext uri="{FF2B5EF4-FFF2-40B4-BE49-F238E27FC236}">
                    <a16:creationId xmlns:a16="http://schemas.microsoft.com/office/drawing/2014/main" id="{CDB93555-A565-C193-EA27-4AD415318B33}"/>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0" name="Freeform 9">
                <a:extLst>
                  <a:ext uri="{FF2B5EF4-FFF2-40B4-BE49-F238E27FC236}">
                    <a16:creationId xmlns:a16="http://schemas.microsoft.com/office/drawing/2014/main" id="{81BB6ACC-FD07-BAB1-7FD6-28810FCE85DA}"/>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12" name="Freeform 11">
                <a:extLst>
                  <a:ext uri="{FF2B5EF4-FFF2-40B4-BE49-F238E27FC236}">
                    <a16:creationId xmlns:a16="http://schemas.microsoft.com/office/drawing/2014/main" id="{AF175D61-79EA-93F6-580F-EBBACE385B07}"/>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14" name="Freeform 13">
                <a:extLst>
                  <a:ext uri="{FF2B5EF4-FFF2-40B4-BE49-F238E27FC236}">
                    <a16:creationId xmlns:a16="http://schemas.microsoft.com/office/drawing/2014/main" id="{5CFEC952-3373-3D76-13CE-6A7686CC2329}"/>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15" name="Freeform 14">
                <a:extLst>
                  <a:ext uri="{FF2B5EF4-FFF2-40B4-BE49-F238E27FC236}">
                    <a16:creationId xmlns:a16="http://schemas.microsoft.com/office/drawing/2014/main" id="{35ABF605-9981-4381-A75E-C54D9D42ABBC}"/>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16" name="Freeform 15">
                <a:extLst>
                  <a:ext uri="{FF2B5EF4-FFF2-40B4-BE49-F238E27FC236}">
                    <a16:creationId xmlns:a16="http://schemas.microsoft.com/office/drawing/2014/main" id="{196A9A38-2506-5C9B-0F47-AA85F19D7903}"/>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17" name="Freeform 16">
                <a:extLst>
                  <a:ext uri="{FF2B5EF4-FFF2-40B4-BE49-F238E27FC236}">
                    <a16:creationId xmlns:a16="http://schemas.microsoft.com/office/drawing/2014/main" id="{D7CF0FE0-853B-688B-F3D9-CF7B5FECBDDC}"/>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18" name="Freeform 17">
                <a:extLst>
                  <a:ext uri="{FF2B5EF4-FFF2-40B4-BE49-F238E27FC236}">
                    <a16:creationId xmlns:a16="http://schemas.microsoft.com/office/drawing/2014/main" id="{A8A16030-4B85-44F6-6929-67068D792073}"/>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19" name="Freeform 18">
                <a:extLst>
                  <a:ext uri="{FF2B5EF4-FFF2-40B4-BE49-F238E27FC236}">
                    <a16:creationId xmlns:a16="http://schemas.microsoft.com/office/drawing/2014/main" id="{AD3D7692-B345-DA23-C7D9-2783FF204340}"/>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20" name="Freeform 19">
                <a:extLst>
                  <a:ext uri="{FF2B5EF4-FFF2-40B4-BE49-F238E27FC236}">
                    <a16:creationId xmlns:a16="http://schemas.microsoft.com/office/drawing/2014/main" id="{D87A6138-A0B3-9683-EE68-F8FC0293E572}"/>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sp>
            <p:nvSpPr>
              <p:cNvPr id="13" name="Freeform 12">
                <a:extLst>
                  <a:ext uri="{FF2B5EF4-FFF2-40B4-BE49-F238E27FC236}">
                    <a16:creationId xmlns:a16="http://schemas.microsoft.com/office/drawing/2014/main" id="{6FD89156-B9CC-A6C6-6477-AD9122B8C6D8}"/>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grpSp>
      </p:grpSp>
    </p:spTree>
    <p:custDataLst>
      <p:tags r:id="rId1"/>
    </p:custDataLst>
    <p:extLst>
      <p:ext uri="{BB962C8B-B14F-4D97-AF65-F5344CB8AC3E}">
        <p14:creationId xmlns:p14="http://schemas.microsoft.com/office/powerpoint/2010/main" val="248727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bg>
      <p:bgPr>
        <a:gradFill>
          <a:gsLst>
            <a:gs pos="100000">
              <a:schemeClr val="tx2">
                <a:lumMod val="90000"/>
                <a:alpha val="75000"/>
              </a:schemeClr>
            </a:gs>
            <a:gs pos="13000">
              <a:schemeClr val="bg1">
                <a:lumMod val="90000"/>
                <a:alpha val="65000"/>
              </a:schemeClr>
            </a:gs>
            <a:gs pos="48000">
              <a:schemeClr val="bg1"/>
            </a:gs>
          </a:gsLst>
          <a:lin ang="13500000" scaled="1"/>
        </a:gradFill>
        <a:effectLst/>
      </p:bgPr>
    </p:bg>
    <p:spTree>
      <p:nvGrpSpPr>
        <p:cNvPr id="1" name=""/>
        <p:cNvGrpSpPr/>
        <p:nvPr/>
      </p:nvGrpSpPr>
      <p:grpSpPr>
        <a:xfrm>
          <a:off x="0" y="0"/>
          <a:ext cx="0" cy="0"/>
          <a:chOff x="0" y="0"/>
          <a:chExt cx="0" cy="0"/>
        </a:xfrm>
      </p:grpSpPr>
      <p:grpSp>
        <p:nvGrpSpPr>
          <p:cNvPr id="7" name="Graphic 5">
            <a:extLst>
              <a:ext uri="{FF2B5EF4-FFF2-40B4-BE49-F238E27FC236}">
                <a16:creationId xmlns:a16="http://schemas.microsoft.com/office/drawing/2014/main" id="{7366C781-9F31-73C9-4BD5-2B2202D053ED}"/>
              </a:ext>
            </a:extLst>
          </p:cNvPr>
          <p:cNvGrpSpPr/>
          <p:nvPr/>
        </p:nvGrpSpPr>
        <p:grpSpPr>
          <a:xfrm>
            <a:off x="4113212" y="2679701"/>
            <a:ext cx="4001465" cy="749299"/>
            <a:chOff x="4608466" y="3149600"/>
            <a:chExt cx="2967961" cy="555769"/>
          </a:xfrm>
          <a:solidFill>
            <a:srgbClr val="0E34BB"/>
          </a:solidFill>
        </p:grpSpPr>
        <p:grpSp>
          <p:nvGrpSpPr>
            <p:cNvPr id="8" name="Graphic 5">
              <a:extLst>
                <a:ext uri="{FF2B5EF4-FFF2-40B4-BE49-F238E27FC236}">
                  <a16:creationId xmlns:a16="http://schemas.microsoft.com/office/drawing/2014/main" id="{33D682CF-EECD-661B-F0AC-776F1F4F8165}"/>
                </a:ext>
              </a:extLst>
            </p:cNvPr>
            <p:cNvGrpSpPr/>
            <p:nvPr/>
          </p:nvGrpSpPr>
          <p:grpSpPr>
            <a:xfrm>
              <a:off x="4608466" y="3149600"/>
              <a:ext cx="640074" cy="555011"/>
              <a:chOff x="4608466" y="3149600"/>
              <a:chExt cx="640074" cy="555011"/>
            </a:xfrm>
            <a:grpFill/>
          </p:grpSpPr>
          <p:sp>
            <p:nvSpPr>
              <p:cNvPr id="9" name="Freeform 8">
                <a:extLst>
                  <a:ext uri="{FF2B5EF4-FFF2-40B4-BE49-F238E27FC236}">
                    <a16:creationId xmlns:a16="http://schemas.microsoft.com/office/drawing/2014/main" id="{BB31DE5F-D338-F711-3567-9F04749B046A}"/>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10" name="Freeform 9">
                <a:extLst>
                  <a:ext uri="{FF2B5EF4-FFF2-40B4-BE49-F238E27FC236}">
                    <a16:creationId xmlns:a16="http://schemas.microsoft.com/office/drawing/2014/main" id="{3E7F9082-8957-F920-BA48-006703B06F4A}"/>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11" name="Freeform 10">
                <a:extLst>
                  <a:ext uri="{FF2B5EF4-FFF2-40B4-BE49-F238E27FC236}">
                    <a16:creationId xmlns:a16="http://schemas.microsoft.com/office/drawing/2014/main" id="{4765A9C4-2963-4292-DAB8-DD3976B9330F}"/>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12" name="Freeform 11">
                <a:extLst>
                  <a:ext uri="{FF2B5EF4-FFF2-40B4-BE49-F238E27FC236}">
                    <a16:creationId xmlns:a16="http://schemas.microsoft.com/office/drawing/2014/main" id="{19AFD4D4-8179-4DC6-3DBF-0A36AB9C5997}"/>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13" name="Graphic 5">
              <a:extLst>
                <a:ext uri="{FF2B5EF4-FFF2-40B4-BE49-F238E27FC236}">
                  <a16:creationId xmlns:a16="http://schemas.microsoft.com/office/drawing/2014/main" id="{DEB4D74C-9246-B600-7EEC-A0FD7BB578B3}"/>
                </a:ext>
              </a:extLst>
            </p:cNvPr>
            <p:cNvGrpSpPr/>
            <p:nvPr/>
          </p:nvGrpSpPr>
          <p:grpSpPr>
            <a:xfrm>
              <a:off x="5332662" y="3151494"/>
              <a:ext cx="2243764" cy="553874"/>
              <a:chOff x="5332662" y="3151494"/>
              <a:chExt cx="2243764" cy="553874"/>
            </a:xfrm>
            <a:grpFill/>
          </p:grpSpPr>
          <p:sp>
            <p:nvSpPr>
              <p:cNvPr id="14" name="Freeform 13">
                <a:extLst>
                  <a:ext uri="{FF2B5EF4-FFF2-40B4-BE49-F238E27FC236}">
                    <a16:creationId xmlns:a16="http://schemas.microsoft.com/office/drawing/2014/main" id="{171F10C4-CF7F-0BE3-8C7E-6509482593A7}"/>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15" name="Freeform 14">
                <a:extLst>
                  <a:ext uri="{FF2B5EF4-FFF2-40B4-BE49-F238E27FC236}">
                    <a16:creationId xmlns:a16="http://schemas.microsoft.com/office/drawing/2014/main" id="{3EBC3C1E-27BD-E8FC-D668-898DF3AA1423}"/>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6" name="Freeform 15">
                <a:extLst>
                  <a:ext uri="{FF2B5EF4-FFF2-40B4-BE49-F238E27FC236}">
                    <a16:creationId xmlns:a16="http://schemas.microsoft.com/office/drawing/2014/main" id="{EA9FFABC-7B91-FBA3-61BF-2336F1C01EB3}"/>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17" name="Freeform 16">
                <a:extLst>
                  <a:ext uri="{FF2B5EF4-FFF2-40B4-BE49-F238E27FC236}">
                    <a16:creationId xmlns:a16="http://schemas.microsoft.com/office/drawing/2014/main" id="{B4BF4481-887C-CD7A-A160-D5807D4537FB}"/>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18" name="Freeform 17">
                <a:extLst>
                  <a:ext uri="{FF2B5EF4-FFF2-40B4-BE49-F238E27FC236}">
                    <a16:creationId xmlns:a16="http://schemas.microsoft.com/office/drawing/2014/main" id="{1BC19BB1-4F1A-9C2D-DD6B-1EF0C6CB7B81}"/>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19" name="Freeform 18">
                <a:extLst>
                  <a:ext uri="{FF2B5EF4-FFF2-40B4-BE49-F238E27FC236}">
                    <a16:creationId xmlns:a16="http://schemas.microsoft.com/office/drawing/2014/main" id="{CEE2BC1E-C1FD-3CDB-2DC9-BF51129246CD}"/>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sp>
            <p:nvSpPr>
              <p:cNvPr id="20" name="Freeform 19">
                <a:extLst>
                  <a:ext uri="{FF2B5EF4-FFF2-40B4-BE49-F238E27FC236}">
                    <a16:creationId xmlns:a16="http://schemas.microsoft.com/office/drawing/2014/main" id="{12EB4B02-43D3-59FC-00EA-9F6A6FC19BC0}"/>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21" name="Freeform 20">
                <a:extLst>
                  <a:ext uri="{FF2B5EF4-FFF2-40B4-BE49-F238E27FC236}">
                    <a16:creationId xmlns:a16="http://schemas.microsoft.com/office/drawing/2014/main" id="{B3B17E77-25C3-03D9-EDAB-C24DA6DFF181}"/>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22" name="Freeform 21">
                <a:extLst>
                  <a:ext uri="{FF2B5EF4-FFF2-40B4-BE49-F238E27FC236}">
                    <a16:creationId xmlns:a16="http://schemas.microsoft.com/office/drawing/2014/main" id="{7522085D-C3F8-8361-AC84-B85558FADE52}"/>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23" name="Freeform 22">
                <a:extLst>
                  <a:ext uri="{FF2B5EF4-FFF2-40B4-BE49-F238E27FC236}">
                    <a16:creationId xmlns:a16="http://schemas.microsoft.com/office/drawing/2014/main" id="{F6613EEE-4E44-AC5B-4E32-9F4C4462CF4B}"/>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24" name="Freeform 23">
                <a:extLst>
                  <a:ext uri="{FF2B5EF4-FFF2-40B4-BE49-F238E27FC236}">
                    <a16:creationId xmlns:a16="http://schemas.microsoft.com/office/drawing/2014/main" id="{E087E674-A0DC-1F1C-B21F-C2C64D31FA37}"/>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25" name="Freeform 24">
                <a:extLst>
                  <a:ext uri="{FF2B5EF4-FFF2-40B4-BE49-F238E27FC236}">
                    <a16:creationId xmlns:a16="http://schemas.microsoft.com/office/drawing/2014/main" id="{D186F8AF-2D9D-7684-1D8F-5D0B8FCFBDA0}"/>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26" name="Freeform 25">
                <a:extLst>
                  <a:ext uri="{FF2B5EF4-FFF2-40B4-BE49-F238E27FC236}">
                    <a16:creationId xmlns:a16="http://schemas.microsoft.com/office/drawing/2014/main" id="{FE26C1EC-C993-39B3-D29D-46A6F86C461D}"/>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grpSp>
      </p:grpSp>
      <p:pic>
        <p:nvPicPr>
          <p:cNvPr id="29" name="Graphic 28">
            <a:extLst>
              <a:ext uri="{FF2B5EF4-FFF2-40B4-BE49-F238E27FC236}">
                <a16:creationId xmlns:a16="http://schemas.microsoft.com/office/drawing/2014/main" id="{23FD7D6A-F471-B110-9565-67DBC37E20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5658" y="954803"/>
            <a:ext cx="1577507" cy="1290404"/>
          </a:xfrm>
          <a:prstGeom prst="rect">
            <a:avLst/>
          </a:prstGeom>
        </p:spPr>
      </p:pic>
    </p:spTree>
    <p:custDataLst>
      <p:tags r:id="rId1"/>
    </p:custDataLst>
    <p:extLst>
      <p:ext uri="{BB962C8B-B14F-4D97-AF65-F5344CB8AC3E}">
        <p14:creationId xmlns:p14="http://schemas.microsoft.com/office/powerpoint/2010/main" val="345531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Divider-Light">
    <p:bg bwMode="gray">
      <p:bgPr>
        <a:solidFill>
          <a:schemeClr val="bg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448056" y="3345752"/>
            <a:ext cx="8378444" cy="905256"/>
          </a:xfrm>
        </p:spPr>
        <p:txBody>
          <a:bodyPr lIns="0" tIns="0" rIns="0" bIns="0"/>
          <a:lstStyle>
            <a:lvl1pPr marL="0" indent="0">
              <a:spcBef>
                <a:spcPts val="600"/>
              </a:spcBef>
              <a:buNone/>
              <a:defRPr sz="1800">
                <a:solidFill>
                  <a:schemeClr val="accent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448055" y="1690688"/>
            <a:ext cx="8378445" cy="1508760"/>
          </a:xfrm>
        </p:spPr>
        <p:txBody>
          <a:bodyPr vert="horz" lIns="0" tIns="0" rIns="0" bIns="0" rtlCol="0" anchor="b" anchorCtr="0">
            <a:noAutofit/>
          </a:bodyPr>
          <a:lstStyle>
            <a:lvl1pPr>
              <a:defRPr lang="en-US" sz="3200" b="0" dirty="0">
                <a:solidFill>
                  <a:schemeClr val="accent1"/>
                </a:solidFill>
              </a:defRPr>
            </a:lvl1pPr>
          </a:lstStyle>
          <a:p>
            <a:pPr lvl="0"/>
            <a:r>
              <a:rPr lang="en-US"/>
              <a:t>Click to edit Master title style</a:t>
            </a:r>
          </a:p>
        </p:txBody>
      </p:sp>
      <p:sp>
        <p:nvSpPr>
          <p:cNvPr id="13" name="Google Shape;49;p7">
            <a:extLst>
              <a:ext uri="{FF2B5EF4-FFF2-40B4-BE49-F238E27FC236}">
                <a16:creationId xmlns:a16="http://schemas.microsoft.com/office/drawing/2014/main" id="{D01DEFE8-92EA-4D72-9911-E9444EF4C65B}"/>
              </a:ext>
              <a:ext uri="{C183D7F6-B498-43B3-948B-1728B52AA6E4}">
                <adec:decorative xmlns:adec="http://schemas.microsoft.com/office/drawing/2017/decorative" val="1"/>
              </a:ext>
            </a:extLst>
          </p:cNvPr>
          <p:cNvSpPr/>
          <p:nvPr/>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3" name="Text Placeholder 3">
            <a:extLst>
              <a:ext uri="{FF2B5EF4-FFF2-40B4-BE49-F238E27FC236}">
                <a16:creationId xmlns:a16="http://schemas.microsoft.com/office/drawing/2014/main" id="{23FE5CA9-4F4A-9900-B27D-D5151882249B}"/>
              </a:ext>
            </a:extLst>
          </p:cNvPr>
          <p:cNvSpPr txBox="1">
            <a:spLocks/>
          </p:cNvSpPr>
          <p:nvPr/>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8" name="Graphic 7" descr="ASTP logo">
            <a:extLst>
              <a:ext uri="{FF2B5EF4-FFF2-40B4-BE49-F238E27FC236}">
                <a16:creationId xmlns:a16="http://schemas.microsoft.com/office/drawing/2014/main" id="{67BD97C8-7738-824C-86BE-17EEDFFD0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4" name="Google Shape;49;p7">
            <a:extLst>
              <a:ext uri="{FF2B5EF4-FFF2-40B4-BE49-F238E27FC236}">
                <a16:creationId xmlns:a16="http://schemas.microsoft.com/office/drawing/2014/main" id="{2EE5A869-D047-1FF3-8C4D-B3DA637757B7}"/>
              </a:ext>
              <a:ext uri="{C183D7F6-B498-43B3-948B-1728B52AA6E4}">
                <adec:decorative xmlns:adec="http://schemas.microsoft.com/office/drawing/2017/decorative" val="1"/>
              </a:ext>
            </a:extLst>
          </p:cNvPr>
          <p:cNvSpPr/>
          <p:nvPr/>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6" name="Slide Number Placeholder 5">
            <a:extLst>
              <a:ext uri="{FF2B5EF4-FFF2-40B4-BE49-F238E27FC236}">
                <a16:creationId xmlns:a16="http://schemas.microsoft.com/office/drawing/2014/main" id="{9A4DD692-7E41-8522-2C4C-4262B97AA4B0}"/>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7" name="Text Placeholder 3">
            <a:extLst>
              <a:ext uri="{FF2B5EF4-FFF2-40B4-BE49-F238E27FC236}">
                <a16:creationId xmlns:a16="http://schemas.microsoft.com/office/drawing/2014/main" id="{EE98FCC1-C657-B759-77B4-4888D6D5659C}"/>
              </a:ext>
            </a:extLst>
          </p:cNvPr>
          <p:cNvSpPr txBox="1">
            <a:spLocks/>
          </p:cNvSpPr>
          <p:nvPr/>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9" name="Graphic 8" descr="ASTP logo">
            <a:extLst>
              <a:ext uri="{FF2B5EF4-FFF2-40B4-BE49-F238E27FC236}">
                <a16:creationId xmlns:a16="http://schemas.microsoft.com/office/drawing/2014/main" id="{C2C34C4D-99A5-37E2-4C1C-66BD85EED4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11" name="Google Shape;49;p7">
            <a:extLst>
              <a:ext uri="{FF2B5EF4-FFF2-40B4-BE49-F238E27FC236}">
                <a16:creationId xmlns:a16="http://schemas.microsoft.com/office/drawing/2014/main" id="{28FD851A-2F60-8BB1-24C8-04F0DF227943}"/>
              </a:ext>
              <a:ext uri="{C183D7F6-B498-43B3-948B-1728B52AA6E4}">
                <adec:decorative xmlns:adec="http://schemas.microsoft.com/office/drawing/2017/decorative" val="1"/>
              </a:ext>
            </a:extLst>
          </p:cNvPr>
          <p:cNvSpPr/>
          <p:nvPr/>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2" name="Slide Number Placeholder 5">
            <a:extLst>
              <a:ext uri="{FF2B5EF4-FFF2-40B4-BE49-F238E27FC236}">
                <a16:creationId xmlns:a16="http://schemas.microsoft.com/office/drawing/2014/main" id="{8934F232-05A0-86E9-701A-7E09A10B6727}"/>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4" name="Text Placeholder 3">
            <a:extLst>
              <a:ext uri="{FF2B5EF4-FFF2-40B4-BE49-F238E27FC236}">
                <a16:creationId xmlns:a16="http://schemas.microsoft.com/office/drawing/2014/main" id="{37787FD9-5F36-AE8C-C24E-DB816D251021}"/>
              </a:ext>
            </a:extLst>
          </p:cNvPr>
          <p:cNvSpPr txBox="1">
            <a:spLocks/>
          </p:cNvSpPr>
          <p:nvPr/>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5" name="Graphic 14" descr="ASTP logo">
            <a:extLst>
              <a:ext uri="{FF2B5EF4-FFF2-40B4-BE49-F238E27FC236}">
                <a16:creationId xmlns:a16="http://schemas.microsoft.com/office/drawing/2014/main" id="{EBFE2E90-44F0-F576-1442-3E665F1F01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6420147"/>
            <a:ext cx="833336" cy="231801"/>
          </a:xfrm>
          <a:prstGeom prst="rect">
            <a:avLst/>
          </a:prstGeom>
        </p:spPr>
      </p:pic>
      <p:sp>
        <p:nvSpPr>
          <p:cNvPr id="16" name="Google Shape;49;p7">
            <a:extLst>
              <a:ext uri="{FF2B5EF4-FFF2-40B4-BE49-F238E27FC236}">
                <a16:creationId xmlns:a16="http://schemas.microsoft.com/office/drawing/2014/main" id="{AAD8DF69-A2EA-B40F-9FFB-1324256FD135}"/>
              </a:ext>
              <a:ext uri="{C183D7F6-B498-43B3-948B-1728B52AA6E4}">
                <adec:decorative xmlns:adec="http://schemas.microsoft.com/office/drawing/2017/decorative" val="1"/>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a:p>
        </p:txBody>
      </p:sp>
      <p:sp>
        <p:nvSpPr>
          <p:cNvPr id="17" name="Slide Number Placeholder 5">
            <a:extLst>
              <a:ext uri="{FF2B5EF4-FFF2-40B4-BE49-F238E27FC236}">
                <a16:creationId xmlns:a16="http://schemas.microsoft.com/office/drawing/2014/main" id="{F7C7FD30-1074-EE6F-2C0A-90E23790A28E}"/>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sp>
        <p:nvSpPr>
          <p:cNvPr id="18" name="Text Placeholder 3">
            <a:extLst>
              <a:ext uri="{FF2B5EF4-FFF2-40B4-BE49-F238E27FC236}">
                <a16:creationId xmlns:a16="http://schemas.microsoft.com/office/drawing/2014/main" id="{A717D4DB-CC0F-9580-DD2F-C73755EC637D}"/>
              </a:ext>
            </a:extLst>
          </p:cNvPr>
          <p:cNvSpPr txBox="1">
            <a:spLocks/>
          </p:cNvSpPr>
          <p:nvPr userDrawn="1"/>
        </p:nvSpPr>
        <p:spPr bwMode="gray">
          <a:xfrm>
            <a:off x="1472119" y="6303596"/>
            <a:ext cx="4398329"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a:solidFill>
                  <a:schemeClr val="accent1"/>
                </a:solidFill>
              </a:rPr>
              <a:t>Better health enabled by data</a:t>
            </a:r>
          </a:p>
        </p:txBody>
      </p:sp>
      <p:pic>
        <p:nvPicPr>
          <p:cNvPr id="19" name="Graphic 18" descr="ASTP logo">
            <a:extLst>
              <a:ext uri="{FF2B5EF4-FFF2-40B4-BE49-F238E27FC236}">
                <a16:creationId xmlns:a16="http://schemas.microsoft.com/office/drawing/2014/main" id="{F10D3231-DACE-4EA3-9622-A6BC498792A7}"/>
              </a:ext>
            </a:extLst>
          </p:cNvPr>
          <p:cNvPicPr>
            <a:picLocks noChangeAspect="1"/>
          </p:cNvPicPr>
          <p:nvPr userDrawn="1"/>
        </p:nvPicPr>
        <p:blipFill>
          <a:blip r:embed="rId3">
            <a:extLst>
              <a:ext uri="{96DAC541-7B7A-43D3-8B79-37D633B846F1}">
                <asvg:svgBlip xmlns:asvg="http://schemas.microsoft.com/office/drawing/2016/SVG/main" r:embed="rId5"/>
              </a:ext>
            </a:extLst>
          </a:blip>
          <a:stretch>
            <a:fillRect/>
          </a:stretch>
        </p:blipFill>
        <p:spPr>
          <a:xfrm>
            <a:off x="457200" y="6420147"/>
            <a:ext cx="833336" cy="231801"/>
          </a:xfrm>
          <a:prstGeom prst="rect">
            <a:avLst/>
          </a:prstGeom>
        </p:spPr>
      </p:pic>
    </p:spTree>
    <p:custDataLst>
      <p:tags r:id="rId1"/>
    </p:custDataLst>
    <p:extLst>
      <p:ext uri="{BB962C8B-B14F-4D97-AF65-F5344CB8AC3E}">
        <p14:creationId xmlns:p14="http://schemas.microsoft.com/office/powerpoint/2010/main" val="306430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5" name="Picture 4" descr="A white building with a dome&#10;&#10;AI-generated content may be incorrect.">
            <a:extLst>
              <a:ext uri="{FF2B5EF4-FFF2-40B4-BE49-F238E27FC236}">
                <a16:creationId xmlns:a16="http://schemas.microsoft.com/office/drawing/2014/main" id="{B61401D1-17A2-2A7B-EF38-EB974604B504}"/>
              </a:ext>
            </a:extLst>
          </p:cNvPr>
          <p:cNvPicPr>
            <a:picLocks noChangeAspect="1"/>
          </p:cNvPicPr>
          <p:nvPr userDrawn="1"/>
        </p:nvPicPr>
        <p:blipFill>
          <a:blip r:embed="rId3"/>
          <a:stretch>
            <a:fillRect/>
          </a:stretch>
        </p:blipFill>
        <p:spPr>
          <a:xfrm>
            <a:off x="-1" y="892"/>
            <a:ext cx="12190415" cy="6857108"/>
          </a:xfrm>
          <a:prstGeom prst="rect">
            <a:avLst/>
          </a:prstGeom>
        </p:spPr>
      </p:pic>
    </p:spTree>
    <p:custDataLst>
      <p:tags r:id="rId1"/>
    </p:custDataLst>
    <p:extLst>
      <p:ext uri="{BB962C8B-B14F-4D97-AF65-F5344CB8AC3E}">
        <p14:creationId xmlns:p14="http://schemas.microsoft.com/office/powerpoint/2010/main" val="299801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2" descr="A blue square with white lines&#10;&#10;AI-generated content may be incorrect.">
            <a:extLst>
              <a:ext uri="{FF2B5EF4-FFF2-40B4-BE49-F238E27FC236}">
                <a16:creationId xmlns:a16="http://schemas.microsoft.com/office/drawing/2014/main" id="{EC6AF289-F329-BF98-9ADA-3A1D2D1D535E}"/>
              </a:ext>
            </a:extLst>
          </p:cNvPr>
          <p:cNvPicPr>
            <a:picLocks noChangeAspect="1"/>
          </p:cNvPicPr>
          <p:nvPr userDrawn="1"/>
        </p:nvPicPr>
        <p:blipFill>
          <a:blip r:embed="rId3"/>
          <a:stretch>
            <a:fillRect/>
          </a:stretch>
        </p:blipFill>
        <p:spPr>
          <a:xfrm rot="10800000">
            <a:off x="-1" y="0"/>
            <a:ext cx="12184237" cy="6858000"/>
          </a:xfrm>
          <a:prstGeom prst="rect">
            <a:avLst/>
          </a:prstGeom>
        </p:spPr>
      </p:pic>
      <p:sp>
        <p:nvSpPr>
          <p:cNvPr id="4" name="Rectangle 3">
            <a:extLst>
              <a:ext uri="{FF2B5EF4-FFF2-40B4-BE49-F238E27FC236}">
                <a16:creationId xmlns:a16="http://schemas.microsoft.com/office/drawing/2014/main" id="{A4CBF5BA-D67D-85F7-1E51-FE2D871A3183}"/>
              </a:ext>
            </a:extLst>
          </p:cNvPr>
          <p:cNvSpPr/>
          <p:nvPr userDrawn="1"/>
        </p:nvSpPr>
        <p:spPr bwMode="gray">
          <a:xfrm>
            <a:off x="6595814" y="537372"/>
            <a:ext cx="5092038" cy="5789755"/>
          </a:xfrm>
          <a:prstGeom prst="rect">
            <a:avLst/>
          </a:prstGeom>
          <a:gradFill>
            <a:gsLst>
              <a:gs pos="100000">
                <a:srgbClr val="F2F4F8"/>
              </a:gs>
              <a:gs pos="0">
                <a:schemeClr val="bg1">
                  <a:lumMod val="90000"/>
                </a:schemeClr>
              </a:gs>
              <a:gs pos="48000">
                <a:schemeClr val="bg1"/>
              </a:gs>
            </a:gsLst>
            <a:lin ang="13500000" scaled="1"/>
          </a:gra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pic>
        <p:nvPicPr>
          <p:cNvPr id="7" name="Picture 6" descr="A cell phone with a screen on it&#10;&#10;AI-generated content may be incorrect.">
            <a:extLst>
              <a:ext uri="{FF2B5EF4-FFF2-40B4-BE49-F238E27FC236}">
                <a16:creationId xmlns:a16="http://schemas.microsoft.com/office/drawing/2014/main" id="{B4D841E2-5048-E72F-F256-C4C15A1CB2CC}"/>
              </a:ext>
            </a:extLst>
          </p:cNvPr>
          <p:cNvPicPr>
            <a:picLocks noChangeAspect="1"/>
          </p:cNvPicPr>
          <p:nvPr userDrawn="1"/>
        </p:nvPicPr>
        <p:blipFill>
          <a:blip r:embed="rId4"/>
          <a:srcRect l="29223" r="5768"/>
          <a:stretch>
            <a:fillRect/>
          </a:stretch>
        </p:blipFill>
        <p:spPr>
          <a:xfrm>
            <a:off x="6094412" y="537373"/>
            <a:ext cx="5593440" cy="5978862"/>
          </a:xfrm>
          <a:prstGeom prst="rect">
            <a:avLst/>
          </a:prstGeom>
        </p:spPr>
      </p:pic>
    </p:spTree>
    <p:custDataLst>
      <p:tags r:id="rId1"/>
    </p:custDataLst>
    <p:extLst>
      <p:ext uri="{BB962C8B-B14F-4D97-AF65-F5344CB8AC3E}">
        <p14:creationId xmlns:p14="http://schemas.microsoft.com/office/powerpoint/2010/main" val="114976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ags" Target="../tags/tag9.xml"/><Relationship Id="rId2" Type="http://schemas.openxmlformats.org/officeDocument/2006/relationships/slideLayout" Target="../slideLayouts/slideLayout8.xml"/><Relationship Id="rId16"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image" Target="../media/image3.sv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57200" y="1690688"/>
            <a:ext cx="11282436"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bwMode="gray">
          <a:xfrm>
            <a:off x="457200" y="457200"/>
            <a:ext cx="11282438" cy="890588"/>
          </a:xfrm>
          <a:prstGeom prst="rect">
            <a:avLst/>
          </a:prstGeom>
        </p:spPr>
        <p:txBody>
          <a:bodyPr vert="horz" lIns="0" tIns="0" rIns="0" bIns="45720" rtlCol="0" anchor="t" anchorCtr="0">
            <a:noAutofit/>
          </a:bodyPr>
          <a:lstStyle/>
          <a:p>
            <a:pPr lvl="0"/>
            <a:r>
              <a:rPr lang="en-US"/>
              <a:t>Click to edit Master title style</a:t>
            </a:r>
          </a:p>
        </p:txBody>
      </p:sp>
      <p:sp>
        <p:nvSpPr>
          <p:cNvPr id="11" name="Slide Number Placeholder 5">
            <a:extLst>
              <a:ext uri="{FF2B5EF4-FFF2-40B4-BE49-F238E27FC236}">
                <a16:creationId xmlns:a16="http://schemas.microsoft.com/office/drawing/2014/main" id="{146C14D5-25B9-40A9-A7B3-25F17FEDDC36}"/>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7" name="Graphic 6">
            <a:extLst>
              <a:ext uri="{FF2B5EF4-FFF2-40B4-BE49-F238E27FC236}">
                <a16:creationId xmlns:a16="http://schemas.microsoft.com/office/drawing/2014/main" id="{67CA758C-F1BC-1C40-12E2-D73FB382796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7200" y="6499716"/>
            <a:ext cx="1345219" cy="127931"/>
          </a:xfrm>
          <a:prstGeom prst="rect">
            <a:avLst/>
          </a:prstGeom>
        </p:spPr>
      </p:pic>
      <p:sp>
        <p:nvSpPr>
          <p:cNvPr id="4" name="Text Placeholder 2">
            <a:extLst>
              <a:ext uri="{FF2B5EF4-FFF2-40B4-BE49-F238E27FC236}">
                <a16:creationId xmlns:a16="http://schemas.microsoft.com/office/drawing/2014/main" id="{EB39C60C-BE02-D6DE-4F11-8AA71F978BFE}"/>
              </a:ext>
            </a:extLst>
          </p:cNvPr>
          <p:cNvSpPr>
            <a:spLocks noGrp="1"/>
          </p:cNvSpPr>
          <p:nvPr>
            <p:ph type="body" idx="1"/>
          </p:nvPr>
        </p:nvSpPr>
        <p:spPr bwMode="gray">
          <a:xfrm>
            <a:off x="457200" y="1690688"/>
            <a:ext cx="11282436"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4B34BFEA-F114-7D38-4278-2AB34566FE85}"/>
              </a:ext>
            </a:extLst>
          </p:cNvPr>
          <p:cNvSpPr>
            <a:spLocks noGrp="1"/>
          </p:cNvSpPr>
          <p:nvPr>
            <p:ph type="title"/>
          </p:nvPr>
        </p:nvSpPr>
        <p:spPr bwMode="gray">
          <a:xfrm>
            <a:off x="457200" y="457200"/>
            <a:ext cx="11282438" cy="890588"/>
          </a:xfrm>
          <a:prstGeom prst="rect">
            <a:avLst/>
          </a:prstGeom>
        </p:spPr>
        <p:txBody>
          <a:bodyPr vert="horz" lIns="0" tIns="0" rIns="0" bIns="45720" rtlCol="0" anchor="t" anchorCtr="0">
            <a:noAutofit/>
          </a:bodyPr>
          <a:lstStyle/>
          <a:p>
            <a:pPr lvl="0"/>
            <a:r>
              <a:rPr lang="en-US"/>
              <a:t>Click to edit Master title style</a:t>
            </a:r>
          </a:p>
        </p:txBody>
      </p:sp>
      <p:sp>
        <p:nvSpPr>
          <p:cNvPr id="6" name="Slide Number Placeholder 5">
            <a:extLst>
              <a:ext uri="{FF2B5EF4-FFF2-40B4-BE49-F238E27FC236}">
                <a16:creationId xmlns:a16="http://schemas.microsoft.com/office/drawing/2014/main" id="{79CA95E5-C01E-E03C-84DF-5AA6DF84D61D}"/>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8" name="Graphic 7">
            <a:extLst>
              <a:ext uri="{FF2B5EF4-FFF2-40B4-BE49-F238E27FC236}">
                <a16:creationId xmlns:a16="http://schemas.microsoft.com/office/drawing/2014/main" id="{360453F2-EC44-D11B-47CC-EE9FB72B7FD7}"/>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457200" y="6499716"/>
            <a:ext cx="1345219" cy="127931"/>
          </a:xfrm>
          <a:prstGeom prst="rect">
            <a:avLst/>
          </a:prstGeom>
        </p:spPr>
      </p:pic>
      <p:sp>
        <p:nvSpPr>
          <p:cNvPr id="9" name="Slide Number Placeholder 5">
            <a:extLst>
              <a:ext uri="{FF2B5EF4-FFF2-40B4-BE49-F238E27FC236}">
                <a16:creationId xmlns:a16="http://schemas.microsoft.com/office/drawing/2014/main" id="{CAB17BBB-02AB-EA20-7F14-85C0ADA1E184}"/>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0" name="Graphic 9">
            <a:extLst>
              <a:ext uri="{FF2B5EF4-FFF2-40B4-BE49-F238E27FC236}">
                <a16:creationId xmlns:a16="http://schemas.microsoft.com/office/drawing/2014/main" id="{0AD40E1F-B520-ABA6-66BD-CF536CF89099}"/>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a:off x="457200" y="6499716"/>
            <a:ext cx="1345219" cy="127931"/>
          </a:xfrm>
          <a:prstGeom prst="rect">
            <a:avLst/>
          </a:prstGeom>
        </p:spPr>
      </p:pic>
      <p:sp>
        <p:nvSpPr>
          <p:cNvPr id="12" name="Text Placeholder 2">
            <a:extLst>
              <a:ext uri="{FF2B5EF4-FFF2-40B4-BE49-F238E27FC236}">
                <a16:creationId xmlns:a16="http://schemas.microsoft.com/office/drawing/2014/main" id="{CB7DC5BA-ADF9-8136-2DED-80BBB9EBDA37}"/>
              </a:ext>
            </a:extLst>
          </p:cNvPr>
          <p:cNvSpPr>
            <a:spLocks noGrp="1"/>
          </p:cNvSpPr>
          <p:nvPr>
            <p:ph type="body" idx="1"/>
          </p:nvPr>
        </p:nvSpPr>
        <p:spPr bwMode="gray">
          <a:xfrm>
            <a:off x="457200" y="1690688"/>
            <a:ext cx="11282436"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3D98D490-13D1-85F6-6736-ABCE0D727062}"/>
              </a:ext>
            </a:extLst>
          </p:cNvPr>
          <p:cNvSpPr>
            <a:spLocks noGrp="1"/>
          </p:cNvSpPr>
          <p:nvPr>
            <p:ph type="title"/>
          </p:nvPr>
        </p:nvSpPr>
        <p:spPr bwMode="gray">
          <a:xfrm>
            <a:off x="457200" y="457200"/>
            <a:ext cx="11282438" cy="890588"/>
          </a:xfrm>
          <a:prstGeom prst="rect">
            <a:avLst/>
          </a:prstGeom>
        </p:spPr>
        <p:txBody>
          <a:bodyPr vert="horz" lIns="0" tIns="0" rIns="0" bIns="45720" rtlCol="0" anchor="t" anchorCtr="0">
            <a:noAutofit/>
          </a:bodyPr>
          <a:lstStyle/>
          <a:p>
            <a:pPr lvl="0"/>
            <a:r>
              <a:rPr lang="en-US"/>
              <a:t>Click to edit Master title style</a:t>
            </a:r>
          </a:p>
        </p:txBody>
      </p:sp>
      <p:sp>
        <p:nvSpPr>
          <p:cNvPr id="14" name="Slide Number Placeholder 5">
            <a:extLst>
              <a:ext uri="{FF2B5EF4-FFF2-40B4-BE49-F238E27FC236}">
                <a16:creationId xmlns:a16="http://schemas.microsoft.com/office/drawing/2014/main" id="{F042848A-36AD-0E62-F5BE-111ACD2B9667}"/>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5" name="Graphic 14">
            <a:extLst>
              <a:ext uri="{FF2B5EF4-FFF2-40B4-BE49-F238E27FC236}">
                <a16:creationId xmlns:a16="http://schemas.microsoft.com/office/drawing/2014/main" id="{449C6056-0911-BD83-E33E-49298A5A9141}"/>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2"/>
              </a:ext>
            </a:extLst>
          </a:blip>
          <a:stretch>
            <a:fillRect/>
          </a:stretch>
        </p:blipFill>
        <p:spPr>
          <a:xfrm>
            <a:off x="457200" y="6499716"/>
            <a:ext cx="1345219" cy="127931"/>
          </a:xfrm>
          <a:prstGeom prst="rect">
            <a:avLst/>
          </a:prstGeom>
        </p:spPr>
      </p:pic>
    </p:spTree>
    <p:custDataLst>
      <p:tags r:id="rId8"/>
    </p:custDataLst>
    <p:extLst>
      <p:ext uri="{BB962C8B-B14F-4D97-AF65-F5344CB8AC3E}">
        <p14:creationId xmlns:p14="http://schemas.microsoft.com/office/powerpoint/2010/main" val="3524925868"/>
      </p:ext>
    </p:extLst>
  </p:cSld>
  <p:clrMap bg1="lt1" tx1="dk1" bg2="lt2" tx2="dk2" accent1="accent1" accent2="accent2" accent3="accent3" accent4="accent4" accent5="accent5" accent6="accent6" hlink="hlink" folHlink="folHlink"/>
  <p:sldLayoutIdLst>
    <p:sldLayoutId id="2147483723" r:id="rId1"/>
    <p:sldLayoutId id="2147483782" r:id="rId2"/>
    <p:sldLayoutId id="2147483781" r:id="rId3"/>
    <p:sldLayoutId id="2147483690" r:id="rId4"/>
    <p:sldLayoutId id="2147483783" r:id="rId5"/>
    <p:sldLayoutId id="2147483691" r:id="rId6"/>
  </p:sldLayoutIdLst>
  <p:hf sldNum="0" hdr="0" ftr="0" dt="0"/>
  <p:txStyles>
    <p:titleStyle>
      <a:lvl1pPr algn="l" defTabSz="914400" rtl="0" eaLnBrk="1" latinLnBrk="0" hangingPunct="1">
        <a:lnSpc>
          <a:spcPct val="100000"/>
        </a:lnSpc>
        <a:spcBef>
          <a:spcPts val="0"/>
        </a:spcBef>
        <a:buNone/>
        <a:defRPr lang="en-US" sz="2650" b="0" kern="1200" spc="-50" dirty="0">
          <a:solidFill>
            <a:schemeClr val="accent2"/>
          </a:solidFill>
          <a:latin typeface="+mj-lt"/>
          <a:ea typeface="+mj-ea"/>
          <a:cs typeface="+mj-cs"/>
        </a:defRPr>
      </a:lvl1pPr>
    </p:titleStyle>
    <p:bodyStyle>
      <a:lvl1pPr marL="228600" indent="-228600" algn="l" defTabSz="914400" rtl="0" eaLnBrk="1" latinLnBrk="0" hangingPunct="1">
        <a:lnSpc>
          <a:spcPct val="110000"/>
        </a:lnSpc>
        <a:spcBef>
          <a:spcPts val="1000"/>
        </a:spcBef>
        <a:buClrTx/>
        <a:buSzPct val="100000"/>
        <a:buFont typeface="Arial" panose="020B0604020202020204" pitchFamily="34" charset="0"/>
        <a:buChar char="•"/>
        <a:defRPr lang="en-US" sz="14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5">
          <p15:clr>
            <a:srgbClr val="BAAD7D"/>
          </p15:clr>
        </p15:guide>
        <p15:guide id="46" pos="7678">
          <p15:clr>
            <a:srgbClr val="BAAD7D"/>
          </p15:clr>
        </p15:guide>
        <p15:guide id="47" pos="288">
          <p15:clr>
            <a:srgbClr val="BAAD7D"/>
          </p15:clr>
        </p15:guide>
        <p15:guide id="48" pos="1901">
          <p15:clr>
            <a:srgbClr val="BAAD7D"/>
          </p15:clr>
        </p15:guide>
        <p15:guide id="49" pos="2117">
          <p15:clr>
            <a:srgbClr val="BAAD7D"/>
          </p15:clr>
        </p15:guide>
        <p15:guide id="50" pos="3731">
          <p15:clr>
            <a:srgbClr val="BAAD7D"/>
          </p15:clr>
        </p15:guide>
        <p15:guide id="51" pos="3947">
          <p15:clr>
            <a:srgbClr val="BAAD7D"/>
          </p15:clr>
        </p15:guide>
        <p15:guide id="52" pos="5560">
          <p15:clr>
            <a:srgbClr val="BAAD7D"/>
          </p15:clr>
        </p15:guide>
        <p15:guide id="53" pos="5776">
          <p15:clr>
            <a:srgbClr val="BAAD7D"/>
          </p15:clr>
        </p15:guide>
        <p15:guide id="54" pos="7390">
          <p15:clr>
            <a:srgbClr val="BAAD7D"/>
          </p15:clr>
        </p15:guide>
        <p15:guide id="55" orient="horz">
          <p15:clr>
            <a:srgbClr val="BAAD7D"/>
          </p15:clr>
        </p15:guide>
        <p15:guide id="56" orient="horz" pos="4320">
          <p15:clr>
            <a:srgbClr val="BAAD7D"/>
          </p15:clr>
        </p15:guide>
        <p15:guide id="57" orient="horz" pos="288">
          <p15:clr>
            <a:srgbClr val="BAAD7D"/>
          </p15:clr>
        </p15:guide>
        <p15:guide id="58" orient="horz" pos="849">
          <p15:clr>
            <a:srgbClr val="BAAD7D"/>
          </p15:clr>
        </p15:guide>
        <p15:guide id="59" orient="horz" pos="1065">
          <p15:clr>
            <a:srgbClr val="BAAD7D"/>
          </p15:clr>
        </p15:guide>
        <p15:guide id="60" orient="horz" pos="1627">
          <p15:clr>
            <a:srgbClr val="BAAD7D"/>
          </p15:clr>
        </p15:guide>
        <p15:guide id="61" orient="horz" pos="1843">
          <p15:clr>
            <a:srgbClr val="BAAD7D"/>
          </p15:clr>
        </p15:guide>
        <p15:guide id="62" orient="horz" pos="2404">
          <p15:clr>
            <a:srgbClr val="BAAD7D"/>
          </p15:clr>
        </p15:guide>
        <p15:guide id="63" orient="horz" pos="2620">
          <p15:clr>
            <a:srgbClr val="BAAD7D"/>
          </p15:clr>
        </p15:guide>
        <p15:guide id="64" orient="horz" pos="3182">
          <p15:clr>
            <a:srgbClr val="BAAD7D"/>
          </p15:clr>
        </p15:guide>
        <p15:guide id="65" orient="horz" pos="3398">
          <p15:clr>
            <a:srgbClr val="BAAD7D"/>
          </p15:clr>
        </p15:guide>
        <p15:guide id="66" orient="horz" pos="3960">
          <p15:clr>
            <a:srgbClr val="BAAD7D"/>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57200" y="1690688"/>
            <a:ext cx="11282436"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bwMode="gray">
          <a:xfrm>
            <a:off x="457200" y="457200"/>
            <a:ext cx="11282438" cy="890588"/>
          </a:xfrm>
          <a:prstGeom prst="rect">
            <a:avLst/>
          </a:prstGeom>
        </p:spPr>
        <p:txBody>
          <a:bodyPr vert="horz" lIns="0" tIns="0" rIns="0" bIns="45720" rtlCol="0" anchor="t" anchorCtr="0">
            <a:noAutofit/>
          </a:bodyPr>
          <a:lstStyle/>
          <a:p>
            <a:pPr lvl="0"/>
            <a:r>
              <a:rPr lang="en-US"/>
              <a:t>Click to edit Master title style</a:t>
            </a:r>
          </a:p>
        </p:txBody>
      </p:sp>
      <p:sp>
        <p:nvSpPr>
          <p:cNvPr id="11" name="Slide Number Placeholder 5">
            <a:extLst>
              <a:ext uri="{FF2B5EF4-FFF2-40B4-BE49-F238E27FC236}">
                <a16:creationId xmlns:a16="http://schemas.microsoft.com/office/drawing/2014/main" id="{146C14D5-25B9-40A9-A7B3-25F17FEDDC36}"/>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7" name="Graphic 6">
            <a:extLst>
              <a:ext uri="{FF2B5EF4-FFF2-40B4-BE49-F238E27FC236}">
                <a16:creationId xmlns:a16="http://schemas.microsoft.com/office/drawing/2014/main" id="{67CA758C-F1BC-1C40-12E2-D73FB382796C}"/>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7200" y="6499716"/>
            <a:ext cx="1345219" cy="127931"/>
          </a:xfrm>
          <a:prstGeom prst="rect">
            <a:avLst/>
          </a:prstGeom>
        </p:spPr>
      </p:pic>
      <p:sp>
        <p:nvSpPr>
          <p:cNvPr id="4" name="Text Placeholder 2">
            <a:extLst>
              <a:ext uri="{FF2B5EF4-FFF2-40B4-BE49-F238E27FC236}">
                <a16:creationId xmlns:a16="http://schemas.microsoft.com/office/drawing/2014/main" id="{EB39C60C-BE02-D6DE-4F11-8AA71F978BFE}"/>
              </a:ext>
            </a:extLst>
          </p:cNvPr>
          <p:cNvSpPr>
            <a:spLocks noGrp="1"/>
          </p:cNvSpPr>
          <p:nvPr>
            <p:ph type="body" idx="1"/>
          </p:nvPr>
        </p:nvSpPr>
        <p:spPr bwMode="gray">
          <a:xfrm>
            <a:off x="457200" y="1690688"/>
            <a:ext cx="11282436"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4B34BFEA-F114-7D38-4278-2AB34566FE85}"/>
              </a:ext>
            </a:extLst>
          </p:cNvPr>
          <p:cNvSpPr>
            <a:spLocks noGrp="1"/>
          </p:cNvSpPr>
          <p:nvPr>
            <p:ph type="title"/>
          </p:nvPr>
        </p:nvSpPr>
        <p:spPr bwMode="gray">
          <a:xfrm>
            <a:off x="457200" y="457200"/>
            <a:ext cx="11282438" cy="890588"/>
          </a:xfrm>
          <a:prstGeom prst="rect">
            <a:avLst/>
          </a:prstGeom>
        </p:spPr>
        <p:txBody>
          <a:bodyPr vert="horz" lIns="0" tIns="0" rIns="0" bIns="45720" rtlCol="0" anchor="t" anchorCtr="0">
            <a:noAutofit/>
          </a:bodyPr>
          <a:lstStyle/>
          <a:p>
            <a:pPr lvl="0"/>
            <a:r>
              <a:rPr lang="en-US"/>
              <a:t>Click to edit Master title style</a:t>
            </a:r>
          </a:p>
        </p:txBody>
      </p:sp>
      <p:sp>
        <p:nvSpPr>
          <p:cNvPr id="6" name="Slide Number Placeholder 5">
            <a:extLst>
              <a:ext uri="{FF2B5EF4-FFF2-40B4-BE49-F238E27FC236}">
                <a16:creationId xmlns:a16="http://schemas.microsoft.com/office/drawing/2014/main" id="{79CA95E5-C01E-E03C-84DF-5AA6DF84D61D}"/>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8" name="Graphic 7">
            <a:extLst>
              <a:ext uri="{FF2B5EF4-FFF2-40B4-BE49-F238E27FC236}">
                <a16:creationId xmlns:a16="http://schemas.microsoft.com/office/drawing/2014/main" id="{360453F2-EC44-D11B-47CC-EE9FB72B7FD7}"/>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5"/>
              </a:ext>
            </a:extLst>
          </a:blip>
          <a:stretch>
            <a:fillRect/>
          </a:stretch>
        </p:blipFill>
        <p:spPr>
          <a:xfrm>
            <a:off x="457200" y="6499716"/>
            <a:ext cx="1345219" cy="127931"/>
          </a:xfrm>
          <a:prstGeom prst="rect">
            <a:avLst/>
          </a:prstGeom>
        </p:spPr>
      </p:pic>
      <p:sp>
        <p:nvSpPr>
          <p:cNvPr id="9" name="Slide Number Placeholder 5">
            <a:extLst>
              <a:ext uri="{FF2B5EF4-FFF2-40B4-BE49-F238E27FC236}">
                <a16:creationId xmlns:a16="http://schemas.microsoft.com/office/drawing/2014/main" id="{CAB17BBB-02AB-EA20-7F14-85C0ADA1E184}"/>
              </a:ext>
            </a:extLst>
          </p:cNvPr>
          <p:cNvSpPr txBox="1">
            <a:spLocks/>
          </p:cNvSpPr>
          <p:nvPr/>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0" name="Graphic 9">
            <a:extLst>
              <a:ext uri="{FF2B5EF4-FFF2-40B4-BE49-F238E27FC236}">
                <a16:creationId xmlns:a16="http://schemas.microsoft.com/office/drawing/2014/main" id="{0AD40E1F-B520-ABA6-66BD-CF536CF89099}"/>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5"/>
              </a:ext>
            </a:extLst>
          </a:blip>
          <a:stretch>
            <a:fillRect/>
          </a:stretch>
        </p:blipFill>
        <p:spPr>
          <a:xfrm>
            <a:off x="457200" y="6499716"/>
            <a:ext cx="1345219" cy="127931"/>
          </a:xfrm>
          <a:prstGeom prst="rect">
            <a:avLst/>
          </a:prstGeom>
        </p:spPr>
      </p:pic>
      <p:sp>
        <p:nvSpPr>
          <p:cNvPr id="12" name="Text Placeholder 2">
            <a:extLst>
              <a:ext uri="{FF2B5EF4-FFF2-40B4-BE49-F238E27FC236}">
                <a16:creationId xmlns:a16="http://schemas.microsoft.com/office/drawing/2014/main" id="{CB7DC5BA-ADF9-8136-2DED-80BBB9EBDA37}"/>
              </a:ext>
            </a:extLst>
          </p:cNvPr>
          <p:cNvSpPr>
            <a:spLocks noGrp="1"/>
          </p:cNvSpPr>
          <p:nvPr>
            <p:ph type="body" idx="1"/>
          </p:nvPr>
        </p:nvSpPr>
        <p:spPr bwMode="gray">
          <a:xfrm>
            <a:off x="457200" y="1690688"/>
            <a:ext cx="11282436" cy="3703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3D98D490-13D1-85F6-6736-ABCE0D727062}"/>
              </a:ext>
            </a:extLst>
          </p:cNvPr>
          <p:cNvSpPr>
            <a:spLocks noGrp="1"/>
          </p:cNvSpPr>
          <p:nvPr>
            <p:ph type="title"/>
          </p:nvPr>
        </p:nvSpPr>
        <p:spPr bwMode="gray">
          <a:xfrm>
            <a:off x="457200" y="457200"/>
            <a:ext cx="11282438" cy="890588"/>
          </a:xfrm>
          <a:prstGeom prst="rect">
            <a:avLst/>
          </a:prstGeom>
        </p:spPr>
        <p:txBody>
          <a:bodyPr vert="horz" lIns="0" tIns="0" rIns="0" bIns="45720" rtlCol="0" anchor="t" anchorCtr="0">
            <a:noAutofit/>
          </a:bodyPr>
          <a:lstStyle/>
          <a:p>
            <a:pPr lvl="0"/>
            <a:r>
              <a:rPr lang="en-US"/>
              <a:t>Click to edit Master title style</a:t>
            </a:r>
          </a:p>
        </p:txBody>
      </p:sp>
      <p:sp>
        <p:nvSpPr>
          <p:cNvPr id="14" name="Slide Number Placeholder 5">
            <a:extLst>
              <a:ext uri="{FF2B5EF4-FFF2-40B4-BE49-F238E27FC236}">
                <a16:creationId xmlns:a16="http://schemas.microsoft.com/office/drawing/2014/main" id="{F042848A-36AD-0E62-F5BE-111ACD2B9667}"/>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a:solidFill>
                <a:srgbClr val="A1AAB1"/>
              </a:solidFill>
              <a:latin typeface="+mn-lt"/>
            </a:endParaRPr>
          </a:p>
        </p:txBody>
      </p:sp>
      <p:pic>
        <p:nvPicPr>
          <p:cNvPr id="15" name="Graphic 14">
            <a:extLst>
              <a:ext uri="{FF2B5EF4-FFF2-40B4-BE49-F238E27FC236}">
                <a16:creationId xmlns:a16="http://schemas.microsoft.com/office/drawing/2014/main" id="{449C6056-0911-BD83-E33E-49298A5A9141}"/>
              </a:ext>
              <a:ext uri="{C183D7F6-B498-43B3-948B-1728B52AA6E4}">
                <adec:decorative xmlns:adec="http://schemas.microsoft.com/office/drawing/2017/decorative" val="1"/>
              </a:ext>
            </a:extLst>
          </p:cNvPr>
          <p:cNvPicPr>
            <a:picLocks noChangeAspect="1"/>
          </p:cNvPicPr>
          <p:nvPr userDrawn="1"/>
        </p:nvPicPr>
        <p:blipFill>
          <a:blip r:embed="rId13">
            <a:extLst>
              <a:ext uri="{96DAC541-7B7A-43D3-8B79-37D633B846F1}">
                <asvg:svgBlip xmlns:asvg="http://schemas.microsoft.com/office/drawing/2016/SVG/main" r:embed="rId16"/>
              </a:ext>
            </a:extLst>
          </a:blip>
          <a:stretch>
            <a:fillRect/>
          </a:stretch>
        </p:blipFill>
        <p:spPr>
          <a:xfrm>
            <a:off x="457200" y="6499716"/>
            <a:ext cx="1345219" cy="127931"/>
          </a:xfrm>
          <a:prstGeom prst="rect">
            <a:avLst/>
          </a:prstGeom>
        </p:spPr>
      </p:pic>
    </p:spTree>
    <p:custDataLst>
      <p:tags r:id="rId12"/>
    </p:custDataLst>
    <p:extLst>
      <p:ext uri="{BB962C8B-B14F-4D97-AF65-F5344CB8AC3E}">
        <p14:creationId xmlns:p14="http://schemas.microsoft.com/office/powerpoint/2010/main" val="168283824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Lst>
  <p:hf sldNum="0" hdr="0" ftr="0" dt="0"/>
  <p:txStyles>
    <p:titleStyle>
      <a:lvl1pPr algn="l" defTabSz="914400" rtl="0" eaLnBrk="1" latinLnBrk="0" hangingPunct="1">
        <a:lnSpc>
          <a:spcPct val="100000"/>
        </a:lnSpc>
        <a:spcBef>
          <a:spcPts val="0"/>
        </a:spcBef>
        <a:buNone/>
        <a:defRPr lang="en-US" sz="2650" b="0" kern="1200" spc="-50" dirty="0">
          <a:solidFill>
            <a:schemeClr val="accent2"/>
          </a:solidFill>
          <a:latin typeface="+mj-lt"/>
          <a:ea typeface="+mj-ea"/>
          <a:cs typeface="+mj-cs"/>
        </a:defRPr>
      </a:lvl1pPr>
    </p:titleStyle>
    <p:bodyStyle>
      <a:lvl1pPr marL="228600" indent="-228600" algn="l" defTabSz="914400" rtl="0" eaLnBrk="1" latinLnBrk="0" hangingPunct="1">
        <a:lnSpc>
          <a:spcPct val="110000"/>
        </a:lnSpc>
        <a:spcBef>
          <a:spcPts val="1000"/>
        </a:spcBef>
        <a:buClrTx/>
        <a:buSzPct val="100000"/>
        <a:buFont typeface="Arial" panose="020B0604020202020204" pitchFamily="34" charset="0"/>
        <a:buChar char="•"/>
        <a:defRPr lang="en-US" sz="14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5">
          <p15:clr>
            <a:srgbClr val="BAAD7D"/>
          </p15:clr>
        </p15:guide>
        <p15:guide id="46" pos="7678">
          <p15:clr>
            <a:srgbClr val="BAAD7D"/>
          </p15:clr>
        </p15:guide>
        <p15:guide id="47" pos="288">
          <p15:clr>
            <a:srgbClr val="BAAD7D"/>
          </p15:clr>
        </p15:guide>
        <p15:guide id="48" pos="1901">
          <p15:clr>
            <a:srgbClr val="BAAD7D"/>
          </p15:clr>
        </p15:guide>
        <p15:guide id="49" pos="2117">
          <p15:clr>
            <a:srgbClr val="BAAD7D"/>
          </p15:clr>
        </p15:guide>
        <p15:guide id="50" pos="3731">
          <p15:clr>
            <a:srgbClr val="BAAD7D"/>
          </p15:clr>
        </p15:guide>
        <p15:guide id="51" pos="3947">
          <p15:clr>
            <a:srgbClr val="BAAD7D"/>
          </p15:clr>
        </p15:guide>
        <p15:guide id="52" pos="5560">
          <p15:clr>
            <a:srgbClr val="BAAD7D"/>
          </p15:clr>
        </p15:guide>
        <p15:guide id="53" pos="5776">
          <p15:clr>
            <a:srgbClr val="BAAD7D"/>
          </p15:clr>
        </p15:guide>
        <p15:guide id="54" pos="7390">
          <p15:clr>
            <a:srgbClr val="BAAD7D"/>
          </p15:clr>
        </p15:guide>
        <p15:guide id="55" orient="horz">
          <p15:clr>
            <a:srgbClr val="BAAD7D"/>
          </p15:clr>
        </p15:guide>
        <p15:guide id="56" orient="horz" pos="4320">
          <p15:clr>
            <a:srgbClr val="BAAD7D"/>
          </p15:clr>
        </p15:guide>
        <p15:guide id="57" orient="horz" pos="288">
          <p15:clr>
            <a:srgbClr val="BAAD7D"/>
          </p15:clr>
        </p15:guide>
        <p15:guide id="58" orient="horz" pos="849">
          <p15:clr>
            <a:srgbClr val="BAAD7D"/>
          </p15:clr>
        </p15:guide>
        <p15:guide id="59" orient="horz" pos="1065">
          <p15:clr>
            <a:srgbClr val="BAAD7D"/>
          </p15:clr>
        </p15:guide>
        <p15:guide id="60" orient="horz" pos="1627">
          <p15:clr>
            <a:srgbClr val="BAAD7D"/>
          </p15:clr>
        </p15:guide>
        <p15:guide id="61" orient="horz" pos="1843">
          <p15:clr>
            <a:srgbClr val="BAAD7D"/>
          </p15:clr>
        </p15:guide>
        <p15:guide id="62" orient="horz" pos="2404">
          <p15:clr>
            <a:srgbClr val="BAAD7D"/>
          </p15:clr>
        </p15:guide>
        <p15:guide id="63" orient="horz" pos="2620">
          <p15:clr>
            <a:srgbClr val="BAAD7D"/>
          </p15:clr>
        </p15:guide>
        <p15:guide id="64" orient="horz" pos="3182">
          <p15:clr>
            <a:srgbClr val="BAAD7D"/>
          </p15:clr>
        </p15:guide>
        <p15:guide id="65" orient="horz" pos="3398">
          <p15:clr>
            <a:srgbClr val="BAAD7D"/>
          </p15:clr>
        </p15:guide>
        <p15:guide id="66" orient="horz" pos="3960">
          <p15:clr>
            <a:srgbClr val="BAAD7D"/>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hyperlink" Target="http://www.astpannualmeeting.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samhsa.gov/data/data-we-collect/n-sumhss-national-substance-use-and-mental-health-services-survey"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11195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7C2E-7397-9BAC-D7F2-1FB6C4CD96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556F95-210F-404B-31F3-3DF1469FFD04}"/>
              </a:ext>
            </a:extLst>
          </p:cNvPr>
          <p:cNvSpPr>
            <a:spLocks noGrp="1"/>
          </p:cNvSpPr>
          <p:nvPr>
            <p:ph type="ctrTitle"/>
          </p:nvPr>
        </p:nvSpPr>
        <p:spPr>
          <a:xfrm>
            <a:off x="448055" y="1690688"/>
            <a:ext cx="9652875" cy="1508760"/>
          </a:xfrm>
        </p:spPr>
        <p:txBody>
          <a:bodyPr/>
          <a:lstStyle/>
          <a:p>
            <a:r>
              <a:rPr lang="en-US" b="1"/>
              <a:t>Leap in Health IT Behavioral Health Project with Oregon Health &amp; Science University </a:t>
            </a:r>
          </a:p>
        </p:txBody>
      </p:sp>
    </p:spTree>
    <p:extLst>
      <p:ext uri="{BB962C8B-B14F-4D97-AF65-F5344CB8AC3E}">
        <p14:creationId xmlns:p14="http://schemas.microsoft.com/office/powerpoint/2010/main" val="108766380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8B52-A2EF-24B9-B182-48E7DC079FA9}"/>
              </a:ext>
            </a:extLst>
          </p:cNvPr>
          <p:cNvSpPr>
            <a:spLocks noGrp="1"/>
          </p:cNvSpPr>
          <p:nvPr>
            <p:ph type="title"/>
          </p:nvPr>
        </p:nvSpPr>
        <p:spPr>
          <a:ln>
            <a:noFill/>
          </a:ln>
        </p:spPr>
        <p:txBody>
          <a:bodyPr/>
          <a:lstStyle/>
          <a:p>
            <a:r>
              <a:rPr lang="en-US" sz="2600" b="1"/>
              <a:t>LEAP 2024 Area of Interest 2</a:t>
            </a:r>
          </a:p>
        </p:txBody>
      </p:sp>
      <p:sp>
        <p:nvSpPr>
          <p:cNvPr id="3" name="Text Placeholder 2">
            <a:extLst>
              <a:ext uri="{FF2B5EF4-FFF2-40B4-BE49-F238E27FC236}">
                <a16:creationId xmlns:a16="http://schemas.microsoft.com/office/drawing/2014/main" id="{E6A37A8B-E3ED-9008-502C-EE0A63A01D19}"/>
              </a:ext>
            </a:extLst>
          </p:cNvPr>
          <p:cNvSpPr>
            <a:spLocks noGrp="1"/>
          </p:cNvSpPr>
          <p:nvPr>
            <p:ph type="body" sz="quarter" idx="17"/>
          </p:nvPr>
        </p:nvSpPr>
        <p:spPr>
          <a:xfrm>
            <a:off x="421113" y="1015465"/>
            <a:ext cx="11387291" cy="890356"/>
          </a:xfrm>
          <a:noFill/>
          <a:ln>
            <a:noFill/>
          </a:ln>
        </p:spPr>
        <p:style>
          <a:lnRef idx="2">
            <a:schemeClr val="dk1"/>
          </a:lnRef>
          <a:fillRef idx="1">
            <a:schemeClr val="lt1"/>
          </a:fillRef>
          <a:effectRef idx="0">
            <a:schemeClr val="dk1"/>
          </a:effectRef>
          <a:fontRef idx="minor">
            <a:schemeClr val="dk1"/>
          </a:fontRef>
        </p:style>
        <p:txBody>
          <a:bodyPr vert="horz" lIns="91416" tIns="91440" rIns="0" bIns="45720" rtlCol="0">
            <a:noAutofit/>
          </a:bodyPr>
          <a:lstStyle/>
          <a:p>
            <a:r>
              <a:rPr lang="en-US" sz="1799"/>
              <a:t>Area 2: Accelerate</a:t>
            </a:r>
            <a:r>
              <a:rPr lang="en-US" sz="1799">
                <a:solidFill>
                  <a:schemeClr val="bg1"/>
                </a:solidFill>
              </a:rPr>
              <a:t> </a:t>
            </a:r>
            <a:r>
              <a:rPr lang="en-US" sz="1799"/>
              <a:t>adoption of health IT in behavioral health (BH) settings</a:t>
            </a:r>
          </a:p>
          <a:p>
            <a:endParaRPr lang="en-US" sz="1799">
              <a:solidFill>
                <a:schemeClr val="bg1"/>
              </a:solidFill>
            </a:endParaRPr>
          </a:p>
        </p:txBody>
      </p:sp>
      <p:sp>
        <p:nvSpPr>
          <p:cNvPr id="5" name="TextBox 4">
            <a:extLst>
              <a:ext uri="{FF2B5EF4-FFF2-40B4-BE49-F238E27FC236}">
                <a16:creationId xmlns:a16="http://schemas.microsoft.com/office/drawing/2014/main" id="{3D8E6E22-8C36-4DE7-BE9A-DDBDDA7591E4}"/>
              </a:ext>
            </a:extLst>
          </p:cNvPr>
          <p:cNvSpPr txBox="1"/>
          <p:nvPr/>
        </p:nvSpPr>
        <p:spPr bwMode="gray">
          <a:xfrm>
            <a:off x="9274490" y="1582972"/>
            <a:ext cx="2522165" cy="3807224"/>
          </a:xfrm>
          <a:prstGeom prst="rect">
            <a:avLst/>
          </a:prstGeom>
          <a:solidFill>
            <a:schemeClr val="bg2"/>
          </a:solidFill>
        </p:spPr>
        <p:txBody>
          <a:bodyPr wrap="square" lIns="45708" tIns="45708" rIns="45708" bIns="45708" rtlCol="0">
            <a:noAutofit/>
          </a:bodyPr>
          <a:lstStyle/>
          <a:p>
            <a:pPr defTabSz="914103">
              <a:lnSpc>
                <a:spcPct val="90000"/>
              </a:lnSpc>
              <a:defRPr/>
            </a:pPr>
            <a:r>
              <a:rPr lang="en-US" sz="1600" b="1">
                <a:solidFill>
                  <a:srgbClr val="000000"/>
                </a:solidFill>
                <a:latin typeface="Arial" panose="020B0604020202020204"/>
              </a:rPr>
              <a:t>Use Cases: </a:t>
            </a:r>
            <a:br>
              <a:rPr lang="en-US" sz="1600" b="1">
                <a:solidFill>
                  <a:srgbClr val="000000"/>
                </a:solidFill>
                <a:latin typeface="Arial" panose="020B0604020202020204"/>
              </a:rPr>
            </a:br>
            <a:endParaRPr lang="en-US" sz="400" b="1">
              <a:solidFill>
                <a:srgbClr val="000000"/>
              </a:solidFill>
              <a:latin typeface="Arial" panose="020B0604020202020204"/>
            </a:endParaRPr>
          </a:p>
          <a:p>
            <a:pPr marL="342797" indent="-342797" defTabSz="914103">
              <a:lnSpc>
                <a:spcPct val="90000"/>
              </a:lnSpc>
              <a:spcBef>
                <a:spcPts val="600"/>
              </a:spcBef>
              <a:buFont typeface="+mj-lt"/>
              <a:buAutoNum type="arabicPeriod"/>
              <a:defRPr/>
            </a:pPr>
            <a:r>
              <a:rPr lang="en-US" sz="1600">
                <a:solidFill>
                  <a:srgbClr val="000000"/>
                </a:solidFill>
                <a:latin typeface="Arial" panose="020B0604020202020204"/>
              </a:rPr>
              <a:t>Longitudinal care planning for patients with complex physical and behavioral needs;</a:t>
            </a:r>
          </a:p>
          <a:p>
            <a:pPr marL="342797" indent="-342797" defTabSz="914103">
              <a:lnSpc>
                <a:spcPct val="90000"/>
              </a:lnSpc>
              <a:spcBef>
                <a:spcPts val="600"/>
              </a:spcBef>
              <a:buFont typeface="+mj-lt"/>
              <a:buAutoNum type="arabicPeriod"/>
              <a:defRPr/>
            </a:pPr>
            <a:r>
              <a:rPr lang="en-US" sz="1600">
                <a:solidFill>
                  <a:srgbClr val="000000"/>
                </a:solidFill>
                <a:latin typeface="Arial" panose="020B0604020202020204"/>
              </a:rPr>
              <a:t>Monitoring mood disorders with structured patient reported outcome measurements (GAD-7, PHQ-9, C-SSRS)</a:t>
            </a:r>
          </a:p>
          <a:p>
            <a:pPr marL="342797" indent="-342797" defTabSz="914103">
              <a:lnSpc>
                <a:spcPct val="90000"/>
              </a:lnSpc>
              <a:spcBef>
                <a:spcPts val="600"/>
              </a:spcBef>
              <a:buFont typeface="+mj-lt"/>
              <a:buAutoNum type="arabicPeriod"/>
              <a:defRPr/>
            </a:pPr>
            <a:r>
              <a:rPr lang="en-US" sz="1600">
                <a:solidFill>
                  <a:srgbClr val="000000"/>
                </a:solidFill>
                <a:latin typeface="Arial" panose="020B0604020202020204"/>
              </a:rPr>
              <a:t>Adapting care plans at unplanned transitions of care (e.g., on hospital discharge).</a:t>
            </a:r>
          </a:p>
        </p:txBody>
      </p:sp>
      <p:sp>
        <p:nvSpPr>
          <p:cNvPr id="7" name="Content Placeholder 6">
            <a:extLst>
              <a:ext uri="{FF2B5EF4-FFF2-40B4-BE49-F238E27FC236}">
                <a16:creationId xmlns:a16="http://schemas.microsoft.com/office/drawing/2014/main" id="{2B9EF30F-0B3B-2F50-CA87-EF49E5CADA7A}"/>
              </a:ext>
            </a:extLst>
          </p:cNvPr>
          <p:cNvSpPr>
            <a:spLocks noGrp="1"/>
          </p:cNvSpPr>
          <p:nvPr>
            <p:ph sz="quarter" idx="20"/>
          </p:nvPr>
        </p:nvSpPr>
        <p:spPr>
          <a:xfrm>
            <a:off x="457199" y="1582972"/>
            <a:ext cx="8397415" cy="4702784"/>
          </a:xfrm>
        </p:spPr>
        <p:txBody>
          <a:bodyPr vert="horz" lIns="45708" tIns="45708" rIns="45708" bIns="45708" rtlCol="0" anchor="t">
            <a:noAutofit/>
          </a:bodyPr>
          <a:lstStyle/>
          <a:p>
            <a:pPr marL="0" indent="0">
              <a:buNone/>
            </a:pPr>
            <a:r>
              <a:rPr lang="en-US" sz="1799" b="1">
                <a:solidFill>
                  <a:schemeClr val="accent1"/>
                </a:solidFill>
              </a:rPr>
              <a:t>Awardee: </a:t>
            </a:r>
            <a:r>
              <a:rPr lang="en-US" sz="1799"/>
              <a:t>Oregon Health &amp; Science University</a:t>
            </a:r>
            <a:br>
              <a:rPr lang="en-US" sz="1799"/>
            </a:br>
            <a:r>
              <a:rPr lang="en-US" sz="1799" b="1">
                <a:solidFill>
                  <a:schemeClr val="accent1"/>
                </a:solidFill>
              </a:rPr>
              <a:t>Project Dates: </a:t>
            </a:r>
            <a:r>
              <a:rPr lang="en-US" sz="1799"/>
              <a:t>2024-2026</a:t>
            </a:r>
            <a:br>
              <a:rPr lang="en-US" sz="1799"/>
            </a:br>
            <a:r>
              <a:rPr lang="en-US" sz="1799" b="1">
                <a:solidFill>
                  <a:schemeClr val="accent1"/>
                </a:solidFill>
              </a:rPr>
              <a:t>Project Overview: </a:t>
            </a:r>
            <a:r>
              <a:rPr lang="en-US" sz="1799">
                <a:solidFill>
                  <a:schemeClr val="tx1">
                    <a:lumMod val="85000"/>
                    <a:lumOff val="15000"/>
                  </a:schemeClr>
                </a:solidFill>
              </a:rPr>
              <a:t>Adapt an open-source SMART on FHIR application based on the HL7® Multiple Chronic Condition (MCC) care plan effort for three behavioral health use cases and pilot the application in stand-alone behavioral health clinics with challenges in exchanging health information</a:t>
            </a:r>
          </a:p>
          <a:p>
            <a:pPr marL="0" indent="0">
              <a:buNone/>
            </a:pPr>
            <a:r>
              <a:rPr lang="en-US" sz="1799" b="1">
                <a:solidFill>
                  <a:schemeClr val="accent1"/>
                </a:solidFill>
              </a:rPr>
              <a:t>Project Overview: </a:t>
            </a:r>
            <a:endParaRPr lang="en-US" sz="1799" b="1">
              <a:solidFill>
                <a:schemeClr val="accent1"/>
              </a:solidFill>
              <a:cs typeface="Arial"/>
            </a:endParaRPr>
          </a:p>
          <a:p>
            <a:pPr marL="457063" indent="-173303">
              <a:lnSpc>
                <a:spcPct val="90000"/>
              </a:lnSpc>
              <a:spcBef>
                <a:spcPts val="300"/>
              </a:spcBef>
              <a:spcAft>
                <a:spcPts val="600"/>
              </a:spcAft>
            </a:pPr>
            <a:r>
              <a:rPr lang="en-US" sz="1799">
                <a:ea typeface="Calibri"/>
                <a:cs typeface="Calibri"/>
              </a:rPr>
              <a:t>Adapting an open-source SMART on FHIR application based on the HL7 Multiple Chronic Condition Care Plan Implementation Guide</a:t>
            </a:r>
          </a:p>
          <a:p>
            <a:pPr marL="457063" indent="-173303">
              <a:lnSpc>
                <a:spcPct val="90000"/>
              </a:lnSpc>
              <a:spcBef>
                <a:spcPts val="300"/>
              </a:spcBef>
              <a:spcAft>
                <a:spcPts val="600"/>
              </a:spcAft>
            </a:pPr>
            <a:r>
              <a:rPr lang="en-US" sz="1799">
                <a:ea typeface="Calibri"/>
                <a:cs typeface="Calibri"/>
              </a:rPr>
              <a:t>Working with two BH clinics not attached to physical health sites and have limited ability to connect via health information exchange (HIE)</a:t>
            </a:r>
          </a:p>
          <a:p>
            <a:pPr marL="457063" indent="-173303">
              <a:lnSpc>
                <a:spcPct val="90000"/>
              </a:lnSpc>
              <a:spcBef>
                <a:spcPts val="300"/>
              </a:spcBef>
              <a:spcAft>
                <a:spcPts val="600"/>
              </a:spcAft>
            </a:pPr>
            <a:r>
              <a:rPr lang="en-US" sz="1799">
                <a:ea typeface="Calibri"/>
                <a:cs typeface="Calibri"/>
              </a:rPr>
              <a:t>Will implement the application and explore three use cases (see right)</a:t>
            </a:r>
          </a:p>
          <a:p>
            <a:pPr marL="457063" indent="-173303">
              <a:lnSpc>
                <a:spcPct val="90000"/>
              </a:lnSpc>
              <a:spcBef>
                <a:spcPts val="300"/>
              </a:spcBef>
              <a:spcAft>
                <a:spcPts val="600"/>
              </a:spcAft>
            </a:pPr>
            <a:r>
              <a:rPr lang="en-US" sz="1799">
                <a:ea typeface="Calibri"/>
                <a:cs typeface="Calibri"/>
              </a:rPr>
              <a:t>Creating well-defined evaluations specific to the information needs and goals; state success criteria for the use of the application; and share results with BH sites, patients, and key stakeholder groups</a:t>
            </a:r>
          </a:p>
          <a:p>
            <a:endParaRPr lang="en-US" sz="1799"/>
          </a:p>
        </p:txBody>
      </p:sp>
    </p:spTree>
    <p:extLst>
      <p:ext uri="{BB962C8B-B14F-4D97-AF65-F5344CB8AC3E}">
        <p14:creationId xmlns:p14="http://schemas.microsoft.com/office/powerpoint/2010/main" val="3825659976"/>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spd="slow" advClick="0" advTm="4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E576DC84-42DE-71F8-60CC-36682BC3BF97}"/>
              </a:ext>
            </a:extLst>
          </p:cNvPr>
          <p:cNvSpPr/>
          <p:nvPr/>
        </p:nvSpPr>
        <p:spPr>
          <a:xfrm>
            <a:off x="3617913" y="3276605"/>
            <a:ext cx="4953000" cy="749396"/>
          </a:xfrm>
          <a:prstGeom prst="roundRect">
            <a:avLst>
              <a:gd name="adj" fmla="val 50000"/>
            </a:avLst>
          </a:prstGeom>
          <a:gradFill>
            <a:gsLst>
              <a:gs pos="25000">
                <a:srgbClr val="0F34BA"/>
              </a:gs>
              <a:gs pos="0">
                <a:srgbClr val="246DF7"/>
              </a:gs>
            </a:gsLst>
            <a:lin ang="1800000" scaled="0"/>
          </a:gradFill>
          <a:ln w="381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8" name="Picture 4" descr="Free Social Media Icons Download | Logowik">
            <a:extLst>
              <a:ext uri="{FF2B5EF4-FFF2-40B4-BE49-F238E27FC236}">
                <a16:creationId xmlns:a16="http://schemas.microsoft.com/office/drawing/2014/main" id="{C8DEAF2B-D5A1-106B-FF75-67FE431CB11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Effect>
                      <a14:saturation sat="0"/>
                    </a14:imgEffect>
                    <a14:imgEffect>
                      <a14:brightnessContrast bright="100000" contrast="-40000"/>
                    </a14:imgEffect>
                  </a14:imgLayer>
                </a14:imgProps>
              </a:ext>
              <a:ext uri="{28A0092B-C50C-407E-A947-70E740481C1C}">
                <a14:useLocalDpi xmlns:a14="http://schemas.microsoft.com/office/drawing/2010/main" val="0"/>
              </a:ext>
            </a:extLst>
          </a:blip>
          <a:srcRect l="25612" t="16860" r="29371" b="21510"/>
          <a:stretch/>
        </p:blipFill>
        <p:spPr bwMode="auto">
          <a:xfrm>
            <a:off x="4136891" y="3377991"/>
            <a:ext cx="531590" cy="5434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1C05B47-A247-A937-0A84-DBA54C5C2A9C}"/>
              </a:ext>
            </a:extLst>
          </p:cNvPr>
          <p:cNvSpPr txBox="1"/>
          <p:nvPr/>
        </p:nvSpPr>
        <p:spPr>
          <a:xfrm>
            <a:off x="4668482" y="3276605"/>
            <a:ext cx="3605724" cy="749396"/>
          </a:xfrm>
          <a:prstGeom prst="rect">
            <a:avLst/>
          </a:prstGeom>
          <a:noFill/>
        </p:spPr>
        <p:txBody>
          <a:bodyPr wrap="square" anchor="ctr" anchorCtr="0">
            <a:noAutofit/>
          </a:bodyPr>
          <a:lstStyle/>
          <a:p>
            <a:pPr algn="ctr"/>
            <a:r>
              <a:rPr lang="en-US" sz="2800" b="0" i="0">
                <a:solidFill>
                  <a:schemeClr val="bg1"/>
                </a:solidFill>
                <a:effectLst/>
                <a:latin typeface="Roboto" panose="02000000000000000000" pitchFamily="2" charset="0"/>
                <a:ea typeface="Roboto" panose="02000000000000000000" pitchFamily="2" charset="0"/>
              </a:rPr>
              <a:t>@HHS_TechPolicy</a:t>
            </a:r>
            <a:endParaRPr lang="en-US" sz="2800">
              <a:solidFill>
                <a:schemeClr val="bg1"/>
              </a:solidFill>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84D0EE38-FA1D-7B02-4F23-9F2FC6DE5676}"/>
              </a:ext>
            </a:extLst>
          </p:cNvPr>
          <p:cNvSpPr txBox="1"/>
          <p:nvPr/>
        </p:nvSpPr>
        <p:spPr>
          <a:xfrm>
            <a:off x="3571339" y="4621059"/>
            <a:ext cx="5001161" cy="749396"/>
          </a:xfrm>
          <a:prstGeom prst="rect">
            <a:avLst/>
          </a:prstGeom>
          <a:noFill/>
        </p:spPr>
        <p:txBody>
          <a:bodyPr wrap="square" anchor="ctr" anchorCtr="0">
            <a:noAutofit/>
          </a:bodyPr>
          <a:lstStyle/>
          <a:p>
            <a:pPr algn="ctr">
              <a:lnSpc>
                <a:spcPct val="130000"/>
              </a:lnSpc>
            </a:pPr>
            <a:r>
              <a:rPr lang="en-US" b="0" i="0">
                <a:solidFill>
                  <a:schemeClr val="tx2">
                    <a:lumMod val="25000"/>
                  </a:schemeClr>
                </a:solidFill>
                <a:effectLst/>
                <a:latin typeface="Roboto" panose="02000000000000000000" pitchFamily="2" charset="0"/>
                <a:ea typeface="Roboto" panose="02000000000000000000" pitchFamily="2" charset="0"/>
              </a:rPr>
              <a:t>Share your content on X and don't forget to use the hashtag </a:t>
            </a:r>
            <a:r>
              <a:rPr lang="en-US" b="1">
                <a:solidFill>
                  <a:schemeClr val="tx2">
                    <a:lumMod val="25000"/>
                  </a:schemeClr>
                </a:solidFill>
                <a:effectLst/>
                <a:latin typeface="Roboto" panose="02000000000000000000" pitchFamily="2" charset="0"/>
                <a:ea typeface="Roboto" panose="02000000000000000000" pitchFamily="2" charset="0"/>
              </a:rPr>
              <a:t>#ASTP2026</a:t>
            </a:r>
            <a:endParaRPr lang="en-US" spc="80">
              <a:solidFill>
                <a:schemeClr val="tx2">
                  <a:lumMod val="25000"/>
                </a:schemeClr>
              </a:solidFill>
              <a:latin typeface="Roboto" panose="02000000000000000000" pitchFamily="2" charset="0"/>
              <a:ea typeface="Roboto" panose="02000000000000000000" pitchFamily="2" charset="0"/>
              <a:cs typeface="Arial" panose="020B0604020202020204" pitchFamily="34" charset="0"/>
            </a:endParaRPr>
          </a:p>
        </p:txBody>
      </p:sp>
      <p:grpSp>
        <p:nvGrpSpPr>
          <p:cNvPr id="27" name="Graphic 5">
            <a:extLst>
              <a:ext uri="{FF2B5EF4-FFF2-40B4-BE49-F238E27FC236}">
                <a16:creationId xmlns:a16="http://schemas.microsoft.com/office/drawing/2014/main" id="{A63B5022-889C-99B2-9AEC-5837A2D31B5B}"/>
              </a:ext>
            </a:extLst>
          </p:cNvPr>
          <p:cNvGrpSpPr/>
          <p:nvPr/>
        </p:nvGrpSpPr>
        <p:grpSpPr>
          <a:xfrm>
            <a:off x="3571339" y="1487545"/>
            <a:ext cx="4994100" cy="935176"/>
            <a:chOff x="4608466" y="3149600"/>
            <a:chExt cx="2967961" cy="555769"/>
          </a:xfrm>
          <a:solidFill>
            <a:srgbClr val="0E34BB"/>
          </a:solidFill>
        </p:grpSpPr>
        <p:grpSp>
          <p:nvGrpSpPr>
            <p:cNvPr id="28" name="Graphic 5">
              <a:extLst>
                <a:ext uri="{FF2B5EF4-FFF2-40B4-BE49-F238E27FC236}">
                  <a16:creationId xmlns:a16="http://schemas.microsoft.com/office/drawing/2014/main" id="{D86B24B7-EEED-1AB3-3EA6-75F7F88B4214}"/>
                </a:ext>
              </a:extLst>
            </p:cNvPr>
            <p:cNvGrpSpPr/>
            <p:nvPr/>
          </p:nvGrpSpPr>
          <p:grpSpPr>
            <a:xfrm>
              <a:off x="4608466" y="3149600"/>
              <a:ext cx="640074" cy="555011"/>
              <a:chOff x="4608466" y="3149600"/>
              <a:chExt cx="640074" cy="555011"/>
            </a:xfrm>
            <a:grpFill/>
          </p:grpSpPr>
          <p:sp>
            <p:nvSpPr>
              <p:cNvPr id="43" name="Freeform 42">
                <a:extLst>
                  <a:ext uri="{FF2B5EF4-FFF2-40B4-BE49-F238E27FC236}">
                    <a16:creationId xmlns:a16="http://schemas.microsoft.com/office/drawing/2014/main" id="{806E70FD-7265-8D3E-C9ED-009EDCB6E48B}"/>
                  </a:ext>
                </a:extLst>
              </p:cNvPr>
              <p:cNvSpPr/>
              <p:nvPr/>
            </p:nvSpPr>
            <p:spPr>
              <a:xfrm>
                <a:off x="4608466" y="3150736"/>
                <a:ext cx="296750" cy="253543"/>
              </a:xfrm>
              <a:custGeom>
                <a:avLst/>
                <a:gdLst>
                  <a:gd name="csX0" fmla="*/ 296466 w 296750"/>
                  <a:gd name="csY0" fmla="*/ 253544 h 253543"/>
                  <a:gd name="csX1" fmla="*/ 46 w 296750"/>
                  <a:gd name="csY1" fmla="*/ 253544 h 253543"/>
                  <a:gd name="csX2" fmla="*/ 46 w 296750"/>
                  <a:gd name="csY2" fmla="*/ 180047 h 253543"/>
                  <a:gd name="csX3" fmla="*/ 27390 w 296750"/>
                  <a:gd name="csY3" fmla="*/ 127009 h 253543"/>
                  <a:gd name="csX4" fmla="*/ 85497 w 296750"/>
                  <a:gd name="csY4" fmla="*/ 116022 h 253543"/>
                  <a:gd name="csX5" fmla="*/ 181961 w 296750"/>
                  <a:gd name="csY5" fmla="*/ 108824 h 253543"/>
                  <a:gd name="csX6" fmla="*/ 212724 w 296750"/>
                  <a:gd name="csY6" fmla="*/ 103899 h 253543"/>
                  <a:gd name="csX7" fmla="*/ 225257 w 296750"/>
                  <a:gd name="csY7" fmla="*/ 79653 h 253543"/>
                  <a:gd name="csX8" fmla="*/ 215003 w 296750"/>
                  <a:gd name="csY8" fmla="*/ 55785 h 253543"/>
                  <a:gd name="csX9" fmla="*/ 148541 w 296750"/>
                  <a:gd name="csY9" fmla="*/ 51618 h 253543"/>
                  <a:gd name="csX10" fmla="*/ 85497 w 296750"/>
                  <a:gd name="csY10" fmla="*/ 56164 h 253543"/>
                  <a:gd name="csX11" fmla="*/ 69926 w 296750"/>
                  <a:gd name="csY11" fmla="*/ 86093 h 253543"/>
                  <a:gd name="csX12" fmla="*/ 69926 w 296750"/>
                  <a:gd name="csY12" fmla="*/ 92912 h 253543"/>
                  <a:gd name="csX13" fmla="*/ 46 w 296750"/>
                  <a:gd name="csY13" fmla="*/ 92912 h 253543"/>
                  <a:gd name="csX14" fmla="*/ 46 w 296750"/>
                  <a:gd name="csY14" fmla="*/ 72076 h 253543"/>
                  <a:gd name="csX15" fmla="*/ 4223 w 296750"/>
                  <a:gd name="csY15" fmla="*/ 36748 h 253543"/>
                  <a:gd name="csX16" fmla="*/ 56728 w 296750"/>
                  <a:gd name="csY16" fmla="*/ 3788 h 253543"/>
                  <a:gd name="csX17" fmla="*/ 152054 w 296750"/>
                  <a:gd name="csY17" fmla="*/ 0 h 253543"/>
                  <a:gd name="csX18" fmla="*/ 269786 w 296750"/>
                  <a:gd name="csY18" fmla="*/ 11744 h 253543"/>
                  <a:gd name="csX19" fmla="*/ 296751 w 296750"/>
                  <a:gd name="csY19" fmla="*/ 79179 h 253543"/>
                  <a:gd name="csX20" fmla="*/ 268267 w 296750"/>
                  <a:gd name="csY20" fmla="*/ 148887 h 253543"/>
                  <a:gd name="csX21" fmla="*/ 207502 w 296750"/>
                  <a:gd name="csY21" fmla="*/ 161010 h 253543"/>
                  <a:gd name="csX22" fmla="*/ 111797 w 296750"/>
                  <a:gd name="csY22" fmla="*/ 167451 h 253543"/>
                  <a:gd name="csX23" fmla="*/ 78755 w 296750"/>
                  <a:gd name="csY23" fmla="*/ 172754 h 253543"/>
                  <a:gd name="csX24" fmla="*/ 69641 w 296750"/>
                  <a:gd name="csY24" fmla="*/ 192833 h 253543"/>
                  <a:gd name="csX25" fmla="*/ 70020 w 296750"/>
                  <a:gd name="csY25" fmla="*/ 202305 h 253543"/>
                  <a:gd name="csX26" fmla="*/ 296466 w 296750"/>
                  <a:gd name="csY26" fmla="*/ 202305 h 253543"/>
                  <a:gd name="csX27" fmla="*/ 296466 w 296750"/>
                  <a:gd name="csY27" fmla="*/ 253449 h 2535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750" h="253543">
                    <a:moveTo>
                      <a:pt x="296466" y="253544"/>
                    </a:moveTo>
                    <a:lnTo>
                      <a:pt x="46" y="253544"/>
                    </a:lnTo>
                    <a:lnTo>
                      <a:pt x="46" y="180047"/>
                    </a:lnTo>
                    <a:cubicBezTo>
                      <a:pt x="-714" y="154286"/>
                      <a:pt x="8021" y="137616"/>
                      <a:pt x="27390" y="127009"/>
                    </a:cubicBezTo>
                    <a:cubicBezTo>
                      <a:pt x="41442" y="120189"/>
                      <a:pt x="46759" y="119432"/>
                      <a:pt x="85497" y="116022"/>
                    </a:cubicBezTo>
                    <a:lnTo>
                      <a:pt x="181961" y="108824"/>
                    </a:lnTo>
                    <a:cubicBezTo>
                      <a:pt x="199811" y="107309"/>
                      <a:pt x="207027" y="106172"/>
                      <a:pt x="212724" y="103899"/>
                    </a:cubicBezTo>
                    <a:cubicBezTo>
                      <a:pt x="221079" y="100868"/>
                      <a:pt x="225257" y="92912"/>
                      <a:pt x="225257" y="79653"/>
                    </a:cubicBezTo>
                    <a:cubicBezTo>
                      <a:pt x="225257" y="67151"/>
                      <a:pt x="221459" y="58816"/>
                      <a:pt x="215003" y="55785"/>
                    </a:cubicBezTo>
                    <a:cubicBezTo>
                      <a:pt x="207027" y="51997"/>
                      <a:pt x="200571" y="51618"/>
                      <a:pt x="148541" y="51618"/>
                    </a:cubicBezTo>
                    <a:cubicBezTo>
                      <a:pt x="105625" y="51618"/>
                      <a:pt x="94611" y="52376"/>
                      <a:pt x="85497" y="56164"/>
                    </a:cubicBezTo>
                    <a:cubicBezTo>
                      <a:pt x="74103" y="60331"/>
                      <a:pt x="69926" y="68666"/>
                      <a:pt x="69926" y="86093"/>
                    </a:cubicBezTo>
                    <a:lnTo>
                      <a:pt x="69926" y="92912"/>
                    </a:lnTo>
                    <a:lnTo>
                      <a:pt x="46" y="92912"/>
                    </a:lnTo>
                    <a:lnTo>
                      <a:pt x="46" y="72076"/>
                    </a:lnTo>
                    <a:cubicBezTo>
                      <a:pt x="46" y="50766"/>
                      <a:pt x="425" y="47356"/>
                      <a:pt x="4223" y="36748"/>
                    </a:cubicBezTo>
                    <a:cubicBezTo>
                      <a:pt x="11154" y="17806"/>
                      <a:pt x="28624" y="6819"/>
                      <a:pt x="56728" y="3788"/>
                    </a:cubicBezTo>
                    <a:cubicBezTo>
                      <a:pt x="79515" y="1137"/>
                      <a:pt x="111417" y="0"/>
                      <a:pt x="152054" y="0"/>
                    </a:cubicBezTo>
                    <a:cubicBezTo>
                      <a:pt x="225731" y="0"/>
                      <a:pt x="251936" y="2652"/>
                      <a:pt x="269786" y="11744"/>
                    </a:cubicBezTo>
                    <a:cubicBezTo>
                      <a:pt x="289155" y="21594"/>
                      <a:pt x="296751" y="40158"/>
                      <a:pt x="296751" y="79179"/>
                    </a:cubicBezTo>
                    <a:cubicBezTo>
                      <a:pt x="296751" y="118200"/>
                      <a:pt x="289535" y="137143"/>
                      <a:pt x="268267" y="148887"/>
                    </a:cubicBezTo>
                    <a:cubicBezTo>
                      <a:pt x="256114" y="155706"/>
                      <a:pt x="239783" y="159116"/>
                      <a:pt x="207502" y="161010"/>
                    </a:cubicBezTo>
                    <a:lnTo>
                      <a:pt x="111797" y="167451"/>
                    </a:lnTo>
                    <a:cubicBezTo>
                      <a:pt x="85212" y="169724"/>
                      <a:pt x="83313" y="170103"/>
                      <a:pt x="78755" y="172754"/>
                    </a:cubicBezTo>
                    <a:cubicBezTo>
                      <a:pt x="72679" y="176922"/>
                      <a:pt x="69641" y="183362"/>
                      <a:pt x="69641" y="192833"/>
                    </a:cubicBezTo>
                    <a:cubicBezTo>
                      <a:pt x="69641" y="195106"/>
                      <a:pt x="69641" y="198895"/>
                      <a:pt x="70020" y="202305"/>
                    </a:cubicBezTo>
                    <a:lnTo>
                      <a:pt x="296466" y="202305"/>
                    </a:lnTo>
                    <a:lnTo>
                      <a:pt x="296466" y="253449"/>
                    </a:lnTo>
                    <a:close/>
                  </a:path>
                </a:pathLst>
              </a:custGeom>
              <a:grpFill/>
              <a:ln w="9495" cap="flat">
                <a:noFill/>
                <a:prstDash val="solid"/>
                <a:miter/>
              </a:ln>
            </p:spPr>
            <p:txBody>
              <a:bodyPr/>
              <a:lstStyle/>
              <a:p>
                <a:endParaRPr lang="en-US"/>
              </a:p>
            </p:txBody>
          </p:sp>
          <p:sp>
            <p:nvSpPr>
              <p:cNvPr id="44" name="Freeform 43">
                <a:extLst>
                  <a:ext uri="{FF2B5EF4-FFF2-40B4-BE49-F238E27FC236}">
                    <a16:creationId xmlns:a16="http://schemas.microsoft.com/office/drawing/2014/main" id="{B0D96414-7139-7A91-83DC-28883C5924DB}"/>
                  </a:ext>
                </a:extLst>
              </p:cNvPr>
              <p:cNvSpPr/>
              <p:nvPr/>
            </p:nvSpPr>
            <p:spPr>
              <a:xfrm>
                <a:off x="4933606" y="3149600"/>
                <a:ext cx="314934" cy="256479"/>
              </a:xfrm>
              <a:custGeom>
                <a:avLst/>
                <a:gdLst>
                  <a:gd name="csX0" fmla="*/ 288730 w 314934"/>
                  <a:gd name="csY0" fmla="*/ 19700 h 256479"/>
                  <a:gd name="csX1" fmla="*/ 314935 w 314934"/>
                  <a:gd name="csY1" fmla="*/ 126914 h 256479"/>
                  <a:gd name="csX2" fmla="*/ 292148 w 314934"/>
                  <a:gd name="csY2" fmla="*/ 234885 h 256479"/>
                  <a:gd name="csX3" fmla="*/ 163022 w 314934"/>
                  <a:gd name="csY3" fmla="*/ 256480 h 256479"/>
                  <a:gd name="csX4" fmla="*/ 20128 w 314934"/>
                  <a:gd name="csY4" fmla="*/ 234128 h 256479"/>
                  <a:gd name="csX5" fmla="*/ 0 w 314934"/>
                  <a:gd name="csY5" fmla="*/ 127672 h 256479"/>
                  <a:gd name="csX6" fmla="*/ 28863 w 314934"/>
                  <a:gd name="csY6" fmla="*/ 18942 h 256479"/>
                  <a:gd name="csX7" fmla="*/ 159889 w 314934"/>
                  <a:gd name="csY7" fmla="*/ 0 h 256479"/>
                  <a:gd name="csX8" fmla="*/ 288635 w 314934"/>
                  <a:gd name="csY8" fmla="*/ 19700 h 256479"/>
                  <a:gd name="csX9" fmla="*/ 72539 w 314934"/>
                  <a:gd name="csY9" fmla="*/ 130702 h 256479"/>
                  <a:gd name="csX10" fmla="*/ 159509 w 314934"/>
                  <a:gd name="csY10" fmla="*/ 196622 h 256479"/>
                  <a:gd name="csX11" fmla="*/ 230528 w 314934"/>
                  <a:gd name="csY11" fmla="*/ 185635 h 256479"/>
                  <a:gd name="csX12" fmla="*/ 242301 w 314934"/>
                  <a:gd name="csY12" fmla="*/ 125399 h 256479"/>
                  <a:gd name="csX13" fmla="*/ 157230 w 314934"/>
                  <a:gd name="csY13" fmla="*/ 58721 h 256479"/>
                  <a:gd name="csX14" fmla="*/ 72539 w 314934"/>
                  <a:gd name="csY14" fmla="*/ 130702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14934" h="256479">
                    <a:moveTo>
                      <a:pt x="288730" y="19700"/>
                    </a:moveTo>
                    <a:cubicBezTo>
                      <a:pt x="308479" y="35612"/>
                      <a:pt x="314935" y="62131"/>
                      <a:pt x="314935" y="126914"/>
                    </a:cubicBezTo>
                    <a:cubicBezTo>
                      <a:pt x="314935" y="191697"/>
                      <a:pt x="309618" y="218595"/>
                      <a:pt x="292148" y="234885"/>
                    </a:cubicBezTo>
                    <a:cubicBezTo>
                      <a:pt x="273918" y="251934"/>
                      <a:pt x="247334" y="256480"/>
                      <a:pt x="163022" y="256480"/>
                    </a:cubicBezTo>
                    <a:cubicBezTo>
                      <a:pt x="55543" y="256480"/>
                      <a:pt x="38073" y="253828"/>
                      <a:pt x="20128" y="234128"/>
                    </a:cubicBezTo>
                    <a:cubicBezTo>
                      <a:pt x="4557" y="216701"/>
                      <a:pt x="0" y="192833"/>
                      <a:pt x="0" y="127672"/>
                    </a:cubicBezTo>
                    <a:cubicBezTo>
                      <a:pt x="0" y="62510"/>
                      <a:pt x="7216" y="34854"/>
                      <a:pt x="28863" y="18942"/>
                    </a:cubicBezTo>
                    <a:cubicBezTo>
                      <a:pt x="47473" y="4925"/>
                      <a:pt x="82413" y="0"/>
                      <a:pt x="159889" y="0"/>
                    </a:cubicBezTo>
                    <a:cubicBezTo>
                      <a:pt x="237364" y="0"/>
                      <a:pt x="270026" y="4546"/>
                      <a:pt x="288635" y="19700"/>
                    </a:cubicBezTo>
                    <a:close/>
                    <a:moveTo>
                      <a:pt x="72539" y="130702"/>
                    </a:moveTo>
                    <a:cubicBezTo>
                      <a:pt x="72539" y="192833"/>
                      <a:pt x="77476" y="196622"/>
                      <a:pt x="159509" y="196622"/>
                    </a:cubicBezTo>
                    <a:cubicBezTo>
                      <a:pt x="201665" y="196622"/>
                      <a:pt x="221034" y="193591"/>
                      <a:pt x="230528" y="185635"/>
                    </a:cubicBezTo>
                    <a:cubicBezTo>
                      <a:pt x="240402" y="177301"/>
                      <a:pt x="242301" y="167072"/>
                      <a:pt x="242301" y="125399"/>
                    </a:cubicBezTo>
                    <a:cubicBezTo>
                      <a:pt x="242301" y="62510"/>
                      <a:pt x="237744" y="58721"/>
                      <a:pt x="157230" y="58721"/>
                    </a:cubicBezTo>
                    <a:cubicBezTo>
                      <a:pt x="76716" y="58721"/>
                      <a:pt x="72539" y="63268"/>
                      <a:pt x="72539" y="130702"/>
                    </a:cubicBezTo>
                    <a:close/>
                  </a:path>
                </a:pathLst>
              </a:custGeom>
              <a:grpFill/>
              <a:ln w="9495" cap="flat">
                <a:noFill/>
                <a:prstDash val="solid"/>
                <a:miter/>
              </a:ln>
            </p:spPr>
            <p:txBody>
              <a:bodyPr/>
              <a:lstStyle/>
              <a:p>
                <a:endParaRPr lang="en-US"/>
              </a:p>
            </p:txBody>
          </p:sp>
          <p:sp>
            <p:nvSpPr>
              <p:cNvPr id="45" name="Freeform 44">
                <a:extLst>
                  <a:ext uri="{FF2B5EF4-FFF2-40B4-BE49-F238E27FC236}">
                    <a16:creationId xmlns:a16="http://schemas.microsoft.com/office/drawing/2014/main" id="{DB478746-AA8C-9CF8-812F-50236F6436E1}"/>
                  </a:ext>
                </a:extLst>
              </p:cNvPr>
              <p:cNvSpPr/>
              <p:nvPr/>
            </p:nvSpPr>
            <p:spPr>
              <a:xfrm>
                <a:off x="4608466" y="3450026"/>
                <a:ext cx="296655" cy="253448"/>
              </a:xfrm>
              <a:custGeom>
                <a:avLst/>
                <a:gdLst>
                  <a:gd name="csX0" fmla="*/ 296466 w 296655"/>
                  <a:gd name="csY0" fmla="*/ 253449 h 253448"/>
                  <a:gd name="csX1" fmla="*/ 46 w 296655"/>
                  <a:gd name="csY1" fmla="*/ 253449 h 253448"/>
                  <a:gd name="csX2" fmla="*/ 46 w 296655"/>
                  <a:gd name="csY2" fmla="*/ 179953 h 253448"/>
                  <a:gd name="csX3" fmla="*/ 27390 w 296655"/>
                  <a:gd name="csY3" fmla="*/ 126914 h 253448"/>
                  <a:gd name="csX4" fmla="*/ 85497 w 296655"/>
                  <a:gd name="csY4" fmla="*/ 115927 h 253448"/>
                  <a:gd name="csX5" fmla="*/ 181961 w 296655"/>
                  <a:gd name="csY5" fmla="*/ 108729 h 253448"/>
                  <a:gd name="csX6" fmla="*/ 212724 w 296655"/>
                  <a:gd name="csY6" fmla="*/ 103804 h 253448"/>
                  <a:gd name="csX7" fmla="*/ 225257 w 296655"/>
                  <a:gd name="csY7" fmla="*/ 79558 h 253448"/>
                  <a:gd name="csX8" fmla="*/ 215003 w 296655"/>
                  <a:gd name="csY8" fmla="*/ 55691 h 253448"/>
                  <a:gd name="csX9" fmla="*/ 148541 w 296655"/>
                  <a:gd name="csY9" fmla="*/ 51523 h 253448"/>
                  <a:gd name="csX10" fmla="*/ 85497 w 296655"/>
                  <a:gd name="csY10" fmla="*/ 56069 h 253448"/>
                  <a:gd name="csX11" fmla="*/ 69926 w 296655"/>
                  <a:gd name="csY11" fmla="*/ 85998 h 253448"/>
                  <a:gd name="csX12" fmla="*/ 69926 w 296655"/>
                  <a:gd name="csY12" fmla="*/ 92818 h 253448"/>
                  <a:gd name="csX13" fmla="*/ 46 w 296655"/>
                  <a:gd name="csY13" fmla="*/ 92818 h 253448"/>
                  <a:gd name="csX14" fmla="*/ 46 w 296655"/>
                  <a:gd name="csY14" fmla="*/ 71981 h 253448"/>
                  <a:gd name="csX15" fmla="*/ 4223 w 296655"/>
                  <a:gd name="csY15" fmla="*/ 36748 h 253448"/>
                  <a:gd name="csX16" fmla="*/ 56633 w 296655"/>
                  <a:gd name="csY16" fmla="*/ 3788 h 253448"/>
                  <a:gd name="csX17" fmla="*/ 151959 w 296655"/>
                  <a:gd name="csY17" fmla="*/ 0 h 253448"/>
                  <a:gd name="csX18" fmla="*/ 269691 w 296655"/>
                  <a:gd name="csY18" fmla="*/ 11744 h 253448"/>
                  <a:gd name="csX19" fmla="*/ 296656 w 296655"/>
                  <a:gd name="csY19" fmla="*/ 79179 h 253448"/>
                  <a:gd name="csX20" fmla="*/ 268172 w 296655"/>
                  <a:gd name="csY20" fmla="*/ 148887 h 253448"/>
                  <a:gd name="csX21" fmla="*/ 207407 w 296655"/>
                  <a:gd name="csY21" fmla="*/ 161010 h 253448"/>
                  <a:gd name="csX22" fmla="*/ 111702 w 296655"/>
                  <a:gd name="csY22" fmla="*/ 167451 h 253448"/>
                  <a:gd name="csX23" fmla="*/ 78661 w 296655"/>
                  <a:gd name="csY23" fmla="*/ 172754 h 253448"/>
                  <a:gd name="csX24" fmla="*/ 69546 w 296655"/>
                  <a:gd name="csY24" fmla="*/ 192833 h 253448"/>
                  <a:gd name="csX25" fmla="*/ 69926 w 296655"/>
                  <a:gd name="csY25" fmla="*/ 202305 h 253448"/>
                  <a:gd name="csX26" fmla="*/ 296371 w 296655"/>
                  <a:gd name="csY26" fmla="*/ 202305 h 253448"/>
                  <a:gd name="csX27" fmla="*/ 296371 w 296655"/>
                  <a:gd name="csY27" fmla="*/ 253449 h 2534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96655" h="253448">
                    <a:moveTo>
                      <a:pt x="296466" y="253449"/>
                    </a:moveTo>
                    <a:lnTo>
                      <a:pt x="46" y="253449"/>
                    </a:lnTo>
                    <a:lnTo>
                      <a:pt x="46" y="179953"/>
                    </a:lnTo>
                    <a:cubicBezTo>
                      <a:pt x="-714" y="154191"/>
                      <a:pt x="8021" y="137522"/>
                      <a:pt x="27390" y="126914"/>
                    </a:cubicBezTo>
                    <a:cubicBezTo>
                      <a:pt x="41442" y="120095"/>
                      <a:pt x="46759" y="119337"/>
                      <a:pt x="85497" y="115927"/>
                    </a:cubicBezTo>
                    <a:lnTo>
                      <a:pt x="181961" y="108729"/>
                    </a:lnTo>
                    <a:cubicBezTo>
                      <a:pt x="199811" y="107214"/>
                      <a:pt x="207027" y="106077"/>
                      <a:pt x="212724" y="103804"/>
                    </a:cubicBezTo>
                    <a:cubicBezTo>
                      <a:pt x="221079" y="100773"/>
                      <a:pt x="225257" y="92818"/>
                      <a:pt x="225257" y="79558"/>
                    </a:cubicBezTo>
                    <a:cubicBezTo>
                      <a:pt x="225257" y="67056"/>
                      <a:pt x="221459" y="58721"/>
                      <a:pt x="215003" y="55691"/>
                    </a:cubicBezTo>
                    <a:cubicBezTo>
                      <a:pt x="207027" y="51902"/>
                      <a:pt x="200571" y="51523"/>
                      <a:pt x="148541" y="51523"/>
                    </a:cubicBezTo>
                    <a:cubicBezTo>
                      <a:pt x="105625" y="51523"/>
                      <a:pt x="94611" y="52281"/>
                      <a:pt x="85497" y="56069"/>
                    </a:cubicBezTo>
                    <a:cubicBezTo>
                      <a:pt x="74103" y="60237"/>
                      <a:pt x="69926" y="68571"/>
                      <a:pt x="69926" y="85998"/>
                    </a:cubicBezTo>
                    <a:lnTo>
                      <a:pt x="69926" y="92818"/>
                    </a:lnTo>
                    <a:lnTo>
                      <a:pt x="46" y="92818"/>
                    </a:lnTo>
                    <a:lnTo>
                      <a:pt x="46" y="71981"/>
                    </a:lnTo>
                    <a:cubicBezTo>
                      <a:pt x="46" y="50766"/>
                      <a:pt x="425" y="47356"/>
                      <a:pt x="4223" y="36748"/>
                    </a:cubicBezTo>
                    <a:cubicBezTo>
                      <a:pt x="11059" y="17806"/>
                      <a:pt x="28529" y="6819"/>
                      <a:pt x="56633" y="3788"/>
                    </a:cubicBezTo>
                    <a:cubicBezTo>
                      <a:pt x="79420" y="1137"/>
                      <a:pt x="111322" y="0"/>
                      <a:pt x="151959" y="0"/>
                    </a:cubicBezTo>
                    <a:cubicBezTo>
                      <a:pt x="225636" y="0"/>
                      <a:pt x="251841" y="2652"/>
                      <a:pt x="269691" y="11744"/>
                    </a:cubicBezTo>
                    <a:cubicBezTo>
                      <a:pt x="289060" y="21594"/>
                      <a:pt x="296656" y="40158"/>
                      <a:pt x="296656" y="79179"/>
                    </a:cubicBezTo>
                    <a:cubicBezTo>
                      <a:pt x="296656" y="118200"/>
                      <a:pt x="289440" y="137143"/>
                      <a:pt x="268172" y="148887"/>
                    </a:cubicBezTo>
                    <a:cubicBezTo>
                      <a:pt x="256019" y="155706"/>
                      <a:pt x="239688" y="159116"/>
                      <a:pt x="207407" y="161010"/>
                    </a:cubicBezTo>
                    <a:lnTo>
                      <a:pt x="111702" y="167451"/>
                    </a:lnTo>
                    <a:cubicBezTo>
                      <a:pt x="85117" y="169724"/>
                      <a:pt x="83218" y="170103"/>
                      <a:pt x="78661" y="172754"/>
                    </a:cubicBezTo>
                    <a:cubicBezTo>
                      <a:pt x="72584" y="176922"/>
                      <a:pt x="69546" y="183362"/>
                      <a:pt x="69546" y="192833"/>
                    </a:cubicBezTo>
                    <a:cubicBezTo>
                      <a:pt x="69546" y="195106"/>
                      <a:pt x="69546" y="198895"/>
                      <a:pt x="69926" y="202305"/>
                    </a:cubicBezTo>
                    <a:lnTo>
                      <a:pt x="296371" y="202305"/>
                    </a:lnTo>
                    <a:lnTo>
                      <a:pt x="296371" y="253449"/>
                    </a:lnTo>
                    <a:close/>
                  </a:path>
                </a:pathLst>
              </a:custGeom>
              <a:grpFill/>
              <a:ln w="9495" cap="flat">
                <a:noFill/>
                <a:prstDash val="solid"/>
                <a:miter/>
              </a:ln>
            </p:spPr>
            <p:txBody>
              <a:bodyPr/>
              <a:lstStyle/>
              <a:p>
                <a:endParaRPr lang="en-US"/>
              </a:p>
            </p:txBody>
          </p:sp>
          <p:sp>
            <p:nvSpPr>
              <p:cNvPr id="46" name="Freeform 45">
                <a:extLst>
                  <a:ext uri="{FF2B5EF4-FFF2-40B4-BE49-F238E27FC236}">
                    <a16:creationId xmlns:a16="http://schemas.microsoft.com/office/drawing/2014/main" id="{3EE60033-7684-66F5-EA75-25734B3F8257}"/>
                  </a:ext>
                </a:extLst>
              </p:cNvPr>
              <p:cNvSpPr/>
              <p:nvPr/>
            </p:nvSpPr>
            <p:spPr>
              <a:xfrm>
                <a:off x="4937973" y="3449268"/>
                <a:ext cx="296230" cy="255343"/>
              </a:xfrm>
              <a:custGeom>
                <a:avLst/>
                <a:gdLst>
                  <a:gd name="csX0" fmla="*/ 221793 w 296230"/>
                  <a:gd name="csY0" fmla="*/ 72360 h 255343"/>
                  <a:gd name="csX1" fmla="*/ 145837 w 296230"/>
                  <a:gd name="csY1" fmla="*/ 52281 h 255343"/>
                  <a:gd name="csX2" fmla="*/ 83552 w 296230"/>
                  <a:gd name="csY2" fmla="*/ 61373 h 255343"/>
                  <a:gd name="csX3" fmla="*/ 71399 w 296230"/>
                  <a:gd name="csY3" fmla="*/ 112139 h 255343"/>
                  <a:gd name="csX4" fmla="*/ 71399 w 296230"/>
                  <a:gd name="csY4" fmla="*/ 124262 h 255343"/>
                  <a:gd name="csX5" fmla="*/ 108998 w 296230"/>
                  <a:gd name="csY5" fmla="*/ 97743 h 255343"/>
                  <a:gd name="csX6" fmla="*/ 161787 w 296230"/>
                  <a:gd name="csY6" fmla="*/ 95470 h 255343"/>
                  <a:gd name="csX7" fmla="*/ 261291 w 296230"/>
                  <a:gd name="csY7" fmla="*/ 102668 h 255343"/>
                  <a:gd name="csX8" fmla="*/ 296231 w 296230"/>
                  <a:gd name="csY8" fmla="*/ 171239 h 255343"/>
                  <a:gd name="csX9" fmla="*/ 270026 w 296230"/>
                  <a:gd name="csY9" fmla="*/ 241705 h 255343"/>
                  <a:gd name="csX10" fmla="*/ 218375 w 296230"/>
                  <a:gd name="csY10" fmla="*/ 253449 h 255343"/>
                  <a:gd name="csX11" fmla="*/ 150014 w 296230"/>
                  <a:gd name="csY11" fmla="*/ 255343 h 255343"/>
                  <a:gd name="csX12" fmla="*/ 54689 w 296230"/>
                  <a:gd name="csY12" fmla="*/ 249660 h 255343"/>
                  <a:gd name="csX13" fmla="*/ 3038 w 296230"/>
                  <a:gd name="csY13" fmla="*/ 199653 h 255343"/>
                  <a:gd name="csX14" fmla="*/ 0 w 296230"/>
                  <a:gd name="csY14" fmla="*/ 116685 h 255343"/>
                  <a:gd name="csX15" fmla="*/ 24686 w 296230"/>
                  <a:gd name="csY15" fmla="*/ 20079 h 255343"/>
                  <a:gd name="csX16" fmla="*/ 142798 w 296230"/>
                  <a:gd name="csY16" fmla="*/ 0 h 255343"/>
                  <a:gd name="csX17" fmla="*/ 230148 w 296230"/>
                  <a:gd name="csY17" fmla="*/ 3410 h 255343"/>
                  <a:gd name="csX18" fmla="*/ 291673 w 296230"/>
                  <a:gd name="csY18" fmla="*/ 72360 h 255343"/>
                  <a:gd name="csX19" fmla="*/ 221793 w 296230"/>
                  <a:gd name="csY19" fmla="*/ 72360 h 255343"/>
                  <a:gd name="csX20" fmla="*/ 82793 w 296230"/>
                  <a:gd name="csY20" fmla="*/ 151160 h 255343"/>
                  <a:gd name="csX21" fmla="*/ 71399 w 296230"/>
                  <a:gd name="csY21" fmla="*/ 174649 h 255343"/>
                  <a:gd name="csX22" fmla="*/ 79754 w 296230"/>
                  <a:gd name="csY22" fmla="*/ 197001 h 255343"/>
                  <a:gd name="csX23" fmla="*/ 123429 w 296230"/>
                  <a:gd name="csY23" fmla="*/ 203441 h 255343"/>
                  <a:gd name="csX24" fmla="*/ 210020 w 296230"/>
                  <a:gd name="csY24" fmla="*/ 199653 h 255343"/>
                  <a:gd name="csX25" fmla="*/ 225971 w 296230"/>
                  <a:gd name="csY25" fmla="*/ 174649 h 255343"/>
                  <a:gd name="csX26" fmla="*/ 213438 w 296230"/>
                  <a:gd name="csY26" fmla="*/ 150024 h 255343"/>
                  <a:gd name="csX27" fmla="*/ 152293 w 296230"/>
                  <a:gd name="csY27" fmla="*/ 146235 h 255343"/>
                  <a:gd name="csX28" fmla="*/ 82793 w 296230"/>
                  <a:gd name="csY28" fmla="*/ 151160 h 2553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96230" h="255343">
                    <a:moveTo>
                      <a:pt x="221793" y="72360"/>
                    </a:moveTo>
                    <a:cubicBezTo>
                      <a:pt x="219894" y="54554"/>
                      <a:pt x="210779" y="52281"/>
                      <a:pt x="145837" y="52281"/>
                    </a:cubicBezTo>
                    <a:cubicBezTo>
                      <a:pt x="110517" y="52281"/>
                      <a:pt x="93427" y="54554"/>
                      <a:pt x="83552" y="61373"/>
                    </a:cubicBezTo>
                    <a:cubicBezTo>
                      <a:pt x="74437" y="67056"/>
                      <a:pt x="71399" y="79558"/>
                      <a:pt x="71399" y="112139"/>
                    </a:cubicBezTo>
                    <a:lnTo>
                      <a:pt x="71399" y="124262"/>
                    </a:lnTo>
                    <a:cubicBezTo>
                      <a:pt x="79754" y="107972"/>
                      <a:pt x="88869" y="101531"/>
                      <a:pt x="108998" y="97743"/>
                    </a:cubicBezTo>
                    <a:cubicBezTo>
                      <a:pt x="118112" y="95848"/>
                      <a:pt x="129886" y="95470"/>
                      <a:pt x="161787" y="95470"/>
                    </a:cubicBezTo>
                    <a:cubicBezTo>
                      <a:pt x="216476" y="95470"/>
                      <a:pt x="247618" y="97743"/>
                      <a:pt x="261291" y="102668"/>
                    </a:cubicBezTo>
                    <a:cubicBezTo>
                      <a:pt x="287496" y="111760"/>
                      <a:pt x="296231" y="128808"/>
                      <a:pt x="296231" y="171239"/>
                    </a:cubicBezTo>
                    <a:cubicBezTo>
                      <a:pt x="296231" y="213670"/>
                      <a:pt x="289394" y="230339"/>
                      <a:pt x="270026" y="241705"/>
                    </a:cubicBezTo>
                    <a:cubicBezTo>
                      <a:pt x="256353" y="249282"/>
                      <a:pt x="246479" y="251555"/>
                      <a:pt x="218375" y="253449"/>
                    </a:cubicBezTo>
                    <a:cubicBezTo>
                      <a:pt x="202044" y="254207"/>
                      <a:pt x="166725" y="255343"/>
                      <a:pt x="150014" y="255343"/>
                    </a:cubicBezTo>
                    <a:cubicBezTo>
                      <a:pt x="108238" y="255343"/>
                      <a:pt x="74817" y="253449"/>
                      <a:pt x="54689" y="249660"/>
                    </a:cubicBezTo>
                    <a:cubicBezTo>
                      <a:pt x="26965" y="244357"/>
                      <a:pt x="7216" y="225035"/>
                      <a:pt x="3038" y="199653"/>
                    </a:cubicBezTo>
                    <a:cubicBezTo>
                      <a:pt x="1139" y="186772"/>
                      <a:pt x="0" y="156843"/>
                      <a:pt x="0" y="116685"/>
                    </a:cubicBezTo>
                    <a:cubicBezTo>
                      <a:pt x="0" y="55312"/>
                      <a:pt x="5317" y="34096"/>
                      <a:pt x="24686" y="20079"/>
                    </a:cubicBezTo>
                    <a:cubicBezTo>
                      <a:pt x="45194" y="5683"/>
                      <a:pt x="78995" y="0"/>
                      <a:pt x="142798" y="0"/>
                    </a:cubicBezTo>
                    <a:cubicBezTo>
                      <a:pt x="169383" y="0"/>
                      <a:pt x="213818" y="1894"/>
                      <a:pt x="230148" y="3410"/>
                    </a:cubicBezTo>
                    <a:cubicBezTo>
                      <a:pt x="278381" y="8335"/>
                      <a:pt x="292053" y="23489"/>
                      <a:pt x="291673" y="72360"/>
                    </a:cubicBezTo>
                    <a:lnTo>
                      <a:pt x="221793" y="72360"/>
                    </a:lnTo>
                    <a:close/>
                    <a:moveTo>
                      <a:pt x="82793" y="151160"/>
                    </a:moveTo>
                    <a:cubicBezTo>
                      <a:pt x="75197" y="154570"/>
                      <a:pt x="71399" y="162526"/>
                      <a:pt x="71399" y="174649"/>
                    </a:cubicBezTo>
                    <a:cubicBezTo>
                      <a:pt x="71399" y="184878"/>
                      <a:pt x="74437" y="192455"/>
                      <a:pt x="79754" y="197001"/>
                    </a:cubicBezTo>
                    <a:cubicBezTo>
                      <a:pt x="86211" y="201926"/>
                      <a:pt x="95705" y="203441"/>
                      <a:pt x="123429" y="203441"/>
                    </a:cubicBezTo>
                    <a:cubicBezTo>
                      <a:pt x="189132" y="203441"/>
                      <a:pt x="199766" y="203062"/>
                      <a:pt x="210020" y="199653"/>
                    </a:cubicBezTo>
                    <a:cubicBezTo>
                      <a:pt x="221413" y="196243"/>
                      <a:pt x="225971" y="189045"/>
                      <a:pt x="225971" y="174649"/>
                    </a:cubicBezTo>
                    <a:cubicBezTo>
                      <a:pt x="225971" y="161389"/>
                      <a:pt x="221793" y="153433"/>
                      <a:pt x="213438" y="150024"/>
                    </a:cubicBezTo>
                    <a:cubicBezTo>
                      <a:pt x="205083" y="146614"/>
                      <a:pt x="196348" y="146235"/>
                      <a:pt x="152293" y="146235"/>
                    </a:cubicBezTo>
                    <a:cubicBezTo>
                      <a:pt x="103681" y="146235"/>
                      <a:pt x="91907" y="146993"/>
                      <a:pt x="82793" y="151160"/>
                    </a:cubicBezTo>
                    <a:close/>
                  </a:path>
                </a:pathLst>
              </a:custGeom>
              <a:grpFill/>
              <a:ln w="9495" cap="flat">
                <a:noFill/>
                <a:prstDash val="solid"/>
                <a:miter/>
              </a:ln>
            </p:spPr>
            <p:txBody>
              <a:bodyPr/>
              <a:lstStyle/>
              <a:p>
                <a:endParaRPr lang="en-US"/>
              </a:p>
            </p:txBody>
          </p:sp>
        </p:grpSp>
        <p:grpSp>
          <p:nvGrpSpPr>
            <p:cNvPr id="29" name="Graphic 5">
              <a:extLst>
                <a:ext uri="{FF2B5EF4-FFF2-40B4-BE49-F238E27FC236}">
                  <a16:creationId xmlns:a16="http://schemas.microsoft.com/office/drawing/2014/main" id="{7D4B6A64-AB9E-3D00-036C-883D2376B980}"/>
                </a:ext>
              </a:extLst>
            </p:cNvPr>
            <p:cNvGrpSpPr/>
            <p:nvPr/>
          </p:nvGrpSpPr>
          <p:grpSpPr>
            <a:xfrm>
              <a:off x="5332662" y="3151494"/>
              <a:ext cx="2243764" cy="553874"/>
              <a:chOff x="5332662" y="3151494"/>
              <a:chExt cx="2243764" cy="553874"/>
            </a:xfrm>
            <a:grpFill/>
          </p:grpSpPr>
          <p:sp>
            <p:nvSpPr>
              <p:cNvPr id="30" name="Freeform 29">
                <a:extLst>
                  <a:ext uri="{FF2B5EF4-FFF2-40B4-BE49-F238E27FC236}">
                    <a16:creationId xmlns:a16="http://schemas.microsoft.com/office/drawing/2014/main" id="{EEA93B7F-6BE2-D1D2-325C-65D6261CA497}"/>
                  </a:ext>
                </a:extLst>
              </p:cNvPr>
              <p:cNvSpPr/>
              <p:nvPr/>
            </p:nvSpPr>
            <p:spPr>
              <a:xfrm>
                <a:off x="5332662" y="3151494"/>
                <a:ext cx="384435" cy="252785"/>
              </a:xfrm>
              <a:custGeom>
                <a:avLst/>
                <a:gdLst>
                  <a:gd name="csX0" fmla="*/ 142419 w 384435"/>
                  <a:gd name="csY0" fmla="*/ 0 h 252785"/>
                  <a:gd name="csX1" fmla="*/ 245719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8093 w 384435"/>
                  <a:gd name="csY9" fmla="*/ 155043 h 252785"/>
                  <a:gd name="csX10" fmla="*/ 193404 w 384435"/>
                  <a:gd name="csY10" fmla="*/ 54270 h 252785"/>
                  <a:gd name="csX11" fmla="*/ 139475 w 384435"/>
                  <a:gd name="csY11" fmla="*/ 155043 h 252785"/>
                  <a:gd name="csX12" fmla="*/ 248093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19" y="0"/>
                    </a:lnTo>
                    <a:lnTo>
                      <a:pt x="384435" y="252786"/>
                    </a:lnTo>
                    <a:lnTo>
                      <a:pt x="300123" y="252786"/>
                    </a:lnTo>
                    <a:lnTo>
                      <a:pt x="275058" y="207703"/>
                    </a:lnTo>
                    <a:lnTo>
                      <a:pt x="111656" y="207703"/>
                    </a:lnTo>
                    <a:lnTo>
                      <a:pt x="87350" y="252786"/>
                    </a:lnTo>
                    <a:lnTo>
                      <a:pt x="0" y="252786"/>
                    </a:lnTo>
                    <a:lnTo>
                      <a:pt x="142419" y="0"/>
                    </a:lnTo>
                    <a:close/>
                    <a:moveTo>
                      <a:pt x="248093" y="155043"/>
                    </a:moveTo>
                    <a:lnTo>
                      <a:pt x="193404" y="54270"/>
                    </a:lnTo>
                    <a:lnTo>
                      <a:pt x="139475" y="155043"/>
                    </a:lnTo>
                    <a:lnTo>
                      <a:pt x="248093" y="155043"/>
                    </a:lnTo>
                    <a:close/>
                  </a:path>
                </a:pathLst>
              </a:custGeom>
              <a:grpFill/>
              <a:ln w="9495" cap="flat">
                <a:noFill/>
                <a:prstDash val="solid"/>
                <a:miter/>
              </a:ln>
            </p:spPr>
            <p:txBody>
              <a:bodyPr/>
              <a:lstStyle/>
              <a:p>
                <a:endParaRPr lang="en-US"/>
              </a:p>
            </p:txBody>
          </p:sp>
          <p:sp>
            <p:nvSpPr>
              <p:cNvPr id="31" name="Freeform 30">
                <a:extLst>
                  <a:ext uri="{FF2B5EF4-FFF2-40B4-BE49-F238E27FC236}">
                    <a16:creationId xmlns:a16="http://schemas.microsoft.com/office/drawing/2014/main" id="{B88B538C-3773-B243-665D-71B1B4774382}"/>
                  </a:ext>
                </a:extLst>
              </p:cNvPr>
              <p:cNvSpPr/>
              <p:nvPr/>
            </p:nvSpPr>
            <p:spPr>
              <a:xfrm>
                <a:off x="5737321"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32" name="Freeform 31">
                <a:extLst>
                  <a:ext uri="{FF2B5EF4-FFF2-40B4-BE49-F238E27FC236}">
                    <a16:creationId xmlns:a16="http://schemas.microsoft.com/office/drawing/2014/main" id="{D289CE92-790C-D100-3995-E466585FA2F0}"/>
                  </a:ext>
                </a:extLst>
              </p:cNvPr>
              <p:cNvSpPr/>
              <p:nvPr/>
            </p:nvSpPr>
            <p:spPr>
              <a:xfrm>
                <a:off x="6123845" y="3151494"/>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33" name="Freeform 32">
                <a:extLst>
                  <a:ext uri="{FF2B5EF4-FFF2-40B4-BE49-F238E27FC236}">
                    <a16:creationId xmlns:a16="http://schemas.microsoft.com/office/drawing/2014/main" id="{1102DB6B-F894-95FB-AC2A-182579A9ACCA}"/>
                  </a:ext>
                </a:extLst>
              </p:cNvPr>
              <p:cNvSpPr/>
              <p:nvPr/>
            </p:nvSpPr>
            <p:spPr>
              <a:xfrm>
                <a:off x="6509062" y="3151494"/>
                <a:ext cx="324854" cy="254964"/>
              </a:xfrm>
              <a:custGeom>
                <a:avLst/>
                <a:gdLst>
                  <a:gd name="csX0" fmla="*/ 77168 w 324854"/>
                  <a:gd name="csY0" fmla="*/ 0 h 254964"/>
                  <a:gd name="csX1" fmla="*/ 77168 w 324854"/>
                  <a:gd name="csY1" fmla="*/ 125020 h 254964"/>
                  <a:gd name="csX2" fmla="*/ 78307 w 324854"/>
                  <a:gd name="csY2" fmla="*/ 160252 h 254964"/>
                  <a:gd name="csX3" fmla="*/ 152365 w 324854"/>
                  <a:gd name="csY3" fmla="*/ 194349 h 254964"/>
                  <a:gd name="csX4" fmla="*/ 235537 w 324854"/>
                  <a:gd name="csY4" fmla="*/ 185635 h 254964"/>
                  <a:gd name="csX5" fmla="*/ 247310 w 324854"/>
                  <a:gd name="csY5" fmla="*/ 149645 h 254964"/>
                  <a:gd name="csX6" fmla="*/ 247690 w 324854"/>
                  <a:gd name="csY6" fmla="*/ 115927 h 254964"/>
                  <a:gd name="csX7" fmla="*/ 247690 w 324854"/>
                  <a:gd name="csY7" fmla="*/ 0 h 254964"/>
                  <a:gd name="csX8" fmla="*/ 324786 w 324854"/>
                  <a:gd name="csY8" fmla="*/ 0 h 254964"/>
                  <a:gd name="csX9" fmla="*/ 324786 w 324854"/>
                  <a:gd name="csY9" fmla="*/ 132597 h 254964"/>
                  <a:gd name="csX10" fmla="*/ 297821 w 324854"/>
                  <a:gd name="csY10" fmla="*/ 233749 h 254964"/>
                  <a:gd name="csX11" fmla="*/ 223764 w 324854"/>
                  <a:gd name="csY11" fmla="*/ 254207 h 254964"/>
                  <a:gd name="csX12" fmla="*/ 189963 w 324854"/>
                  <a:gd name="csY12" fmla="*/ 254585 h 254964"/>
                  <a:gd name="csX13" fmla="*/ 161100 w 324854"/>
                  <a:gd name="csY13" fmla="*/ 254964 h 254964"/>
                  <a:gd name="csX14" fmla="*/ 57039 w 324854"/>
                  <a:gd name="csY14" fmla="*/ 248903 h 254964"/>
                  <a:gd name="csX15" fmla="*/ 72 w 324854"/>
                  <a:gd name="csY15" fmla="*/ 136006 h 254964"/>
                  <a:gd name="csX16" fmla="*/ 72 w 324854"/>
                  <a:gd name="csY16" fmla="*/ 0 h 254964"/>
                  <a:gd name="csX17" fmla="*/ 77168 w 324854"/>
                  <a:gd name="csY17" fmla="*/ 0 h 25496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24854" h="254964">
                    <a:moveTo>
                      <a:pt x="77168" y="0"/>
                    </a:moveTo>
                    <a:lnTo>
                      <a:pt x="77168" y="125020"/>
                    </a:lnTo>
                    <a:cubicBezTo>
                      <a:pt x="77168" y="152676"/>
                      <a:pt x="77168" y="153433"/>
                      <a:pt x="78307" y="160252"/>
                    </a:cubicBezTo>
                    <a:cubicBezTo>
                      <a:pt x="82105" y="188666"/>
                      <a:pt x="94638" y="194349"/>
                      <a:pt x="152365" y="194349"/>
                    </a:cubicBezTo>
                    <a:cubicBezTo>
                      <a:pt x="210092" y="194349"/>
                      <a:pt x="226042" y="192833"/>
                      <a:pt x="235537" y="185635"/>
                    </a:cubicBezTo>
                    <a:cubicBezTo>
                      <a:pt x="243133" y="179953"/>
                      <a:pt x="246930" y="168966"/>
                      <a:pt x="247310" y="149645"/>
                    </a:cubicBezTo>
                    <a:cubicBezTo>
                      <a:pt x="247564" y="145856"/>
                      <a:pt x="247690" y="134617"/>
                      <a:pt x="247690" y="115927"/>
                    </a:cubicBezTo>
                    <a:lnTo>
                      <a:pt x="247690" y="0"/>
                    </a:lnTo>
                    <a:lnTo>
                      <a:pt x="324786" y="0"/>
                    </a:lnTo>
                    <a:lnTo>
                      <a:pt x="324786" y="132597"/>
                    </a:lnTo>
                    <a:cubicBezTo>
                      <a:pt x="325546" y="195106"/>
                      <a:pt x="320229" y="213670"/>
                      <a:pt x="297821" y="233749"/>
                    </a:cubicBezTo>
                    <a:cubicBezTo>
                      <a:pt x="279592" y="247766"/>
                      <a:pt x="256805" y="253828"/>
                      <a:pt x="223764" y="254207"/>
                    </a:cubicBezTo>
                    <a:cubicBezTo>
                      <a:pt x="211991" y="254585"/>
                      <a:pt x="205154" y="254585"/>
                      <a:pt x="189963" y="254585"/>
                    </a:cubicBezTo>
                    <a:lnTo>
                      <a:pt x="161100" y="254964"/>
                    </a:lnTo>
                    <a:cubicBezTo>
                      <a:pt x="89700" y="254585"/>
                      <a:pt x="75649" y="253828"/>
                      <a:pt x="57039" y="248903"/>
                    </a:cubicBezTo>
                    <a:cubicBezTo>
                      <a:pt x="11085" y="234885"/>
                      <a:pt x="-1068" y="211018"/>
                      <a:pt x="72" y="136006"/>
                    </a:cubicBezTo>
                    <a:lnTo>
                      <a:pt x="72" y="0"/>
                    </a:lnTo>
                    <a:lnTo>
                      <a:pt x="77168" y="0"/>
                    </a:lnTo>
                    <a:close/>
                  </a:path>
                </a:pathLst>
              </a:custGeom>
              <a:grpFill/>
              <a:ln w="9495" cap="flat">
                <a:noFill/>
                <a:prstDash val="solid"/>
                <a:miter/>
              </a:ln>
            </p:spPr>
            <p:txBody>
              <a:bodyPr/>
              <a:lstStyle/>
              <a:p>
                <a:endParaRPr lang="en-US"/>
              </a:p>
            </p:txBody>
          </p:sp>
          <p:sp>
            <p:nvSpPr>
              <p:cNvPr id="34" name="Freeform 33">
                <a:extLst>
                  <a:ext uri="{FF2B5EF4-FFF2-40B4-BE49-F238E27FC236}">
                    <a16:creationId xmlns:a16="http://schemas.microsoft.com/office/drawing/2014/main" id="{16CC1650-ED1B-3DA7-CBA1-53B28EFC4295}"/>
                  </a:ext>
                </a:extLst>
              </p:cNvPr>
              <p:cNvSpPr/>
              <p:nvPr/>
            </p:nvSpPr>
            <p:spPr>
              <a:xfrm>
                <a:off x="6837741" y="3151494"/>
                <a:ext cx="384435" cy="252785"/>
              </a:xfrm>
              <a:custGeom>
                <a:avLst/>
                <a:gdLst>
                  <a:gd name="csX0" fmla="*/ 142419 w 384435"/>
                  <a:gd name="csY0" fmla="*/ 0 h 252785"/>
                  <a:gd name="csX1" fmla="*/ 245720 w 384435"/>
                  <a:gd name="csY1" fmla="*/ 0 h 252785"/>
                  <a:gd name="csX2" fmla="*/ 384435 w 384435"/>
                  <a:gd name="csY2" fmla="*/ 252786 h 252785"/>
                  <a:gd name="csX3" fmla="*/ 300123 w 384435"/>
                  <a:gd name="csY3" fmla="*/ 252786 h 252785"/>
                  <a:gd name="csX4" fmla="*/ 275058 w 384435"/>
                  <a:gd name="csY4" fmla="*/ 207703 h 252785"/>
                  <a:gd name="csX5" fmla="*/ 111656 w 384435"/>
                  <a:gd name="csY5" fmla="*/ 207703 h 252785"/>
                  <a:gd name="csX6" fmla="*/ 87350 w 384435"/>
                  <a:gd name="csY6" fmla="*/ 252786 h 252785"/>
                  <a:gd name="csX7" fmla="*/ 0 w 384435"/>
                  <a:gd name="csY7" fmla="*/ 252786 h 252785"/>
                  <a:gd name="csX8" fmla="*/ 142419 w 384435"/>
                  <a:gd name="csY8" fmla="*/ 0 h 252785"/>
                  <a:gd name="csX9" fmla="*/ 247998 w 384435"/>
                  <a:gd name="csY9" fmla="*/ 155043 h 252785"/>
                  <a:gd name="csX10" fmla="*/ 193309 w 384435"/>
                  <a:gd name="csY10" fmla="*/ 54270 h 252785"/>
                  <a:gd name="csX11" fmla="*/ 139380 w 384435"/>
                  <a:gd name="csY11" fmla="*/ 155043 h 252785"/>
                  <a:gd name="csX12" fmla="*/ 247998 w 384435"/>
                  <a:gd name="csY12" fmla="*/ 155043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84435" h="252785">
                    <a:moveTo>
                      <a:pt x="142419" y="0"/>
                    </a:moveTo>
                    <a:lnTo>
                      <a:pt x="245720" y="0"/>
                    </a:lnTo>
                    <a:lnTo>
                      <a:pt x="384435" y="252786"/>
                    </a:lnTo>
                    <a:lnTo>
                      <a:pt x="300123" y="252786"/>
                    </a:lnTo>
                    <a:lnTo>
                      <a:pt x="275058" y="207703"/>
                    </a:lnTo>
                    <a:lnTo>
                      <a:pt x="111656" y="207703"/>
                    </a:lnTo>
                    <a:lnTo>
                      <a:pt x="87350" y="252786"/>
                    </a:lnTo>
                    <a:lnTo>
                      <a:pt x="0" y="252786"/>
                    </a:lnTo>
                    <a:lnTo>
                      <a:pt x="142419" y="0"/>
                    </a:lnTo>
                    <a:close/>
                    <a:moveTo>
                      <a:pt x="247998" y="155043"/>
                    </a:moveTo>
                    <a:lnTo>
                      <a:pt x="193309" y="54270"/>
                    </a:lnTo>
                    <a:lnTo>
                      <a:pt x="139380" y="155043"/>
                    </a:lnTo>
                    <a:lnTo>
                      <a:pt x="247998" y="155043"/>
                    </a:lnTo>
                    <a:close/>
                  </a:path>
                </a:pathLst>
              </a:custGeom>
              <a:grpFill/>
              <a:ln w="9495" cap="flat">
                <a:noFill/>
                <a:prstDash val="solid"/>
                <a:miter/>
              </a:ln>
            </p:spPr>
            <p:txBody>
              <a:bodyPr/>
              <a:lstStyle/>
              <a:p>
                <a:endParaRPr lang="en-US"/>
              </a:p>
            </p:txBody>
          </p:sp>
          <p:sp>
            <p:nvSpPr>
              <p:cNvPr id="35" name="Freeform 34">
                <a:extLst>
                  <a:ext uri="{FF2B5EF4-FFF2-40B4-BE49-F238E27FC236}">
                    <a16:creationId xmlns:a16="http://schemas.microsoft.com/office/drawing/2014/main" id="{A4E7C063-DDED-A898-ED33-A82ADB6EC7C7}"/>
                  </a:ext>
                </a:extLst>
              </p:cNvPr>
              <p:cNvSpPr/>
              <p:nvPr/>
            </p:nvSpPr>
            <p:spPr>
              <a:xfrm>
                <a:off x="7242400" y="3151494"/>
                <a:ext cx="251511" cy="252785"/>
              </a:xfrm>
              <a:custGeom>
                <a:avLst/>
                <a:gdLst>
                  <a:gd name="csX0" fmla="*/ 0 w 251511"/>
                  <a:gd name="csY0" fmla="*/ 0 h 252785"/>
                  <a:gd name="csX1" fmla="*/ 77096 w 251511"/>
                  <a:gd name="csY1" fmla="*/ 0 h 252785"/>
                  <a:gd name="csX2" fmla="*/ 77096 w 251511"/>
                  <a:gd name="csY2" fmla="*/ 190276 h 252785"/>
                  <a:gd name="csX3" fmla="*/ 251511 w 251511"/>
                  <a:gd name="csY3" fmla="*/ 190276 h 252785"/>
                  <a:gd name="csX4" fmla="*/ 251511 w 251511"/>
                  <a:gd name="csY4" fmla="*/ 252786 h 252785"/>
                  <a:gd name="csX5" fmla="*/ 0 w 251511"/>
                  <a:gd name="csY5" fmla="*/ 252786 h 252785"/>
                  <a:gd name="csX6" fmla="*/ 0 w 251511"/>
                  <a:gd name="csY6" fmla="*/ 0 h 25278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511" h="252785">
                    <a:moveTo>
                      <a:pt x="0" y="0"/>
                    </a:moveTo>
                    <a:lnTo>
                      <a:pt x="77096" y="0"/>
                    </a:lnTo>
                    <a:lnTo>
                      <a:pt x="77096" y="190276"/>
                    </a:lnTo>
                    <a:lnTo>
                      <a:pt x="251511" y="190276"/>
                    </a:lnTo>
                    <a:lnTo>
                      <a:pt x="251511" y="252786"/>
                    </a:lnTo>
                    <a:lnTo>
                      <a:pt x="0" y="252786"/>
                    </a:lnTo>
                    <a:lnTo>
                      <a:pt x="0" y="0"/>
                    </a:lnTo>
                    <a:close/>
                  </a:path>
                </a:pathLst>
              </a:custGeom>
              <a:grpFill/>
              <a:ln w="9495" cap="flat">
                <a:noFill/>
                <a:prstDash val="solid"/>
                <a:miter/>
              </a:ln>
            </p:spPr>
            <p:txBody>
              <a:bodyPr/>
              <a:lstStyle/>
              <a:p>
                <a:endParaRPr lang="en-US"/>
              </a:p>
            </p:txBody>
          </p:sp>
          <p:sp>
            <p:nvSpPr>
              <p:cNvPr id="36" name="Freeform 35">
                <a:extLst>
                  <a:ext uri="{FF2B5EF4-FFF2-40B4-BE49-F238E27FC236}">
                    <a16:creationId xmlns:a16="http://schemas.microsoft.com/office/drawing/2014/main" id="{42794AEA-8E23-D68F-3408-9FF5264D8D89}"/>
                  </a:ext>
                </a:extLst>
              </p:cNvPr>
              <p:cNvSpPr/>
              <p:nvPr/>
            </p:nvSpPr>
            <p:spPr>
              <a:xfrm>
                <a:off x="5339308" y="3450689"/>
                <a:ext cx="428015" cy="252785"/>
              </a:xfrm>
              <a:custGeom>
                <a:avLst/>
                <a:gdLst>
                  <a:gd name="csX0" fmla="*/ 0 w 428015"/>
                  <a:gd name="csY0" fmla="*/ 0 h 252785"/>
                  <a:gd name="csX1" fmla="*/ 122290 w 428015"/>
                  <a:gd name="csY1" fmla="*/ 0 h 252785"/>
                  <a:gd name="csX2" fmla="*/ 214577 w 428015"/>
                  <a:gd name="csY2" fmla="*/ 167924 h 252785"/>
                  <a:gd name="csX3" fmla="*/ 306485 w 428015"/>
                  <a:gd name="csY3" fmla="*/ 0 h 252785"/>
                  <a:gd name="csX4" fmla="*/ 428015 w 428015"/>
                  <a:gd name="csY4" fmla="*/ 0 h 252785"/>
                  <a:gd name="csX5" fmla="*/ 428015 w 428015"/>
                  <a:gd name="csY5" fmla="*/ 252786 h 252785"/>
                  <a:gd name="csX6" fmla="*/ 352818 w 428015"/>
                  <a:gd name="csY6" fmla="*/ 252786 h 252785"/>
                  <a:gd name="csX7" fmla="*/ 356616 w 428015"/>
                  <a:gd name="csY7" fmla="*/ 57585 h 252785"/>
                  <a:gd name="csX8" fmla="*/ 244200 w 428015"/>
                  <a:gd name="csY8" fmla="*/ 252786 h 252785"/>
                  <a:gd name="csX9" fmla="*/ 182675 w 428015"/>
                  <a:gd name="csY9" fmla="*/ 252786 h 252785"/>
                  <a:gd name="csX10" fmla="*/ 72159 w 428015"/>
                  <a:gd name="csY10" fmla="*/ 57585 h 252785"/>
                  <a:gd name="csX11" fmla="*/ 74437 w 428015"/>
                  <a:gd name="csY11" fmla="*/ 252786 h 252785"/>
                  <a:gd name="csX12" fmla="*/ 0 w 428015"/>
                  <a:gd name="csY12" fmla="*/ 252786 h 252785"/>
                  <a:gd name="csX13" fmla="*/ 0 w 428015"/>
                  <a:gd name="csY13"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28015" h="252785">
                    <a:moveTo>
                      <a:pt x="0" y="0"/>
                    </a:moveTo>
                    <a:lnTo>
                      <a:pt x="122290" y="0"/>
                    </a:lnTo>
                    <a:lnTo>
                      <a:pt x="214577" y="167924"/>
                    </a:lnTo>
                    <a:lnTo>
                      <a:pt x="306485" y="0"/>
                    </a:lnTo>
                    <a:lnTo>
                      <a:pt x="428015" y="0"/>
                    </a:lnTo>
                    <a:lnTo>
                      <a:pt x="428015" y="252786"/>
                    </a:lnTo>
                    <a:lnTo>
                      <a:pt x="352818" y="252786"/>
                    </a:lnTo>
                    <a:lnTo>
                      <a:pt x="356616" y="57585"/>
                    </a:lnTo>
                    <a:lnTo>
                      <a:pt x="244200" y="252786"/>
                    </a:lnTo>
                    <a:lnTo>
                      <a:pt x="182675" y="252786"/>
                    </a:lnTo>
                    <a:lnTo>
                      <a:pt x="72159" y="57585"/>
                    </a:lnTo>
                    <a:lnTo>
                      <a:pt x="74437" y="252786"/>
                    </a:lnTo>
                    <a:lnTo>
                      <a:pt x="0" y="252786"/>
                    </a:lnTo>
                    <a:lnTo>
                      <a:pt x="0" y="0"/>
                    </a:lnTo>
                    <a:close/>
                  </a:path>
                </a:pathLst>
              </a:custGeom>
              <a:grpFill/>
              <a:ln w="9495" cap="flat">
                <a:noFill/>
                <a:prstDash val="solid"/>
                <a:miter/>
              </a:ln>
            </p:spPr>
            <p:txBody>
              <a:bodyPr/>
              <a:lstStyle/>
              <a:p>
                <a:endParaRPr lang="en-US"/>
              </a:p>
            </p:txBody>
          </p:sp>
          <p:sp>
            <p:nvSpPr>
              <p:cNvPr id="37" name="Freeform 36">
                <a:extLst>
                  <a:ext uri="{FF2B5EF4-FFF2-40B4-BE49-F238E27FC236}">
                    <a16:creationId xmlns:a16="http://schemas.microsoft.com/office/drawing/2014/main" id="{6EDD8240-BF46-9E65-26DE-7F8F84650D36}"/>
                  </a:ext>
                </a:extLst>
              </p:cNvPr>
              <p:cNvSpPr/>
              <p:nvPr/>
            </p:nvSpPr>
            <p:spPr>
              <a:xfrm>
                <a:off x="5807106"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38" name="Freeform 37">
                <a:extLst>
                  <a:ext uri="{FF2B5EF4-FFF2-40B4-BE49-F238E27FC236}">
                    <a16:creationId xmlns:a16="http://schemas.microsoft.com/office/drawing/2014/main" id="{5A7D5300-0697-833A-CA8F-A4E36494177C}"/>
                  </a:ext>
                </a:extLst>
              </p:cNvPr>
              <p:cNvSpPr/>
              <p:nvPr/>
            </p:nvSpPr>
            <p:spPr>
              <a:xfrm>
                <a:off x="6122420" y="3450594"/>
                <a:ext cx="283412" cy="252785"/>
              </a:xfrm>
              <a:custGeom>
                <a:avLst/>
                <a:gdLst>
                  <a:gd name="csX0" fmla="*/ 280754 w 283412"/>
                  <a:gd name="csY0" fmla="*/ 95 h 252785"/>
                  <a:gd name="csX1" fmla="*/ 280754 w 283412"/>
                  <a:gd name="csY1" fmla="*/ 57301 h 252785"/>
                  <a:gd name="csX2" fmla="*/ 75957 w 283412"/>
                  <a:gd name="csY2" fmla="*/ 57301 h 252785"/>
                  <a:gd name="csX3" fmla="*/ 75957 w 283412"/>
                  <a:gd name="csY3" fmla="*/ 100868 h 252785"/>
                  <a:gd name="csX4" fmla="*/ 268981 w 283412"/>
                  <a:gd name="csY4" fmla="*/ 100868 h 252785"/>
                  <a:gd name="csX5" fmla="*/ 268981 w 283412"/>
                  <a:gd name="csY5" fmla="*/ 150876 h 252785"/>
                  <a:gd name="csX6" fmla="*/ 75957 w 283412"/>
                  <a:gd name="csY6" fmla="*/ 150876 h 252785"/>
                  <a:gd name="csX7" fmla="*/ 75957 w 283412"/>
                  <a:gd name="csY7" fmla="*/ 195580 h 252785"/>
                  <a:gd name="csX8" fmla="*/ 283413 w 283412"/>
                  <a:gd name="csY8" fmla="*/ 195580 h 252785"/>
                  <a:gd name="csX9" fmla="*/ 283413 w 283412"/>
                  <a:gd name="csY9" fmla="*/ 252786 h 252785"/>
                  <a:gd name="csX10" fmla="*/ 0 w 283412"/>
                  <a:gd name="csY10" fmla="*/ 252786 h 252785"/>
                  <a:gd name="csX11" fmla="*/ 0 w 283412"/>
                  <a:gd name="csY11" fmla="*/ 0 h 252785"/>
                  <a:gd name="csX12" fmla="*/ 280754 w 283412"/>
                  <a:gd name="csY12"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83412" h="252785">
                    <a:moveTo>
                      <a:pt x="280754" y="95"/>
                    </a:moveTo>
                    <a:lnTo>
                      <a:pt x="280754" y="57301"/>
                    </a:lnTo>
                    <a:lnTo>
                      <a:pt x="75957" y="57301"/>
                    </a:lnTo>
                    <a:lnTo>
                      <a:pt x="75957" y="100868"/>
                    </a:lnTo>
                    <a:lnTo>
                      <a:pt x="268981" y="100868"/>
                    </a:lnTo>
                    <a:lnTo>
                      <a:pt x="268981" y="150876"/>
                    </a:lnTo>
                    <a:lnTo>
                      <a:pt x="75957" y="150876"/>
                    </a:lnTo>
                    <a:lnTo>
                      <a:pt x="75957" y="195580"/>
                    </a:lnTo>
                    <a:lnTo>
                      <a:pt x="283413" y="195580"/>
                    </a:lnTo>
                    <a:lnTo>
                      <a:pt x="283413" y="252786"/>
                    </a:lnTo>
                    <a:lnTo>
                      <a:pt x="0" y="252786"/>
                    </a:lnTo>
                    <a:lnTo>
                      <a:pt x="0" y="0"/>
                    </a:lnTo>
                    <a:lnTo>
                      <a:pt x="280754" y="0"/>
                    </a:lnTo>
                    <a:close/>
                  </a:path>
                </a:pathLst>
              </a:custGeom>
              <a:grpFill/>
              <a:ln w="9495" cap="flat">
                <a:noFill/>
                <a:prstDash val="solid"/>
                <a:miter/>
              </a:ln>
            </p:spPr>
            <p:txBody>
              <a:bodyPr/>
              <a:lstStyle/>
              <a:p>
                <a:endParaRPr lang="en-US"/>
              </a:p>
            </p:txBody>
          </p:sp>
          <p:sp>
            <p:nvSpPr>
              <p:cNvPr id="39" name="Freeform 38">
                <a:extLst>
                  <a:ext uri="{FF2B5EF4-FFF2-40B4-BE49-F238E27FC236}">
                    <a16:creationId xmlns:a16="http://schemas.microsoft.com/office/drawing/2014/main" id="{83530077-FD21-5B77-C7EC-0B79CC9F1C93}"/>
                  </a:ext>
                </a:extLst>
              </p:cNvPr>
              <p:cNvSpPr/>
              <p:nvPr/>
            </p:nvSpPr>
            <p:spPr>
              <a:xfrm>
                <a:off x="6423683" y="3450783"/>
                <a:ext cx="302781" cy="252785"/>
              </a:xfrm>
              <a:custGeom>
                <a:avLst/>
                <a:gdLst>
                  <a:gd name="csX0" fmla="*/ 112796 w 302781"/>
                  <a:gd name="csY0" fmla="*/ 62510 h 252785"/>
                  <a:gd name="csX1" fmla="*/ 0 w 302781"/>
                  <a:gd name="csY1" fmla="*/ 62510 h 252785"/>
                  <a:gd name="csX2" fmla="*/ 0 w 302781"/>
                  <a:gd name="csY2" fmla="*/ 0 h 252785"/>
                  <a:gd name="csX3" fmla="*/ 302782 w 302781"/>
                  <a:gd name="csY3" fmla="*/ 0 h 252785"/>
                  <a:gd name="csX4" fmla="*/ 302782 w 302781"/>
                  <a:gd name="csY4" fmla="*/ 62510 h 252785"/>
                  <a:gd name="csX5" fmla="*/ 189986 w 302781"/>
                  <a:gd name="csY5" fmla="*/ 62510 h 252785"/>
                  <a:gd name="csX6" fmla="*/ 189986 w 302781"/>
                  <a:gd name="csY6" fmla="*/ 252786 h 252785"/>
                  <a:gd name="csX7" fmla="*/ 112891 w 302781"/>
                  <a:gd name="csY7" fmla="*/ 252786 h 252785"/>
                  <a:gd name="csX8" fmla="*/ 112891 w 302781"/>
                  <a:gd name="csY8" fmla="*/ 6251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02781" h="252785">
                    <a:moveTo>
                      <a:pt x="112796" y="62510"/>
                    </a:moveTo>
                    <a:lnTo>
                      <a:pt x="0" y="62510"/>
                    </a:lnTo>
                    <a:lnTo>
                      <a:pt x="0" y="0"/>
                    </a:lnTo>
                    <a:lnTo>
                      <a:pt x="302782" y="0"/>
                    </a:lnTo>
                    <a:lnTo>
                      <a:pt x="302782" y="62510"/>
                    </a:lnTo>
                    <a:lnTo>
                      <a:pt x="189986" y="62510"/>
                    </a:lnTo>
                    <a:lnTo>
                      <a:pt x="189986" y="252786"/>
                    </a:lnTo>
                    <a:lnTo>
                      <a:pt x="112891" y="252786"/>
                    </a:lnTo>
                    <a:lnTo>
                      <a:pt x="112891" y="62510"/>
                    </a:lnTo>
                    <a:close/>
                  </a:path>
                </a:pathLst>
              </a:custGeom>
              <a:grpFill/>
              <a:ln w="9495" cap="flat">
                <a:noFill/>
                <a:prstDash val="solid"/>
                <a:miter/>
              </a:ln>
            </p:spPr>
            <p:txBody>
              <a:bodyPr/>
              <a:lstStyle/>
              <a:p>
                <a:endParaRPr lang="en-US"/>
              </a:p>
            </p:txBody>
          </p:sp>
          <p:sp>
            <p:nvSpPr>
              <p:cNvPr id="40" name="Freeform 39">
                <a:extLst>
                  <a:ext uri="{FF2B5EF4-FFF2-40B4-BE49-F238E27FC236}">
                    <a16:creationId xmlns:a16="http://schemas.microsoft.com/office/drawing/2014/main" id="{C9CA3770-FC7D-6909-F97D-A1768CB28B6F}"/>
                  </a:ext>
                </a:extLst>
              </p:cNvPr>
              <p:cNvSpPr/>
              <p:nvPr/>
            </p:nvSpPr>
            <p:spPr>
              <a:xfrm>
                <a:off x="6749632" y="3450689"/>
                <a:ext cx="77095" cy="252785"/>
              </a:xfrm>
              <a:custGeom>
                <a:avLst/>
                <a:gdLst>
                  <a:gd name="csX0" fmla="*/ 0 w 77095"/>
                  <a:gd name="csY0" fmla="*/ 0 h 252785"/>
                  <a:gd name="csX1" fmla="*/ 77096 w 77095"/>
                  <a:gd name="csY1" fmla="*/ 0 h 252785"/>
                  <a:gd name="csX2" fmla="*/ 77096 w 77095"/>
                  <a:gd name="csY2" fmla="*/ 252786 h 252785"/>
                  <a:gd name="csX3" fmla="*/ 0 w 77095"/>
                  <a:gd name="csY3" fmla="*/ 252786 h 252785"/>
                  <a:gd name="csX4" fmla="*/ 0 w 77095"/>
                  <a:gd name="csY4" fmla="*/ 0 h 252785"/>
                </a:gdLst>
                <a:ahLst/>
                <a:cxnLst>
                  <a:cxn ang="0">
                    <a:pos x="csX0" y="csY0"/>
                  </a:cxn>
                  <a:cxn ang="0">
                    <a:pos x="csX1" y="csY1"/>
                  </a:cxn>
                  <a:cxn ang="0">
                    <a:pos x="csX2" y="csY2"/>
                  </a:cxn>
                  <a:cxn ang="0">
                    <a:pos x="csX3" y="csY3"/>
                  </a:cxn>
                  <a:cxn ang="0">
                    <a:pos x="csX4" y="csY4"/>
                  </a:cxn>
                </a:cxnLst>
                <a:rect l="l" t="t" r="r" b="b"/>
                <a:pathLst>
                  <a:path w="77095" h="252785">
                    <a:moveTo>
                      <a:pt x="0" y="0"/>
                    </a:moveTo>
                    <a:lnTo>
                      <a:pt x="77096" y="0"/>
                    </a:lnTo>
                    <a:lnTo>
                      <a:pt x="77096" y="252786"/>
                    </a:lnTo>
                    <a:lnTo>
                      <a:pt x="0" y="252786"/>
                    </a:lnTo>
                    <a:lnTo>
                      <a:pt x="0" y="0"/>
                    </a:lnTo>
                    <a:close/>
                  </a:path>
                </a:pathLst>
              </a:custGeom>
              <a:grpFill/>
              <a:ln w="9495" cap="flat">
                <a:noFill/>
                <a:prstDash val="solid"/>
                <a:miter/>
              </a:ln>
            </p:spPr>
            <p:txBody>
              <a:bodyPr/>
              <a:lstStyle/>
              <a:p>
                <a:endParaRPr lang="en-US"/>
              </a:p>
            </p:txBody>
          </p:sp>
          <p:sp>
            <p:nvSpPr>
              <p:cNvPr id="41" name="Freeform 40">
                <a:extLst>
                  <a:ext uri="{FF2B5EF4-FFF2-40B4-BE49-F238E27FC236}">
                    <a16:creationId xmlns:a16="http://schemas.microsoft.com/office/drawing/2014/main" id="{AA304981-175E-B8F5-067E-E9EABFC9E69E}"/>
                  </a:ext>
                </a:extLst>
              </p:cNvPr>
              <p:cNvSpPr/>
              <p:nvPr/>
            </p:nvSpPr>
            <p:spPr>
              <a:xfrm>
                <a:off x="6864991" y="3450689"/>
                <a:ext cx="347216" cy="252785"/>
              </a:xfrm>
              <a:custGeom>
                <a:avLst/>
                <a:gdLst>
                  <a:gd name="csX0" fmla="*/ 0 w 347216"/>
                  <a:gd name="csY0" fmla="*/ 0 h 252785"/>
                  <a:gd name="csX1" fmla="*/ 122670 w 347216"/>
                  <a:gd name="csY1" fmla="*/ 0 h 252785"/>
                  <a:gd name="csX2" fmla="*/ 276197 w 347216"/>
                  <a:gd name="csY2" fmla="*/ 192170 h 252785"/>
                  <a:gd name="csX3" fmla="*/ 274298 w 347216"/>
                  <a:gd name="csY3" fmla="*/ 0 h 252785"/>
                  <a:gd name="csX4" fmla="*/ 347216 w 347216"/>
                  <a:gd name="csY4" fmla="*/ 0 h 252785"/>
                  <a:gd name="csX5" fmla="*/ 347216 w 347216"/>
                  <a:gd name="csY5" fmla="*/ 252786 h 252785"/>
                  <a:gd name="csX6" fmla="*/ 223407 w 347216"/>
                  <a:gd name="csY6" fmla="*/ 252786 h 252785"/>
                  <a:gd name="csX7" fmla="*/ 72159 w 347216"/>
                  <a:gd name="csY7" fmla="*/ 62510 h 252785"/>
                  <a:gd name="csX8" fmla="*/ 74058 w 347216"/>
                  <a:gd name="csY8" fmla="*/ 252786 h 252785"/>
                  <a:gd name="csX9" fmla="*/ 0 w 347216"/>
                  <a:gd name="csY9" fmla="*/ 252786 h 252785"/>
                  <a:gd name="csX10" fmla="*/ 0 w 347216"/>
                  <a:gd name="csY10" fmla="*/ 0 h 2527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347216" h="252785">
                    <a:moveTo>
                      <a:pt x="0" y="0"/>
                    </a:moveTo>
                    <a:lnTo>
                      <a:pt x="122670" y="0"/>
                    </a:lnTo>
                    <a:lnTo>
                      <a:pt x="276197" y="192170"/>
                    </a:lnTo>
                    <a:lnTo>
                      <a:pt x="274298" y="0"/>
                    </a:lnTo>
                    <a:lnTo>
                      <a:pt x="347216" y="0"/>
                    </a:lnTo>
                    <a:lnTo>
                      <a:pt x="347216" y="252786"/>
                    </a:lnTo>
                    <a:lnTo>
                      <a:pt x="223407" y="252786"/>
                    </a:lnTo>
                    <a:lnTo>
                      <a:pt x="72159" y="62510"/>
                    </a:lnTo>
                    <a:lnTo>
                      <a:pt x="74058" y="252786"/>
                    </a:lnTo>
                    <a:lnTo>
                      <a:pt x="0" y="252786"/>
                    </a:lnTo>
                    <a:lnTo>
                      <a:pt x="0" y="0"/>
                    </a:lnTo>
                    <a:close/>
                  </a:path>
                </a:pathLst>
              </a:custGeom>
              <a:grpFill/>
              <a:ln w="9495" cap="flat">
                <a:noFill/>
                <a:prstDash val="solid"/>
                <a:miter/>
              </a:ln>
            </p:spPr>
            <p:txBody>
              <a:bodyPr/>
              <a:lstStyle/>
              <a:p>
                <a:endParaRPr lang="en-US"/>
              </a:p>
            </p:txBody>
          </p:sp>
          <p:sp>
            <p:nvSpPr>
              <p:cNvPr id="42" name="Freeform 41">
                <a:extLst>
                  <a:ext uri="{FF2B5EF4-FFF2-40B4-BE49-F238E27FC236}">
                    <a16:creationId xmlns:a16="http://schemas.microsoft.com/office/drawing/2014/main" id="{81B6ECAF-9C75-3978-48F1-4EA2150A850C}"/>
                  </a:ext>
                </a:extLst>
              </p:cNvPr>
              <p:cNvSpPr/>
              <p:nvPr/>
            </p:nvSpPr>
            <p:spPr>
              <a:xfrm>
                <a:off x="7246767" y="3448889"/>
                <a:ext cx="329659" cy="256479"/>
              </a:xfrm>
              <a:custGeom>
                <a:avLst/>
                <a:gdLst>
                  <a:gd name="csX0" fmla="*/ 253980 w 329659"/>
                  <a:gd name="csY0" fmla="*/ 87514 h 256479"/>
                  <a:gd name="csX1" fmla="*/ 222078 w 329659"/>
                  <a:gd name="csY1" fmla="*/ 59479 h 256479"/>
                  <a:gd name="csX2" fmla="*/ 202709 w 329659"/>
                  <a:gd name="csY2" fmla="*/ 59479 h 256479"/>
                  <a:gd name="csX3" fmla="*/ 175365 w 329659"/>
                  <a:gd name="csY3" fmla="*/ 59100 h 256479"/>
                  <a:gd name="csX4" fmla="*/ 147261 w 329659"/>
                  <a:gd name="csY4" fmla="*/ 59479 h 256479"/>
                  <a:gd name="csX5" fmla="*/ 101307 w 329659"/>
                  <a:gd name="csY5" fmla="*/ 61752 h 256479"/>
                  <a:gd name="csX6" fmla="*/ 79280 w 329659"/>
                  <a:gd name="csY6" fmla="*/ 88271 h 256479"/>
                  <a:gd name="csX7" fmla="*/ 77381 w 329659"/>
                  <a:gd name="csY7" fmla="*/ 134491 h 256479"/>
                  <a:gd name="csX8" fmla="*/ 91433 w 329659"/>
                  <a:gd name="csY8" fmla="*/ 189424 h 256479"/>
                  <a:gd name="csX9" fmla="*/ 130930 w 329659"/>
                  <a:gd name="csY9" fmla="*/ 197758 h 256479"/>
                  <a:gd name="csX10" fmla="*/ 186758 w 329659"/>
                  <a:gd name="csY10" fmla="*/ 198137 h 256479"/>
                  <a:gd name="csX11" fmla="*/ 253220 w 329659"/>
                  <a:gd name="csY11" fmla="*/ 179195 h 256479"/>
                  <a:gd name="csX12" fmla="*/ 254360 w 329659"/>
                  <a:gd name="csY12" fmla="*/ 165178 h 256479"/>
                  <a:gd name="csX13" fmla="*/ 254360 w 329659"/>
                  <a:gd name="csY13" fmla="*/ 159116 h 256479"/>
                  <a:gd name="csX14" fmla="*/ 156755 w 329659"/>
                  <a:gd name="csY14" fmla="*/ 159116 h 256479"/>
                  <a:gd name="csX15" fmla="*/ 156755 w 329659"/>
                  <a:gd name="csY15" fmla="*/ 112139 h 256479"/>
                  <a:gd name="csX16" fmla="*/ 329651 w 329659"/>
                  <a:gd name="csY16" fmla="*/ 112139 h 256479"/>
                  <a:gd name="csX17" fmla="*/ 329651 w 329659"/>
                  <a:gd name="csY17" fmla="*/ 146993 h 256479"/>
                  <a:gd name="csX18" fmla="*/ 323195 w 329659"/>
                  <a:gd name="csY18" fmla="*/ 217080 h 256479"/>
                  <a:gd name="csX19" fmla="*/ 264709 w 329659"/>
                  <a:gd name="csY19" fmla="*/ 255343 h 256479"/>
                  <a:gd name="csX20" fmla="*/ 158749 w 329659"/>
                  <a:gd name="csY20" fmla="*/ 256480 h 256479"/>
                  <a:gd name="csX21" fmla="*/ 62284 w 329659"/>
                  <a:gd name="csY21" fmla="*/ 251934 h 256479"/>
                  <a:gd name="csX22" fmla="*/ 9495 w 329659"/>
                  <a:gd name="csY22" fmla="*/ 213291 h 256479"/>
                  <a:gd name="csX23" fmla="*/ 0 w 329659"/>
                  <a:gd name="csY23" fmla="*/ 131460 h 256479"/>
                  <a:gd name="csX24" fmla="*/ 12913 w 329659"/>
                  <a:gd name="csY24" fmla="*/ 37885 h 256479"/>
                  <a:gd name="csX25" fmla="*/ 74817 w 329659"/>
                  <a:gd name="csY25" fmla="*/ 3410 h 256479"/>
                  <a:gd name="csX26" fmla="*/ 171282 w 329659"/>
                  <a:gd name="csY26" fmla="*/ 0 h 256479"/>
                  <a:gd name="csX27" fmla="*/ 278381 w 329659"/>
                  <a:gd name="csY27" fmla="*/ 4925 h 256479"/>
                  <a:gd name="csX28" fmla="*/ 329651 w 329659"/>
                  <a:gd name="csY28" fmla="*/ 87514 h 256479"/>
                  <a:gd name="csX29" fmla="*/ 254075 w 329659"/>
                  <a:gd name="csY29" fmla="*/ 87514 h 2564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329659" h="256479">
                    <a:moveTo>
                      <a:pt x="253980" y="87514"/>
                    </a:moveTo>
                    <a:cubicBezTo>
                      <a:pt x="253980" y="67814"/>
                      <a:pt x="245245" y="60237"/>
                      <a:pt x="222078" y="59479"/>
                    </a:cubicBezTo>
                    <a:lnTo>
                      <a:pt x="202709" y="59479"/>
                    </a:lnTo>
                    <a:lnTo>
                      <a:pt x="175365" y="59100"/>
                    </a:lnTo>
                    <a:lnTo>
                      <a:pt x="147261" y="59479"/>
                    </a:lnTo>
                    <a:cubicBezTo>
                      <a:pt x="122702" y="59479"/>
                      <a:pt x="107384" y="60237"/>
                      <a:pt x="101307" y="61752"/>
                    </a:cubicBezTo>
                    <a:cubicBezTo>
                      <a:pt x="87255" y="65162"/>
                      <a:pt x="81179" y="72360"/>
                      <a:pt x="79280" y="88271"/>
                    </a:cubicBezTo>
                    <a:cubicBezTo>
                      <a:pt x="78140" y="95091"/>
                      <a:pt x="77381" y="118200"/>
                      <a:pt x="77381" y="134491"/>
                    </a:cubicBezTo>
                    <a:cubicBezTo>
                      <a:pt x="77381" y="168587"/>
                      <a:pt x="80799" y="182226"/>
                      <a:pt x="91433" y="189424"/>
                    </a:cubicBezTo>
                    <a:cubicBezTo>
                      <a:pt x="100168" y="195106"/>
                      <a:pt x="110802" y="197380"/>
                      <a:pt x="130930" y="197758"/>
                    </a:cubicBezTo>
                    <a:cubicBezTo>
                      <a:pt x="136500" y="198011"/>
                      <a:pt x="155110" y="198137"/>
                      <a:pt x="186758" y="198137"/>
                    </a:cubicBezTo>
                    <a:cubicBezTo>
                      <a:pt x="237269" y="198516"/>
                      <a:pt x="246764" y="195864"/>
                      <a:pt x="253220" y="179195"/>
                    </a:cubicBezTo>
                    <a:cubicBezTo>
                      <a:pt x="253980" y="176164"/>
                      <a:pt x="254360" y="172754"/>
                      <a:pt x="254360" y="165178"/>
                    </a:cubicBezTo>
                    <a:lnTo>
                      <a:pt x="254360" y="159116"/>
                    </a:lnTo>
                    <a:lnTo>
                      <a:pt x="156755" y="159116"/>
                    </a:lnTo>
                    <a:lnTo>
                      <a:pt x="156755" y="112139"/>
                    </a:lnTo>
                    <a:lnTo>
                      <a:pt x="329651" y="112139"/>
                    </a:lnTo>
                    <a:lnTo>
                      <a:pt x="329651" y="146993"/>
                    </a:lnTo>
                    <a:cubicBezTo>
                      <a:pt x="329651" y="188666"/>
                      <a:pt x="328132" y="203441"/>
                      <a:pt x="323195" y="217080"/>
                    </a:cubicBezTo>
                    <a:cubicBezTo>
                      <a:pt x="314460" y="240568"/>
                      <a:pt x="296610" y="251934"/>
                      <a:pt x="264709" y="255343"/>
                    </a:cubicBezTo>
                    <a:cubicBezTo>
                      <a:pt x="256733" y="256101"/>
                      <a:pt x="233566" y="256480"/>
                      <a:pt x="158749" y="256480"/>
                    </a:cubicBezTo>
                    <a:cubicBezTo>
                      <a:pt x="100642" y="256480"/>
                      <a:pt x="78235" y="255343"/>
                      <a:pt x="62284" y="251934"/>
                    </a:cubicBezTo>
                    <a:cubicBezTo>
                      <a:pt x="34560" y="245872"/>
                      <a:pt x="18230" y="234128"/>
                      <a:pt x="9495" y="213291"/>
                    </a:cubicBezTo>
                    <a:cubicBezTo>
                      <a:pt x="1899" y="196243"/>
                      <a:pt x="0" y="178437"/>
                      <a:pt x="0" y="131460"/>
                    </a:cubicBezTo>
                    <a:cubicBezTo>
                      <a:pt x="0" y="77285"/>
                      <a:pt x="3038" y="55691"/>
                      <a:pt x="12913" y="37885"/>
                    </a:cubicBezTo>
                    <a:cubicBezTo>
                      <a:pt x="24306" y="18185"/>
                      <a:pt x="42156" y="7956"/>
                      <a:pt x="74817" y="3410"/>
                    </a:cubicBezTo>
                    <a:cubicBezTo>
                      <a:pt x="92287" y="1137"/>
                      <a:pt x="123050" y="0"/>
                      <a:pt x="171282" y="0"/>
                    </a:cubicBezTo>
                    <a:cubicBezTo>
                      <a:pt x="240403" y="0"/>
                      <a:pt x="262430" y="1137"/>
                      <a:pt x="278381" y="4925"/>
                    </a:cubicBezTo>
                    <a:cubicBezTo>
                      <a:pt x="317498" y="14775"/>
                      <a:pt x="330031" y="34475"/>
                      <a:pt x="329651" y="87514"/>
                    </a:cubicBezTo>
                    <a:lnTo>
                      <a:pt x="254075" y="87514"/>
                    </a:lnTo>
                    <a:close/>
                  </a:path>
                </a:pathLst>
              </a:custGeom>
              <a:grpFill/>
              <a:ln w="9495" cap="flat">
                <a:noFill/>
                <a:prstDash val="solid"/>
                <a:miter/>
              </a:ln>
            </p:spPr>
            <p:txBody>
              <a:bodyPr/>
              <a:lstStyle/>
              <a:p>
                <a:endParaRPr lang="en-US"/>
              </a:p>
            </p:txBody>
          </p:sp>
        </p:grpSp>
      </p:grpSp>
    </p:spTree>
    <p:extLst>
      <p:ext uri="{BB962C8B-B14F-4D97-AF65-F5344CB8AC3E}">
        <p14:creationId xmlns:p14="http://schemas.microsoft.com/office/powerpoint/2010/main" val="133843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C6E95-8892-0978-413C-3F422F5AACE8}"/>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F1F2648-7D2A-CCA7-A7B0-5676F7765636}"/>
              </a:ext>
            </a:extLst>
          </p:cNvPr>
          <p:cNvGraphicFramePr>
            <a:graphicFrameLocks noGrp="1"/>
          </p:cNvGraphicFramePr>
          <p:nvPr>
            <p:extLst>
              <p:ext uri="{D42A27DB-BD31-4B8C-83A1-F6EECF244321}">
                <p14:modId xmlns:p14="http://schemas.microsoft.com/office/powerpoint/2010/main" val="1228200375"/>
              </p:ext>
            </p:extLst>
          </p:nvPr>
        </p:nvGraphicFramePr>
        <p:xfrm>
          <a:off x="2541403" y="1441499"/>
          <a:ext cx="8386654" cy="3078480"/>
        </p:xfrm>
        <a:graphic>
          <a:graphicData uri="http://schemas.openxmlformats.org/drawingml/2006/table">
            <a:tbl>
              <a:tblPr>
                <a:tableStyleId>{C083E6E3-FA7D-4D7B-A595-EF9225AFEA82}</a:tableStyleId>
              </a:tblPr>
              <a:tblGrid>
                <a:gridCol w="1647235">
                  <a:extLst>
                    <a:ext uri="{9D8B030D-6E8A-4147-A177-3AD203B41FA5}">
                      <a16:colId xmlns:a16="http://schemas.microsoft.com/office/drawing/2014/main" val="2220049406"/>
                    </a:ext>
                  </a:extLst>
                </a:gridCol>
                <a:gridCol w="6739419">
                  <a:extLst>
                    <a:ext uri="{9D8B030D-6E8A-4147-A177-3AD203B41FA5}">
                      <a16:colId xmlns:a16="http://schemas.microsoft.com/office/drawing/2014/main" val="2458636085"/>
                    </a:ext>
                  </a:extLst>
                </a:gridCol>
              </a:tblGrid>
              <a:tr h="404635">
                <a:tc>
                  <a:txBody>
                    <a:bodyPr/>
                    <a:lstStyle/>
                    <a:p>
                      <a:pPr algn="r"/>
                      <a:r>
                        <a:rPr lang="en-US" sz="1400" b="0" i="0" kern="1200">
                          <a:solidFill>
                            <a:schemeClr val="accent2"/>
                          </a:solidFill>
                          <a:effectLst/>
                          <a:latin typeface="+mn-lt"/>
                          <a:ea typeface="+mn-ea"/>
                          <a:cs typeface="+mn-cs"/>
                        </a:rPr>
                        <a:t>8:45 </a:t>
                      </a:r>
                      <a:r>
                        <a:rPr lang="en-US" sz="1400" b="0" i="0" kern="1200" baseline="30000">
                          <a:solidFill>
                            <a:schemeClr val="accent2"/>
                          </a:solidFill>
                          <a:effectLst/>
                          <a:latin typeface="+mn-lt"/>
                          <a:ea typeface="+mn-ea"/>
                          <a:cs typeface="+mn-cs"/>
                        </a:rPr>
                        <a:t>am </a:t>
                      </a:r>
                      <a:r>
                        <a:rPr lang="en-US" sz="1400" b="0" i="0" kern="1200">
                          <a:solidFill>
                            <a:schemeClr val="accent2"/>
                          </a:solidFill>
                          <a:effectLst/>
                          <a:latin typeface="+mn-lt"/>
                          <a:ea typeface="+mn-ea"/>
                          <a:cs typeface="+mn-cs"/>
                        </a:rPr>
                        <a:t>– 11:30 </a:t>
                      </a:r>
                      <a:r>
                        <a:rPr lang="en-US" sz="1400" b="0" i="0" kern="1200" baseline="30000">
                          <a:solidFill>
                            <a:schemeClr val="accent2"/>
                          </a:solidFill>
                          <a:effectLst/>
                          <a:latin typeface="+mn-lt"/>
                          <a:ea typeface="+mn-ea"/>
                          <a:cs typeface="+mn-cs"/>
                        </a:rPr>
                        <a:t>am</a:t>
                      </a:r>
                      <a:endParaRPr lang="en-US" sz="1400" baseline="30000">
                        <a:solidFill>
                          <a:schemeClr val="accent2"/>
                        </a:solidFill>
                      </a:endParaRPr>
                    </a:p>
                  </a:txBody>
                  <a:tcPr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bg1"/>
                    </a:solidFill>
                  </a:tcPr>
                </a:tc>
                <a:tc>
                  <a:txBody>
                    <a:bodyPr/>
                    <a:lstStyle/>
                    <a:p>
                      <a:r>
                        <a:rPr lang="en-US" sz="1400" b="0" i="0" kern="1200">
                          <a:solidFill>
                            <a:schemeClr val="accent2"/>
                          </a:solidFill>
                          <a:effectLst/>
                          <a:latin typeface="+mn-lt"/>
                          <a:ea typeface="+mn-ea"/>
                          <a:cs typeface="+mn-cs"/>
                        </a:rPr>
                        <a:t>Mainstage Sessions: </a:t>
                      </a:r>
                    </a:p>
                    <a:p>
                      <a:pPr marL="285750" lvl="1" indent="-285750">
                        <a:buFont typeface="Calibri"/>
                        <a:buChar char="-"/>
                      </a:pPr>
                      <a:r>
                        <a:rPr lang="en-US" sz="1400" b="0" i="0" kern="1200">
                          <a:solidFill>
                            <a:schemeClr val="accent2"/>
                          </a:solidFill>
                          <a:effectLst/>
                          <a:latin typeface="+mn-lt"/>
                          <a:ea typeface="+mn-ea"/>
                          <a:cs typeface="+mn-cs"/>
                        </a:rPr>
                        <a:t>Fireside Chat with Tom Keane and Amy Gleason</a:t>
                      </a:r>
                    </a:p>
                    <a:p>
                      <a:pPr marL="285750" lvl="1" indent="-285750">
                        <a:buFont typeface="Calibri"/>
                        <a:buChar char="-"/>
                      </a:pPr>
                      <a:r>
                        <a:rPr lang="en-US" sz="1400" b="0" i="0" kern="1200">
                          <a:solidFill>
                            <a:schemeClr val="accent2"/>
                          </a:solidFill>
                          <a:effectLst/>
                          <a:latin typeface="+mn-lt"/>
                          <a:ea typeface="+mn-ea"/>
                          <a:cs typeface="+mn-cs"/>
                        </a:rPr>
                        <a:t>Accelerating</a:t>
                      </a:r>
                      <a:r>
                        <a:rPr lang="en-US" sz="1400" b="0" i="0" kern="1200" baseline="0">
                          <a:solidFill>
                            <a:schemeClr val="accent2"/>
                          </a:solidFill>
                          <a:effectLst/>
                          <a:latin typeface="+mn-lt"/>
                          <a:ea typeface="+mn-ea"/>
                          <a:cs typeface="+mn-cs"/>
                        </a:rPr>
                        <a:t> Artificial Intelligence Adoption as Part of Clinical Care</a:t>
                      </a:r>
                      <a:endParaRPr lang="en-US" sz="1400" b="0" i="0" kern="1200">
                        <a:solidFill>
                          <a:schemeClr val="accent2"/>
                        </a:solidFill>
                        <a:effectLst/>
                        <a:latin typeface="+mn-lt"/>
                        <a:ea typeface="+mn-ea"/>
                        <a:cs typeface="+mn-cs"/>
                      </a:endParaRPr>
                    </a:p>
                    <a:p>
                      <a:pPr marL="285750" lvl="1" indent="-285750">
                        <a:buFont typeface="Calibri"/>
                        <a:buChar char="-"/>
                      </a:pPr>
                      <a:r>
                        <a:rPr lang="en-US" sz="1400" b="0" i="0" kern="1200">
                          <a:solidFill>
                            <a:schemeClr val="accent2"/>
                          </a:solidFill>
                          <a:effectLst/>
                          <a:latin typeface="+mn-lt"/>
                          <a:ea typeface="+mn-ea"/>
                          <a:cs typeface="+mn-cs"/>
                        </a:rPr>
                        <a:t>Empowering Patients and Providers: Data Liquidity</a:t>
                      </a:r>
                      <a:endParaRPr lang="en-US" sz="1400">
                        <a:solidFill>
                          <a:schemeClr val="accent2"/>
                        </a:solidFill>
                      </a:endParaRPr>
                    </a:p>
                  </a:txBody>
                  <a:tcPr marL="365760"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283344"/>
                  </a:ext>
                </a:extLst>
              </a:tr>
              <a:tr h="404635">
                <a:tc>
                  <a:txBody>
                    <a:bodyPr/>
                    <a:lstStyle/>
                    <a:p>
                      <a:pPr algn="r"/>
                      <a:r>
                        <a:rPr lang="en-US" sz="1400" b="0" i="0" kern="1200">
                          <a:solidFill>
                            <a:schemeClr val="accent2"/>
                          </a:solidFill>
                          <a:effectLst/>
                          <a:latin typeface="+mn-lt"/>
                          <a:ea typeface="+mn-ea"/>
                          <a:cs typeface="+mn-cs"/>
                        </a:rPr>
                        <a:t>11:30 </a:t>
                      </a:r>
                      <a:r>
                        <a:rPr lang="en-US" sz="1400" b="0" i="0" kern="1200" baseline="30000">
                          <a:solidFill>
                            <a:schemeClr val="accent2"/>
                          </a:solidFill>
                          <a:effectLst/>
                          <a:latin typeface="+mn-lt"/>
                          <a:ea typeface="+mn-ea"/>
                          <a:cs typeface="+mn-cs"/>
                        </a:rPr>
                        <a:t>am</a:t>
                      </a:r>
                      <a:r>
                        <a:rPr lang="en-US" sz="1400" b="0" i="0" kern="1200">
                          <a:solidFill>
                            <a:schemeClr val="accent2"/>
                          </a:solidFill>
                          <a:effectLst/>
                          <a:latin typeface="+mn-lt"/>
                          <a:ea typeface="+mn-ea"/>
                          <a:cs typeface="+mn-cs"/>
                        </a:rPr>
                        <a:t> – 1:00 </a:t>
                      </a:r>
                      <a:r>
                        <a:rPr lang="en-US" sz="1400" b="0" i="0" kern="1200" baseline="30000">
                          <a:solidFill>
                            <a:schemeClr val="accent2"/>
                          </a:solidFill>
                          <a:effectLst/>
                          <a:latin typeface="+mn-lt"/>
                          <a:ea typeface="+mn-ea"/>
                          <a:cs typeface="+mn-cs"/>
                        </a:rPr>
                        <a:t>pm</a:t>
                      </a:r>
                      <a:endParaRPr lang="en-US" sz="1400" baseline="30000">
                        <a:solidFill>
                          <a:schemeClr val="accent2"/>
                        </a:solidFill>
                      </a:endParaRPr>
                    </a:p>
                  </a:txBody>
                  <a:tcPr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3">
                        <a:lumMod val="20000"/>
                        <a:lumOff val="80000"/>
                      </a:schemeClr>
                    </a:solidFill>
                  </a:tcPr>
                </a:tc>
                <a:tc>
                  <a:txBody>
                    <a:bodyPr/>
                    <a:lstStyle/>
                    <a:p>
                      <a:r>
                        <a:rPr lang="en-US" sz="1400" b="0" i="0" kern="1200">
                          <a:solidFill>
                            <a:schemeClr val="accent2"/>
                          </a:solidFill>
                          <a:effectLst/>
                          <a:latin typeface="+mn-lt"/>
                          <a:ea typeface="+mn-ea"/>
                          <a:cs typeface="+mn-cs"/>
                        </a:rPr>
                        <a:t>Lunch on your own</a:t>
                      </a:r>
                      <a:endParaRPr lang="en-US" sz="1400">
                        <a:solidFill>
                          <a:schemeClr val="accent2"/>
                        </a:solidFill>
                      </a:endParaRPr>
                    </a:p>
                  </a:txBody>
                  <a:tcPr marL="365760"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56046518"/>
                  </a:ext>
                </a:extLst>
              </a:tr>
              <a:tr h="404635">
                <a:tc>
                  <a:txBody>
                    <a:bodyPr/>
                    <a:lstStyle/>
                    <a:p>
                      <a:pPr algn="r"/>
                      <a:r>
                        <a:rPr lang="en-US" sz="1400" b="0" i="0" kern="1200">
                          <a:solidFill>
                            <a:schemeClr val="accent2"/>
                          </a:solidFill>
                          <a:effectLst/>
                          <a:latin typeface="+mn-lt"/>
                          <a:ea typeface="+mn-ea"/>
                          <a:cs typeface="+mn-cs"/>
                        </a:rPr>
                        <a:t>1:00 </a:t>
                      </a:r>
                      <a:r>
                        <a:rPr lang="en-US" sz="1400" b="0" i="0" kern="1200" baseline="30000">
                          <a:solidFill>
                            <a:schemeClr val="accent2"/>
                          </a:solidFill>
                          <a:effectLst/>
                          <a:latin typeface="+mn-lt"/>
                          <a:ea typeface="+mn-ea"/>
                          <a:cs typeface="+mn-cs"/>
                        </a:rPr>
                        <a:t>pm</a:t>
                      </a:r>
                      <a:r>
                        <a:rPr lang="en-US" sz="1400" b="0" i="0" kern="1200">
                          <a:solidFill>
                            <a:schemeClr val="accent2"/>
                          </a:solidFill>
                          <a:effectLst/>
                          <a:latin typeface="+mn-lt"/>
                          <a:ea typeface="+mn-ea"/>
                          <a:cs typeface="+mn-cs"/>
                        </a:rPr>
                        <a:t> – 2:00 </a:t>
                      </a:r>
                      <a:r>
                        <a:rPr lang="en-US" sz="1400" b="0" i="0" kern="1200" baseline="30000">
                          <a:solidFill>
                            <a:schemeClr val="accent2"/>
                          </a:solidFill>
                          <a:effectLst/>
                          <a:latin typeface="+mn-lt"/>
                          <a:ea typeface="+mn-ea"/>
                          <a:cs typeface="+mn-cs"/>
                        </a:rPr>
                        <a:t>pm</a:t>
                      </a:r>
                      <a:endParaRPr lang="en-US" sz="1400" baseline="30000">
                        <a:solidFill>
                          <a:schemeClr val="accent2"/>
                        </a:solidFill>
                      </a:endParaRPr>
                    </a:p>
                  </a:txBody>
                  <a:tcPr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bg1"/>
                    </a:solidFill>
                  </a:tcPr>
                </a:tc>
                <a:tc>
                  <a:txBody>
                    <a:bodyPr/>
                    <a:lstStyle/>
                    <a:p>
                      <a:r>
                        <a:rPr lang="en-US" sz="1400" b="0" i="0" kern="1200">
                          <a:solidFill>
                            <a:schemeClr val="accent2"/>
                          </a:solidFill>
                          <a:effectLst/>
                          <a:latin typeface="+mn-lt"/>
                          <a:ea typeface="+mn-ea"/>
                          <a:cs typeface="+mn-cs"/>
                        </a:rPr>
                        <a:t>Breakout Sessions IV – </a:t>
                      </a:r>
                      <a:r>
                        <a:rPr lang="en-US" sz="1400" b="0" i="1" kern="1200">
                          <a:solidFill>
                            <a:schemeClr val="accent2"/>
                          </a:solidFill>
                          <a:effectLst/>
                          <a:latin typeface="+mn-lt"/>
                          <a:ea typeface="+mn-ea"/>
                          <a:cs typeface="+mn-cs"/>
                        </a:rPr>
                        <a:t>View the ASTP Annual Meeting app for details</a:t>
                      </a:r>
                      <a:endParaRPr lang="en-US" sz="1400" i="1">
                        <a:solidFill>
                          <a:schemeClr val="accent2"/>
                        </a:solidFill>
                      </a:endParaRPr>
                    </a:p>
                  </a:txBody>
                  <a:tcPr marL="365760"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9491796"/>
                  </a:ext>
                </a:extLst>
              </a:tr>
              <a:tr h="404635">
                <a:tc>
                  <a:txBody>
                    <a:bodyPr/>
                    <a:lstStyle/>
                    <a:p>
                      <a:pPr algn="r"/>
                      <a:r>
                        <a:rPr lang="en-US" sz="1400" b="0" i="0" kern="1200">
                          <a:solidFill>
                            <a:schemeClr val="accent2"/>
                          </a:solidFill>
                          <a:effectLst/>
                          <a:latin typeface="+mn-lt"/>
                          <a:ea typeface="+mn-ea"/>
                          <a:cs typeface="+mn-cs"/>
                        </a:rPr>
                        <a:t>2:00 </a:t>
                      </a:r>
                      <a:r>
                        <a:rPr lang="en-US" sz="1400" b="0" i="0" kern="1200" baseline="30000">
                          <a:solidFill>
                            <a:schemeClr val="accent2"/>
                          </a:solidFill>
                          <a:effectLst/>
                          <a:latin typeface="+mn-lt"/>
                          <a:ea typeface="+mn-ea"/>
                          <a:cs typeface="+mn-cs"/>
                        </a:rPr>
                        <a:t>pm</a:t>
                      </a:r>
                      <a:r>
                        <a:rPr lang="en-US" sz="1400" b="0" i="0" kern="1200">
                          <a:solidFill>
                            <a:schemeClr val="accent2"/>
                          </a:solidFill>
                          <a:effectLst/>
                          <a:latin typeface="+mn-lt"/>
                          <a:ea typeface="+mn-ea"/>
                          <a:cs typeface="+mn-cs"/>
                        </a:rPr>
                        <a:t> – 2:30 </a:t>
                      </a:r>
                      <a:r>
                        <a:rPr lang="en-US" sz="1400" b="0" i="0" kern="1200" baseline="30000">
                          <a:solidFill>
                            <a:schemeClr val="accent2"/>
                          </a:solidFill>
                          <a:effectLst/>
                          <a:latin typeface="+mn-lt"/>
                          <a:ea typeface="+mn-ea"/>
                          <a:cs typeface="+mn-cs"/>
                        </a:rPr>
                        <a:t>pm</a:t>
                      </a:r>
                      <a:endParaRPr lang="en-US" sz="1400" baseline="30000">
                        <a:solidFill>
                          <a:schemeClr val="accent2"/>
                        </a:solidFill>
                      </a:endParaRPr>
                    </a:p>
                  </a:txBody>
                  <a:tcPr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3">
                        <a:lumMod val="20000"/>
                        <a:lumOff val="80000"/>
                      </a:schemeClr>
                    </a:solidFill>
                  </a:tcPr>
                </a:tc>
                <a:tc>
                  <a:txBody>
                    <a:bodyPr/>
                    <a:lstStyle/>
                    <a:p>
                      <a:r>
                        <a:rPr lang="en-US" sz="1400" b="0" i="0" kern="1200">
                          <a:solidFill>
                            <a:schemeClr val="accent2"/>
                          </a:solidFill>
                          <a:effectLst/>
                          <a:latin typeface="+mn-lt"/>
                          <a:ea typeface="+mn-ea"/>
                          <a:cs typeface="+mn-cs"/>
                        </a:rPr>
                        <a:t>Break</a:t>
                      </a:r>
                      <a:endParaRPr lang="en-US" sz="1400">
                        <a:solidFill>
                          <a:schemeClr val="accent2"/>
                        </a:solidFill>
                      </a:endParaRPr>
                    </a:p>
                  </a:txBody>
                  <a:tcPr marL="365760"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77103399"/>
                  </a:ext>
                </a:extLst>
              </a:tr>
              <a:tr h="404635">
                <a:tc>
                  <a:txBody>
                    <a:bodyPr/>
                    <a:lstStyle/>
                    <a:p>
                      <a:pPr algn="r"/>
                      <a:r>
                        <a:rPr lang="en-US" sz="1400" b="0" i="0" kern="1200">
                          <a:solidFill>
                            <a:schemeClr val="accent2"/>
                          </a:solidFill>
                          <a:effectLst/>
                          <a:latin typeface="+mn-lt"/>
                          <a:ea typeface="+mn-ea"/>
                          <a:cs typeface="+mn-cs"/>
                        </a:rPr>
                        <a:t>2:30 </a:t>
                      </a:r>
                      <a:r>
                        <a:rPr lang="en-US" sz="1400" b="0" i="0" kern="1200" baseline="30000">
                          <a:solidFill>
                            <a:schemeClr val="accent2"/>
                          </a:solidFill>
                          <a:effectLst/>
                          <a:latin typeface="+mn-lt"/>
                          <a:ea typeface="+mn-ea"/>
                          <a:cs typeface="+mn-cs"/>
                        </a:rPr>
                        <a:t>pm</a:t>
                      </a:r>
                      <a:r>
                        <a:rPr lang="en-US" sz="1400" b="0" i="0" kern="1200">
                          <a:solidFill>
                            <a:schemeClr val="accent2"/>
                          </a:solidFill>
                          <a:effectLst/>
                          <a:latin typeface="+mn-lt"/>
                          <a:ea typeface="+mn-ea"/>
                          <a:cs typeface="+mn-cs"/>
                        </a:rPr>
                        <a:t> – 3:30 </a:t>
                      </a:r>
                      <a:r>
                        <a:rPr lang="en-US" sz="1400" b="0" i="0" kern="1200" baseline="30000">
                          <a:solidFill>
                            <a:schemeClr val="accent2"/>
                          </a:solidFill>
                          <a:effectLst/>
                          <a:latin typeface="+mn-lt"/>
                          <a:ea typeface="+mn-ea"/>
                          <a:cs typeface="+mn-cs"/>
                        </a:rPr>
                        <a:t>pm</a:t>
                      </a:r>
                      <a:endParaRPr lang="en-US" sz="1400" baseline="30000">
                        <a:solidFill>
                          <a:schemeClr val="accent2"/>
                        </a:solidFill>
                      </a:endParaRPr>
                    </a:p>
                  </a:txBody>
                  <a:tcPr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bg1"/>
                    </a:solidFill>
                  </a:tcPr>
                </a:tc>
                <a:tc>
                  <a:txBody>
                    <a:bodyPr/>
                    <a:lstStyle/>
                    <a:p>
                      <a:r>
                        <a:rPr lang="en-US" sz="1400" b="0" i="0" kern="1200">
                          <a:solidFill>
                            <a:schemeClr val="accent2"/>
                          </a:solidFill>
                          <a:effectLst/>
                          <a:latin typeface="+mn-lt"/>
                          <a:ea typeface="+mn-ea"/>
                          <a:cs typeface="+mn-cs"/>
                        </a:rPr>
                        <a:t>Breakout Sessions V – </a:t>
                      </a:r>
                      <a:r>
                        <a:rPr lang="en-US" sz="1400" b="0" i="1" kern="1200">
                          <a:solidFill>
                            <a:schemeClr val="accent2"/>
                          </a:solidFill>
                          <a:effectLst/>
                          <a:latin typeface="+mn-lt"/>
                          <a:ea typeface="+mn-ea"/>
                          <a:cs typeface="+mn-cs"/>
                        </a:rPr>
                        <a:t>View the ASTP Annual Meeting app for details</a:t>
                      </a:r>
                      <a:endParaRPr lang="en-US" sz="1400" i="1">
                        <a:solidFill>
                          <a:schemeClr val="accent2"/>
                        </a:solidFill>
                      </a:endParaRPr>
                    </a:p>
                  </a:txBody>
                  <a:tcPr marL="365760" marT="137160" marB="137160" anchor="ct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9594236"/>
                  </a:ext>
                </a:extLst>
              </a:tr>
            </a:tbl>
          </a:graphicData>
        </a:graphic>
      </p:graphicFrame>
      <p:sp>
        <p:nvSpPr>
          <p:cNvPr id="8" name="TextBox 7">
            <a:extLst>
              <a:ext uri="{FF2B5EF4-FFF2-40B4-BE49-F238E27FC236}">
                <a16:creationId xmlns:a16="http://schemas.microsoft.com/office/drawing/2014/main" id="{38C91D95-EA34-DC18-1CEB-73AFC5B70A6E}"/>
              </a:ext>
            </a:extLst>
          </p:cNvPr>
          <p:cNvSpPr txBox="1"/>
          <p:nvPr/>
        </p:nvSpPr>
        <p:spPr bwMode="gray">
          <a:xfrm>
            <a:off x="2541403" y="444801"/>
            <a:ext cx="3192235" cy="800100"/>
          </a:xfrm>
          <a:prstGeom prst="rect">
            <a:avLst/>
          </a:prstGeom>
        </p:spPr>
        <p:txBody>
          <a:bodyPr wrap="square" lIns="45720" tIns="45720" rIns="45720" bIns="45720" rtlCol="0">
            <a:noAutofit/>
          </a:bodyPr>
          <a:lstStyle/>
          <a:p>
            <a:pPr algn="l">
              <a:lnSpc>
                <a:spcPct val="90000"/>
              </a:lnSpc>
              <a:spcBef>
                <a:spcPts val="1000"/>
              </a:spcBef>
            </a:pPr>
            <a:r>
              <a:rPr lang="en-US" sz="2000" b="1">
                <a:solidFill>
                  <a:srgbClr val="081F7A"/>
                </a:solidFill>
              </a:rPr>
              <a:t>Tomorrow’s</a:t>
            </a:r>
            <a:r>
              <a:rPr lang="en-US" sz="2000" b="1">
                <a:solidFill>
                  <a:schemeClr val="accent2"/>
                </a:solidFill>
              </a:rPr>
              <a:t> Agenda</a:t>
            </a:r>
          </a:p>
          <a:p>
            <a:pPr algn="l">
              <a:lnSpc>
                <a:spcPct val="90000"/>
              </a:lnSpc>
              <a:spcBef>
                <a:spcPts val="1000"/>
              </a:spcBef>
            </a:pPr>
            <a:r>
              <a:rPr lang="en-US" sz="1600">
                <a:solidFill>
                  <a:schemeClr val="accent1"/>
                </a:solidFill>
              </a:rPr>
              <a:t>February 12</a:t>
            </a:r>
            <a:r>
              <a:rPr lang="en-US" sz="1600" baseline="30000">
                <a:solidFill>
                  <a:schemeClr val="accent1"/>
                </a:solidFill>
              </a:rPr>
              <a:t>th</a:t>
            </a:r>
            <a:r>
              <a:rPr lang="en-US" sz="1600">
                <a:solidFill>
                  <a:schemeClr val="accent1"/>
                </a:solidFill>
              </a:rPr>
              <a:t> </a:t>
            </a:r>
          </a:p>
        </p:txBody>
      </p:sp>
    </p:spTree>
    <p:extLst>
      <p:ext uri="{BB962C8B-B14F-4D97-AF65-F5344CB8AC3E}">
        <p14:creationId xmlns:p14="http://schemas.microsoft.com/office/powerpoint/2010/main" val="235519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3D0A758-9B03-B1A4-BE81-CC678F2DEE99}"/>
              </a:ext>
            </a:extLst>
          </p:cNvPr>
          <p:cNvPicPr>
            <a:picLocks noChangeAspect="1"/>
          </p:cNvPicPr>
          <p:nvPr/>
        </p:nvPicPr>
        <p:blipFill>
          <a:blip r:embed="rId2">
            <a:extLst>
              <a:ext uri="{96DAC541-7B7A-43D3-8B79-37D633B846F1}">
                <asvg:svgBlip xmlns:asvg="http://schemas.microsoft.com/office/drawing/2016/SVG/main" r:embed="rId3"/>
              </a:ext>
            </a:extLst>
          </a:blip>
          <a:srcRect t="-6968" r="70699" b="-1"/>
          <a:stretch/>
        </p:blipFill>
        <p:spPr>
          <a:xfrm>
            <a:off x="906803" y="962540"/>
            <a:ext cx="551438" cy="556822"/>
          </a:xfrm>
          <a:prstGeom prst="rect">
            <a:avLst/>
          </a:prstGeom>
        </p:spPr>
      </p:pic>
      <p:sp>
        <p:nvSpPr>
          <p:cNvPr id="5" name="TextBox 4">
            <a:extLst>
              <a:ext uri="{FF2B5EF4-FFF2-40B4-BE49-F238E27FC236}">
                <a16:creationId xmlns:a16="http://schemas.microsoft.com/office/drawing/2014/main" id="{25B654FE-C8A1-0A14-2196-BC16AC2AAFFB}"/>
              </a:ext>
            </a:extLst>
          </p:cNvPr>
          <p:cNvSpPr txBox="1"/>
          <p:nvPr/>
        </p:nvSpPr>
        <p:spPr>
          <a:xfrm>
            <a:off x="975042" y="2012390"/>
            <a:ext cx="5903739" cy="1260742"/>
          </a:xfrm>
          <a:prstGeom prst="rect">
            <a:avLst/>
          </a:prstGeom>
          <a:noFill/>
        </p:spPr>
        <p:txBody>
          <a:bodyPr wrap="square" lIns="0" tIns="45720" rIns="0" bIns="45720" anchor="t" anchorCtr="0">
            <a:noAutofit/>
          </a:bodyPr>
          <a:lstStyle/>
          <a:p>
            <a:pPr marL="0" marR="0" lvl="0" indent="0" algn="l" defTabSz="914400" rtl="0" eaLnBrk="1" fontAlgn="auto" latinLnBrk="0" hangingPunct="1">
              <a:lnSpc>
                <a:spcPct val="90000"/>
              </a:lnSpc>
              <a:spcBef>
                <a:spcPts val="0"/>
              </a:spcBef>
              <a:spcAft>
                <a:spcPts val="2400"/>
              </a:spcAft>
              <a:buClrTx/>
              <a:buSzTx/>
              <a:buFontTx/>
              <a:buNone/>
              <a:tabLst/>
              <a:defRPr/>
            </a:pPr>
            <a:r>
              <a:rPr kumimoji="0" lang="en-US" sz="3600" b="1" i="0" u="none" strike="noStrike" kern="1200" cap="none" spc="-68" normalizeH="0" baseline="0" noProof="0">
                <a:ln>
                  <a:noFill/>
                </a:ln>
                <a:solidFill>
                  <a:srgbClr val="FDFDFD"/>
                </a:solidFill>
                <a:effectLst/>
                <a:uLnTx/>
                <a:uFillTx/>
                <a:latin typeface="Arial" panose="020B0604020202020204"/>
                <a:ea typeface="Roboto Medium"/>
                <a:cs typeface="+mn-cs"/>
              </a:rPr>
              <a:t>We want to hear from you – </a:t>
            </a:r>
            <a:r>
              <a:rPr kumimoji="0" lang="en-US" sz="3600" b="1" i="0" u="none" strike="noStrike" kern="1200" cap="none" spc="-68" normalizeH="0" baseline="0" noProof="0">
                <a:ln>
                  <a:noFill/>
                </a:ln>
                <a:solidFill>
                  <a:srgbClr val="FCD66E"/>
                </a:solidFill>
                <a:effectLst/>
                <a:uLnTx/>
                <a:uFillTx/>
                <a:latin typeface="Arial" panose="020B0604020202020204"/>
                <a:ea typeface="Roboto Medium"/>
                <a:cs typeface="+mn-cs"/>
              </a:rPr>
              <a:t>comment today!</a:t>
            </a:r>
          </a:p>
        </p:txBody>
      </p:sp>
      <p:pic>
        <p:nvPicPr>
          <p:cNvPr id="6" name="Picture 5">
            <a:extLst>
              <a:ext uri="{FF2B5EF4-FFF2-40B4-BE49-F238E27FC236}">
                <a16:creationId xmlns:a16="http://schemas.microsoft.com/office/drawing/2014/main" id="{4ADBFD90-38A8-CBFD-197F-5F317CE739E5}"/>
              </a:ext>
            </a:extLst>
          </p:cNvPr>
          <p:cNvPicPr>
            <a:picLocks noChangeAspect="1"/>
          </p:cNvPicPr>
          <p:nvPr/>
        </p:nvPicPr>
        <p:blipFill>
          <a:blip r:embed="rId4"/>
          <a:stretch>
            <a:fillRect/>
          </a:stretch>
        </p:blipFill>
        <p:spPr>
          <a:xfrm>
            <a:off x="1566053" y="1050784"/>
            <a:ext cx="2011260" cy="380334"/>
          </a:xfrm>
          <a:prstGeom prst="rect">
            <a:avLst/>
          </a:prstGeom>
        </p:spPr>
      </p:pic>
      <p:sp>
        <p:nvSpPr>
          <p:cNvPr id="10" name="TextBox 9">
            <a:extLst>
              <a:ext uri="{FF2B5EF4-FFF2-40B4-BE49-F238E27FC236}">
                <a16:creationId xmlns:a16="http://schemas.microsoft.com/office/drawing/2014/main" id="{F4FF56E8-60C9-4F18-A621-7FD150534641}"/>
              </a:ext>
            </a:extLst>
          </p:cNvPr>
          <p:cNvSpPr txBox="1"/>
          <p:nvPr/>
        </p:nvSpPr>
        <p:spPr bwMode="gray">
          <a:xfrm>
            <a:off x="906803" y="3766160"/>
            <a:ext cx="2511086" cy="2170466"/>
          </a:xfrm>
          <a:prstGeom prst="rect">
            <a:avLst/>
          </a:prstGeom>
          <a:noFill/>
        </p:spPr>
        <p:txBody>
          <a:bodyPr wrap="square">
            <a:spAutoFit/>
          </a:bodyPr>
          <a:lstStyle/>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AI in Clinical Care</a:t>
            </a:r>
          </a:p>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HTI-5 Proposed Rule</a:t>
            </a:r>
          </a:p>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Diagnostic Imaging</a:t>
            </a:r>
          </a:p>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Draft USCDI v7</a:t>
            </a:r>
          </a:p>
        </p:txBody>
      </p:sp>
      <p:sp>
        <p:nvSpPr>
          <p:cNvPr id="11" name="TextBox 10">
            <a:extLst>
              <a:ext uri="{FF2B5EF4-FFF2-40B4-BE49-F238E27FC236}">
                <a16:creationId xmlns:a16="http://schemas.microsoft.com/office/drawing/2014/main" id="{62D86A1E-3E0F-28D4-0B69-A5AB84991900}"/>
              </a:ext>
            </a:extLst>
          </p:cNvPr>
          <p:cNvSpPr txBox="1"/>
          <p:nvPr/>
        </p:nvSpPr>
        <p:spPr bwMode="gray">
          <a:xfrm>
            <a:off x="4564403" y="3766160"/>
            <a:ext cx="6094268" cy="2170466"/>
          </a:xfrm>
          <a:prstGeom prst="rect">
            <a:avLst/>
          </a:prstGeom>
          <a:noFill/>
        </p:spPr>
        <p:txBody>
          <a:bodyPr wrap="square">
            <a:spAutoFit/>
          </a:bodyPr>
          <a:lstStyle/>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Comments due  February 23, 2026</a:t>
            </a:r>
          </a:p>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Comments due  February 27, 2026</a:t>
            </a:r>
          </a:p>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Comments due  March 16, 2026</a:t>
            </a:r>
          </a:p>
          <a:p>
            <a:pPr marL="0" marR="0" lvl="0" indent="0" algn="l" defTabSz="914400" rtl="0" eaLnBrk="1" fontAlgn="auto" latinLnBrk="0" hangingPunct="1">
              <a:lnSpc>
                <a:spcPct val="175000"/>
              </a:lnSpc>
              <a:spcBef>
                <a:spcPts val="0"/>
              </a:spcBef>
              <a:spcAft>
                <a:spcPts val="0"/>
              </a:spcAft>
              <a:buClrTx/>
              <a:buSzTx/>
              <a:buFontTx/>
              <a:buNone/>
              <a:tabLst/>
              <a:defRPr/>
            </a:pPr>
            <a:r>
              <a:rPr kumimoji="0" lang="en-US" sz="20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rPr>
              <a:t>Comments due  April 13, 2026</a:t>
            </a:r>
          </a:p>
        </p:txBody>
      </p:sp>
      <p:cxnSp>
        <p:nvCxnSpPr>
          <p:cNvPr id="13" name="Straight Connector 12">
            <a:extLst>
              <a:ext uri="{FF2B5EF4-FFF2-40B4-BE49-F238E27FC236}">
                <a16:creationId xmlns:a16="http://schemas.microsoft.com/office/drawing/2014/main" id="{6672A49D-220F-6FD0-BAE3-CF9A159E7468}"/>
              </a:ext>
            </a:extLst>
          </p:cNvPr>
          <p:cNvCxnSpPr/>
          <p:nvPr/>
        </p:nvCxnSpPr>
        <p:spPr bwMode="gray">
          <a:xfrm>
            <a:off x="975042" y="4337583"/>
            <a:ext cx="7503940" cy="0"/>
          </a:xfrm>
          <a:prstGeom prst="line">
            <a:avLst/>
          </a:prstGeom>
          <a:noFill/>
          <a:ln w="12700" cap="rnd">
            <a:solidFill>
              <a:schemeClr val="accent1">
                <a:lumMod val="60000"/>
                <a:lumOff val="40000"/>
              </a:schemeClr>
            </a:solidFill>
            <a:prstDash val="solid"/>
            <a:round/>
            <a:headEnd/>
            <a:tailEnd/>
          </a:ln>
          <a:effectLst/>
        </p:spPr>
      </p:cxnSp>
      <p:cxnSp>
        <p:nvCxnSpPr>
          <p:cNvPr id="14" name="Straight Connector 13">
            <a:extLst>
              <a:ext uri="{FF2B5EF4-FFF2-40B4-BE49-F238E27FC236}">
                <a16:creationId xmlns:a16="http://schemas.microsoft.com/office/drawing/2014/main" id="{5EBBEB49-90C1-6EDC-8CE3-07635A43EC9C}"/>
              </a:ext>
            </a:extLst>
          </p:cNvPr>
          <p:cNvCxnSpPr/>
          <p:nvPr/>
        </p:nvCxnSpPr>
        <p:spPr bwMode="gray">
          <a:xfrm>
            <a:off x="975042" y="4867520"/>
            <a:ext cx="7503940" cy="0"/>
          </a:xfrm>
          <a:prstGeom prst="line">
            <a:avLst/>
          </a:prstGeom>
          <a:noFill/>
          <a:ln w="12700" cap="rnd">
            <a:solidFill>
              <a:schemeClr val="accent1">
                <a:lumMod val="60000"/>
                <a:lumOff val="40000"/>
              </a:schemeClr>
            </a:solidFill>
            <a:prstDash val="solid"/>
            <a:round/>
            <a:headEnd/>
            <a:tailEnd/>
          </a:ln>
          <a:effectLst/>
        </p:spPr>
      </p:cxnSp>
      <p:cxnSp>
        <p:nvCxnSpPr>
          <p:cNvPr id="15" name="Straight Connector 14">
            <a:extLst>
              <a:ext uri="{FF2B5EF4-FFF2-40B4-BE49-F238E27FC236}">
                <a16:creationId xmlns:a16="http://schemas.microsoft.com/office/drawing/2014/main" id="{7D9D99DC-25FD-3CFB-E3AE-80C92F7F6084}"/>
              </a:ext>
            </a:extLst>
          </p:cNvPr>
          <p:cNvCxnSpPr/>
          <p:nvPr/>
        </p:nvCxnSpPr>
        <p:spPr bwMode="gray">
          <a:xfrm>
            <a:off x="975042" y="5397456"/>
            <a:ext cx="7503940" cy="0"/>
          </a:xfrm>
          <a:prstGeom prst="line">
            <a:avLst/>
          </a:prstGeom>
          <a:noFill/>
          <a:ln w="12700" cap="rnd">
            <a:solidFill>
              <a:schemeClr val="accent1">
                <a:lumMod val="60000"/>
                <a:lumOff val="40000"/>
              </a:schemeClr>
            </a:solidFill>
            <a:prstDash val="solid"/>
            <a:round/>
            <a:headEnd/>
            <a:tailEnd/>
          </a:ln>
          <a:effectLst/>
        </p:spPr>
      </p:cxnSp>
      <p:cxnSp>
        <p:nvCxnSpPr>
          <p:cNvPr id="16" name="Straight Connector 15">
            <a:extLst>
              <a:ext uri="{FF2B5EF4-FFF2-40B4-BE49-F238E27FC236}">
                <a16:creationId xmlns:a16="http://schemas.microsoft.com/office/drawing/2014/main" id="{44C5B6B9-E43A-FF6F-48EA-7D8F4F029C37}"/>
              </a:ext>
            </a:extLst>
          </p:cNvPr>
          <p:cNvCxnSpPr/>
          <p:nvPr/>
        </p:nvCxnSpPr>
        <p:spPr bwMode="gray">
          <a:xfrm>
            <a:off x="975042" y="5937783"/>
            <a:ext cx="7503940" cy="0"/>
          </a:xfrm>
          <a:prstGeom prst="line">
            <a:avLst/>
          </a:prstGeom>
          <a:noFill/>
          <a:ln w="12700" cap="rnd">
            <a:solidFill>
              <a:schemeClr val="accent1">
                <a:lumMod val="60000"/>
                <a:lumOff val="40000"/>
              </a:schemeClr>
            </a:solidFill>
            <a:prstDash val="solid"/>
            <a:round/>
            <a:headEnd/>
            <a:tailEnd/>
          </a:ln>
          <a:effectLst/>
        </p:spPr>
      </p:cxnSp>
    </p:spTree>
    <p:extLst>
      <p:ext uri="{BB962C8B-B14F-4D97-AF65-F5344CB8AC3E}">
        <p14:creationId xmlns:p14="http://schemas.microsoft.com/office/powerpoint/2010/main" val="288806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0F756-8927-8DBB-9223-D984D3EA2D56}"/>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3F2D035F-5479-9E43-2EF1-25EFCDA79E47}"/>
              </a:ext>
            </a:extLst>
          </p:cNvPr>
          <p:cNvPicPr>
            <a:picLocks noChangeAspect="1"/>
          </p:cNvPicPr>
          <p:nvPr/>
        </p:nvPicPr>
        <p:blipFill>
          <a:blip r:embed="rId2">
            <a:extLst>
              <a:ext uri="{96DAC541-7B7A-43D3-8B79-37D633B846F1}">
                <asvg:svgBlip xmlns:asvg="http://schemas.microsoft.com/office/drawing/2016/SVG/main" r:embed="rId3"/>
              </a:ext>
            </a:extLst>
          </a:blip>
          <a:srcRect t="-6968" r="70699" b="-1"/>
          <a:stretch/>
        </p:blipFill>
        <p:spPr>
          <a:xfrm>
            <a:off x="906803" y="1367785"/>
            <a:ext cx="551438" cy="556822"/>
          </a:xfrm>
          <a:prstGeom prst="rect">
            <a:avLst/>
          </a:prstGeom>
        </p:spPr>
      </p:pic>
      <p:sp>
        <p:nvSpPr>
          <p:cNvPr id="7" name="TextBox 6">
            <a:extLst>
              <a:ext uri="{FF2B5EF4-FFF2-40B4-BE49-F238E27FC236}">
                <a16:creationId xmlns:a16="http://schemas.microsoft.com/office/drawing/2014/main" id="{7406F918-1263-6CE7-E98E-1132B2FAEB46}"/>
              </a:ext>
            </a:extLst>
          </p:cNvPr>
          <p:cNvSpPr txBox="1"/>
          <p:nvPr/>
        </p:nvSpPr>
        <p:spPr>
          <a:xfrm>
            <a:off x="975043" y="2417635"/>
            <a:ext cx="5765372" cy="2022730"/>
          </a:xfrm>
          <a:prstGeom prst="rect">
            <a:avLst/>
          </a:prstGeom>
          <a:noFill/>
        </p:spPr>
        <p:txBody>
          <a:bodyPr wrap="square" lIns="0" tIns="45720" rIns="0" bIns="45720" anchor="t" anchorCtr="0">
            <a:noAutofit/>
          </a:bodyPr>
          <a:lstStyle/>
          <a:p>
            <a:pPr marL="0" marR="0" lvl="0" indent="0" algn="l" defTabSz="914400" rtl="0" eaLnBrk="1" fontAlgn="auto" latinLnBrk="0" hangingPunct="1">
              <a:lnSpc>
                <a:spcPct val="90000"/>
              </a:lnSpc>
              <a:spcBef>
                <a:spcPts val="0"/>
              </a:spcBef>
              <a:spcAft>
                <a:spcPts val="2400"/>
              </a:spcAft>
              <a:buClrTx/>
              <a:buSzTx/>
              <a:buFontTx/>
              <a:buNone/>
              <a:tabLst/>
              <a:defRPr/>
            </a:pPr>
            <a:r>
              <a:rPr kumimoji="0" lang="en-US" sz="3600" b="1" i="0" u="none" strike="noStrike" kern="1200" cap="none" spc="-68" normalizeH="0" baseline="0" noProof="0">
                <a:ln>
                  <a:noFill/>
                </a:ln>
                <a:solidFill>
                  <a:srgbClr val="FDFDFD"/>
                </a:solidFill>
                <a:effectLst/>
                <a:uLnTx/>
                <a:uFillTx/>
                <a:latin typeface="Arial" panose="020B0604020202020204"/>
                <a:ea typeface="Roboto Medium"/>
                <a:cs typeface="+mn-cs"/>
              </a:rPr>
              <a:t>Stay up-to-date on the agenda with the Annual Meeting app!</a:t>
            </a:r>
            <a:r>
              <a:rPr kumimoji="0" lang="en-US" sz="3600" b="1" i="0" u="none" strike="noStrike" kern="1200" cap="none" spc="-31" normalizeH="0" baseline="0" noProof="0">
                <a:ln>
                  <a:noFill/>
                </a:ln>
                <a:solidFill>
                  <a:srgbClr val="FDFDFD"/>
                </a:solidFill>
                <a:effectLst/>
                <a:uLnTx/>
                <a:uFillTx/>
                <a:latin typeface="Arial" panose="020B0604020202020204"/>
                <a:ea typeface="Roboto Medium"/>
                <a:cs typeface="+mn-cs"/>
              </a:rPr>
              <a:t> </a:t>
            </a:r>
          </a:p>
          <a:p>
            <a:pPr marL="0" marR="0" lvl="0" indent="0" algn="l" defTabSz="914400" rtl="0" eaLnBrk="1" fontAlgn="auto" latinLnBrk="0" hangingPunct="1">
              <a:lnSpc>
                <a:spcPct val="90000"/>
              </a:lnSpc>
              <a:spcBef>
                <a:spcPts val="0"/>
              </a:spcBef>
              <a:spcAft>
                <a:spcPts val="2400"/>
              </a:spcAft>
              <a:buClrTx/>
              <a:buSzTx/>
              <a:buFontTx/>
              <a:buNone/>
              <a:tabLst/>
              <a:defRPr/>
            </a:pPr>
            <a:endParaRPr kumimoji="0" lang="en-US" sz="3600" b="1" i="0" u="none" strike="noStrike" kern="1200" cap="none" spc="-31" normalizeH="0" baseline="0" noProof="0">
              <a:ln>
                <a:noFill/>
              </a:ln>
              <a:solidFill>
                <a:srgbClr val="FDFDFD"/>
              </a:solidFill>
              <a:effectLst/>
              <a:uLnTx/>
              <a:uFillTx/>
              <a:latin typeface="Arial" panose="020B0604020202020204"/>
              <a:ea typeface="Roboto Medium"/>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31" normalizeH="0" baseline="0" noProof="0">
                <a:ln>
                  <a:noFill/>
                </a:ln>
                <a:solidFill>
                  <a:srgbClr val="FDFDFD"/>
                </a:solidFill>
                <a:effectLst/>
                <a:uLnTx/>
                <a:uFillTx/>
                <a:latin typeface="Arial" panose="020B0604020202020204"/>
                <a:ea typeface="Roboto Medium"/>
                <a:cs typeface="+mn-cs"/>
              </a:rPr>
              <a:t>Download </a:t>
            </a:r>
            <a:r>
              <a:rPr lang="en-US" sz="2200" b="1" spc="-31" err="1">
                <a:solidFill>
                  <a:srgbClr val="FDFDFD"/>
                </a:solidFill>
                <a:latin typeface="Arial" panose="020B0604020202020204"/>
                <a:ea typeface="Roboto Medium"/>
              </a:rPr>
              <a:t>vFairs</a:t>
            </a:r>
            <a:r>
              <a:rPr kumimoji="0" lang="en-US" sz="2200" b="0" i="0" u="none" strike="noStrike" kern="1200" cap="none" spc="-31" normalizeH="0" baseline="0" noProof="0">
                <a:ln>
                  <a:noFill/>
                </a:ln>
                <a:solidFill>
                  <a:srgbClr val="FDFDFD"/>
                </a:solidFill>
                <a:effectLst/>
                <a:uLnTx/>
                <a:uFillTx/>
                <a:latin typeface="Arial" panose="020B0604020202020204"/>
                <a:ea typeface="Roboto Medium"/>
                <a:cs typeface="+mn-cs"/>
              </a:rPr>
              <a:t> in the </a:t>
            </a:r>
            <a:br>
              <a:rPr kumimoji="0" lang="en-US" sz="2200" b="0" i="0" u="none" strike="noStrike" kern="1200" cap="none" spc="-31" normalizeH="0" baseline="0" noProof="0">
                <a:ln>
                  <a:noFill/>
                </a:ln>
                <a:solidFill>
                  <a:srgbClr val="FDFDFD"/>
                </a:solidFill>
                <a:effectLst/>
                <a:uLnTx/>
                <a:uFillTx/>
                <a:latin typeface="Arial" panose="020B0604020202020204"/>
                <a:ea typeface="Roboto Medium"/>
                <a:cs typeface="+mn-cs"/>
              </a:rPr>
            </a:br>
            <a:r>
              <a:rPr kumimoji="0" lang="en-US" sz="2200" b="0" i="0" u="none" strike="noStrike" kern="1200" cap="none" spc="-31" normalizeH="0" baseline="0" noProof="0">
                <a:ln>
                  <a:noFill/>
                </a:ln>
                <a:solidFill>
                  <a:srgbClr val="FDFDFD"/>
                </a:solidFill>
                <a:effectLst/>
                <a:uLnTx/>
                <a:uFillTx/>
                <a:latin typeface="Arial" panose="020B0604020202020204"/>
                <a:ea typeface="Roboto Medium"/>
                <a:cs typeface="+mn-cs"/>
              </a:rPr>
              <a:t>App Store or Google Play.</a:t>
            </a:r>
            <a:endParaRPr kumimoji="0" lang="en-US" sz="2200" b="0" i="0" u="none" strike="noStrike" kern="1200" cap="none" spc="-31" normalizeH="0" baseline="0" noProof="0">
              <a:ln>
                <a:noFill/>
              </a:ln>
              <a:solidFill>
                <a:srgbClr val="FDFDFD"/>
              </a:solidFill>
              <a:effectLst/>
              <a:uLnTx/>
              <a:uFillTx/>
              <a:latin typeface="Arial" panose="020B0604020202020204"/>
              <a:ea typeface="Roboto Medium"/>
              <a:cs typeface="Arial" panose="020B0604020202020204" pitchFamily="34" charset="0"/>
            </a:endParaRPr>
          </a:p>
        </p:txBody>
      </p:sp>
      <p:pic>
        <p:nvPicPr>
          <p:cNvPr id="4" name="Picture 3">
            <a:extLst>
              <a:ext uri="{FF2B5EF4-FFF2-40B4-BE49-F238E27FC236}">
                <a16:creationId xmlns:a16="http://schemas.microsoft.com/office/drawing/2014/main" id="{F8F7C595-1AB9-2411-58C6-D868E56DBBC2}"/>
              </a:ext>
            </a:extLst>
          </p:cNvPr>
          <p:cNvPicPr>
            <a:picLocks noChangeAspect="1"/>
          </p:cNvPicPr>
          <p:nvPr/>
        </p:nvPicPr>
        <p:blipFill>
          <a:blip r:embed="rId4"/>
          <a:stretch>
            <a:fillRect/>
          </a:stretch>
        </p:blipFill>
        <p:spPr>
          <a:xfrm>
            <a:off x="1566053" y="1456029"/>
            <a:ext cx="2011260" cy="380334"/>
          </a:xfrm>
          <a:prstGeom prst="rect">
            <a:avLst/>
          </a:prstGeom>
        </p:spPr>
      </p:pic>
    </p:spTree>
    <p:extLst>
      <p:ext uri="{BB962C8B-B14F-4D97-AF65-F5344CB8AC3E}">
        <p14:creationId xmlns:p14="http://schemas.microsoft.com/office/powerpoint/2010/main" val="319145968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EA770-A899-23EF-6A60-3F451D060834}"/>
              </a:ext>
            </a:extLst>
          </p:cNvPr>
          <p:cNvSpPr txBox="1">
            <a:spLocks/>
          </p:cNvSpPr>
          <p:nvPr/>
        </p:nvSpPr>
        <p:spPr bwMode="gray">
          <a:xfrm>
            <a:off x="3392781" y="3977641"/>
            <a:ext cx="5604429" cy="1014984"/>
          </a:xfrm>
          <a:prstGeom prst="rect">
            <a:avLst/>
          </a:prstGeom>
        </p:spPr>
        <p:txBody>
          <a:bodyPr vert="horz" lIns="0" tIns="0" rIns="0" bIns="45720" rtlCol="0" anchor="t" anchorCtr="0">
            <a:noAutofit/>
          </a:bodyPr>
          <a:lstStyle>
            <a:lvl1pPr algn="l" defTabSz="914400" rtl="0" eaLnBrk="1" latinLnBrk="0" hangingPunct="1">
              <a:lnSpc>
                <a:spcPct val="100000"/>
              </a:lnSpc>
              <a:spcBef>
                <a:spcPts val="0"/>
              </a:spcBef>
              <a:buNone/>
              <a:defRPr lang="en-US" sz="2650" b="0" kern="1200" spc="-50" dirty="0">
                <a:solidFill>
                  <a:schemeClr val="bg1"/>
                </a:solidFill>
                <a:latin typeface="+mj-lt"/>
                <a:ea typeface="+mj-ea"/>
                <a:cs typeface="+mj-cs"/>
              </a:defRPr>
            </a:lvl1pPr>
          </a:lstStyle>
          <a:p>
            <a:pPr algn="ctr">
              <a:spcBef>
                <a:spcPts val="1200"/>
              </a:spcBef>
            </a:pPr>
            <a:r>
              <a:rPr lang="en-US" sz="2200" b="1">
                <a:solidFill>
                  <a:schemeClr val="accent3">
                    <a:lumMod val="40000"/>
                    <a:lumOff val="60000"/>
                  </a:schemeClr>
                </a:solidFill>
              </a:rPr>
              <a:t>Listening Across Sectors: </a:t>
            </a:r>
            <a:r>
              <a:rPr lang="en-US" sz="2200"/>
              <a:t>Improving Mental Health and Substance Use Care through Health IT</a:t>
            </a:r>
          </a:p>
          <a:p>
            <a:pPr algn="ctr">
              <a:spcBef>
                <a:spcPts val="1200"/>
              </a:spcBef>
            </a:pPr>
            <a:endParaRPr lang="en-US" sz="2200"/>
          </a:p>
          <a:p>
            <a:pPr algn="ctr">
              <a:lnSpc>
                <a:spcPct val="150000"/>
              </a:lnSpc>
              <a:spcBef>
                <a:spcPts val="1200"/>
              </a:spcBef>
            </a:pPr>
            <a:r>
              <a:rPr lang="en-US" sz="1500"/>
              <a:t>Washington, DC | February 11, 2026 | 4:00 pm</a:t>
            </a:r>
          </a:p>
          <a:p>
            <a:pPr algn="ctr">
              <a:lnSpc>
                <a:spcPct val="150000"/>
              </a:lnSpc>
              <a:spcBef>
                <a:spcPts val="1200"/>
              </a:spcBef>
            </a:pPr>
            <a:r>
              <a:rPr lang="en-US" sz="1500" u="sng" err="1">
                <a:hlinkClick r:id="rId2">
                  <a:extLst>
                    <a:ext uri="{A12FA001-AC4F-418D-AE19-62706E023703}">
                      <ahyp:hlinkClr xmlns:ahyp="http://schemas.microsoft.com/office/drawing/2018/hyperlinkcolor" val="tx"/>
                    </a:ext>
                  </a:extLst>
                </a:hlinkClick>
              </a:rPr>
              <a:t>www.ASTPAnnualMeeting.com</a:t>
            </a:r>
            <a:r>
              <a:rPr lang="en-US" sz="1500" u="sng"/>
              <a:t> </a:t>
            </a:r>
          </a:p>
        </p:txBody>
      </p:sp>
    </p:spTree>
    <p:extLst>
      <p:ext uri="{BB962C8B-B14F-4D97-AF65-F5344CB8AC3E}">
        <p14:creationId xmlns:p14="http://schemas.microsoft.com/office/powerpoint/2010/main" val="254984692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60A50-D658-021F-79F8-25597373F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B78A2-94DE-4523-1898-FBA684EC9ACF}"/>
              </a:ext>
            </a:extLst>
          </p:cNvPr>
          <p:cNvSpPr>
            <a:spLocks noGrp="1"/>
          </p:cNvSpPr>
          <p:nvPr>
            <p:ph type="ctrTitle"/>
          </p:nvPr>
        </p:nvSpPr>
        <p:spPr/>
        <p:txBody>
          <a:bodyPr/>
          <a:lstStyle/>
          <a:p>
            <a:r>
              <a:rPr lang="en-US" sz="3200" b="1"/>
              <a:t>ASTP Behavioral Health IT Updates</a:t>
            </a:r>
            <a:br>
              <a:rPr lang="en-US" sz="2800"/>
            </a:br>
            <a:endParaRPr lang="en-US"/>
          </a:p>
        </p:txBody>
      </p:sp>
    </p:spTree>
    <p:extLst>
      <p:ext uri="{BB962C8B-B14F-4D97-AF65-F5344CB8AC3E}">
        <p14:creationId xmlns:p14="http://schemas.microsoft.com/office/powerpoint/2010/main" val="4198263977"/>
      </p:ext>
    </p:extLst>
  </p:cSld>
  <p:clrMapOvr>
    <a:masterClrMapping/>
  </p:clrMapOvr>
  <mc:AlternateContent xmlns:mc="http://schemas.openxmlformats.org/markup-compatibility/2006" xmlns:p14="http://schemas.microsoft.com/office/powerpoint/2010/main">
    <mc:Choice Requires="p14">
      <p:transition spd="slow" p14:dur="3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6247D-C719-9CCF-10FF-61BE660FD5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EE12B3-6934-4FFC-4DBC-92B38A116DE4}"/>
              </a:ext>
            </a:extLst>
          </p:cNvPr>
          <p:cNvSpPr>
            <a:spLocks noGrp="1"/>
          </p:cNvSpPr>
          <p:nvPr>
            <p:ph type="ctrTitle"/>
          </p:nvPr>
        </p:nvSpPr>
        <p:spPr>
          <a:xfrm>
            <a:off x="448055" y="2105246"/>
            <a:ext cx="9652875" cy="1094201"/>
          </a:xfrm>
        </p:spPr>
        <p:txBody>
          <a:bodyPr/>
          <a:lstStyle/>
          <a:p>
            <a:r>
              <a:rPr lang="en-US" b="1"/>
              <a:t>Behavioral Health IT (BHIT) Initiative </a:t>
            </a:r>
          </a:p>
        </p:txBody>
      </p:sp>
    </p:spTree>
    <p:extLst>
      <p:ext uri="{BB962C8B-B14F-4D97-AF65-F5344CB8AC3E}">
        <p14:creationId xmlns:p14="http://schemas.microsoft.com/office/powerpoint/2010/main" val="3214486952"/>
      </p:ext>
    </p:extLst>
  </p:cSld>
  <p:clrMapOvr>
    <a:masterClrMapping/>
  </p:clrMapOvr>
  <mc:AlternateContent xmlns:mc="http://schemas.openxmlformats.org/markup-compatibility/2006" xmlns:p14="http://schemas.microsoft.com/office/powerpoint/2010/main">
    <mc:Choice Requires="p14">
      <p:transition spd="slow" p14:dur="3750" advClick="0" advTm="6000"/>
    </mc:Choice>
    <mc:Fallback xmlns="">
      <p:transition spd="slow" advClick="0" advTm="6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6C53EDF-6BE5-B3B6-C752-2C7BF294D273}"/>
              </a:ext>
            </a:extLst>
          </p:cNvPr>
          <p:cNvSpPr txBox="1">
            <a:spLocks/>
          </p:cNvSpPr>
          <p:nvPr/>
        </p:nvSpPr>
        <p:spPr>
          <a:xfrm>
            <a:off x="243825" y="287978"/>
            <a:ext cx="11701173" cy="841683"/>
          </a:xfrm>
          <a:prstGeom prst="rect">
            <a:avLst/>
          </a:prstGeom>
        </p:spPr>
        <p:txBody>
          <a:bodyPr vert="horz" lIns="91416" tIns="45708" rIns="91416" bIns="45708" rtlCol="0" anchor="t">
            <a:noAutofit/>
          </a:bodyPr>
          <a:lstStyle>
            <a:lvl1pPr algn="l" defTabSz="914377" rtl="0" eaLnBrk="1" latinLnBrk="0" hangingPunct="1">
              <a:lnSpc>
                <a:spcPct val="900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a:lstStyle>
          <a:p>
            <a:pPr>
              <a:defRPr/>
            </a:pPr>
            <a:r>
              <a:rPr lang="en-US" sz="2700" spc="-50">
                <a:solidFill>
                  <a:srgbClr val="001D91"/>
                </a:solidFill>
                <a:latin typeface="Arial" panose="020B0604020202020204"/>
                <a:cs typeface="Arial"/>
              </a:rPr>
              <a:t>Behavioral Health Information Technology (BHIT) Initiative</a:t>
            </a:r>
            <a:endParaRPr lang="en-US" sz="2650" b="0" spc="-50">
              <a:solidFill>
                <a:srgbClr val="001D91"/>
              </a:solidFill>
            </a:endParaRPr>
          </a:p>
        </p:txBody>
      </p:sp>
      <p:sp>
        <p:nvSpPr>
          <p:cNvPr id="2" name="Content Placeholder 12">
            <a:extLst>
              <a:ext uri="{FF2B5EF4-FFF2-40B4-BE49-F238E27FC236}">
                <a16:creationId xmlns:a16="http://schemas.microsoft.com/office/drawing/2014/main" id="{32CC5B50-D0BE-169B-8DFA-F7806328105B}"/>
              </a:ext>
            </a:extLst>
          </p:cNvPr>
          <p:cNvSpPr txBox="1">
            <a:spLocks/>
          </p:cNvSpPr>
          <p:nvPr/>
        </p:nvSpPr>
        <p:spPr>
          <a:xfrm>
            <a:off x="243824" y="1084163"/>
            <a:ext cx="11701173" cy="714777"/>
          </a:xfrm>
          <a:prstGeom prst="rect">
            <a:avLst/>
          </a:prstGeom>
        </p:spPr>
        <p:txBody>
          <a:bodyPr vert="horz" lIns="91416" tIns="45708" rIns="91416" bIns="45708"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03" fontAlgn="base">
              <a:buNone/>
            </a:pPr>
            <a:r>
              <a:rPr lang="en-US" sz="1800"/>
              <a:t>The $20M+ SAMHSA/ASTP partnership, began in 2024, and aims to address the need for improved </a:t>
            </a:r>
            <a:r>
              <a:rPr lang="en-US" sz="1800">
                <a:solidFill>
                  <a:schemeClr val="accent3">
                    <a:lumMod val="60000"/>
                    <a:lumOff val="40000"/>
                  </a:schemeClr>
                </a:solidFill>
              </a:rPr>
              <a:t>data exchange </a:t>
            </a:r>
            <a:r>
              <a:rPr lang="en-US" sz="1800">
                <a:solidFill>
                  <a:srgbClr val="000000"/>
                </a:solidFill>
              </a:rPr>
              <a:t>in behavioral healthcare settings. The BHIT Initiative aims to...</a:t>
            </a:r>
            <a:endParaRPr lang="en-US" sz="1800">
              <a:solidFill>
                <a:schemeClr val="accent3">
                  <a:lumMod val="60000"/>
                  <a:lumOff val="40000"/>
                </a:schemeClr>
              </a:solidFill>
              <a:cs typeface="Arial"/>
            </a:endParaRPr>
          </a:p>
        </p:txBody>
      </p:sp>
      <p:sp>
        <p:nvSpPr>
          <p:cNvPr id="3" name="Content Placeholder 12">
            <a:extLst>
              <a:ext uri="{FF2B5EF4-FFF2-40B4-BE49-F238E27FC236}">
                <a16:creationId xmlns:a16="http://schemas.microsoft.com/office/drawing/2014/main" id="{0E8DF5F9-A883-F4BA-DF09-253492A7D34C}"/>
              </a:ext>
            </a:extLst>
          </p:cNvPr>
          <p:cNvSpPr txBox="1">
            <a:spLocks/>
          </p:cNvSpPr>
          <p:nvPr/>
        </p:nvSpPr>
        <p:spPr>
          <a:xfrm>
            <a:off x="243824" y="2124880"/>
            <a:ext cx="3737626" cy="533931"/>
          </a:xfrm>
          <a:prstGeom prst="roundRect">
            <a:avLst>
              <a:gd name="adj" fmla="val 50000"/>
            </a:avLst>
          </a:prstGeom>
          <a:solidFill>
            <a:schemeClr val="accent2">
              <a:lumMod val="20000"/>
              <a:lumOff val="80000"/>
            </a:schemeClr>
          </a:solidFill>
        </p:spPr>
        <p:txBody>
          <a:bodyPr vert="horz" lIns="91416" tIns="45708" rIns="91416" bIns="45708"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103" fontAlgn="base">
              <a:buNone/>
            </a:pPr>
            <a:r>
              <a:rPr lang="en-US" sz="1800"/>
              <a:t>USCDI+BH Data Elements</a:t>
            </a:r>
            <a:endParaRPr lang="en-US" sz="1800">
              <a:solidFill>
                <a:srgbClr val="2A2A2A"/>
              </a:solidFill>
              <a:latin typeface="Arial" panose="020B0604020202020204"/>
              <a:ea typeface="+mn-lt"/>
              <a:cs typeface="Arial" panose="020B0604020202020204"/>
            </a:endParaRPr>
          </a:p>
        </p:txBody>
      </p:sp>
      <p:sp>
        <p:nvSpPr>
          <p:cNvPr id="4" name="Content Placeholder 12">
            <a:extLst>
              <a:ext uri="{FF2B5EF4-FFF2-40B4-BE49-F238E27FC236}">
                <a16:creationId xmlns:a16="http://schemas.microsoft.com/office/drawing/2014/main" id="{37A8E106-DD38-D3CB-8307-902750FF6CF8}"/>
              </a:ext>
            </a:extLst>
          </p:cNvPr>
          <p:cNvSpPr txBox="1">
            <a:spLocks/>
          </p:cNvSpPr>
          <p:nvPr/>
        </p:nvSpPr>
        <p:spPr>
          <a:xfrm>
            <a:off x="243824" y="3418706"/>
            <a:ext cx="3737625" cy="533931"/>
          </a:xfrm>
          <a:prstGeom prst="roundRect">
            <a:avLst>
              <a:gd name="adj" fmla="val 50000"/>
            </a:avLst>
          </a:prstGeom>
          <a:solidFill>
            <a:schemeClr val="accent2">
              <a:lumMod val="20000"/>
              <a:lumOff val="80000"/>
            </a:schemeClr>
          </a:solidFill>
        </p:spPr>
        <p:txBody>
          <a:bodyPr vert="horz" lIns="91416" tIns="45708" rIns="91416" bIns="45708"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103" fontAlgn="base">
              <a:buNone/>
            </a:pPr>
            <a:r>
              <a:rPr lang="en-US" sz="1800"/>
              <a:t>Pilots</a:t>
            </a:r>
            <a:endParaRPr lang="en-US" sz="1800">
              <a:solidFill>
                <a:srgbClr val="2A2A2A"/>
              </a:solidFill>
              <a:latin typeface="Arial" panose="020B0604020202020204"/>
              <a:ea typeface="+mn-lt"/>
              <a:cs typeface="Arial" panose="020B0604020202020204"/>
            </a:endParaRPr>
          </a:p>
        </p:txBody>
      </p:sp>
      <p:sp>
        <p:nvSpPr>
          <p:cNvPr id="5" name="Content Placeholder 12">
            <a:extLst>
              <a:ext uri="{FF2B5EF4-FFF2-40B4-BE49-F238E27FC236}">
                <a16:creationId xmlns:a16="http://schemas.microsoft.com/office/drawing/2014/main" id="{13C44818-5E8E-B0AD-4E8D-055D3BFF36B3}"/>
              </a:ext>
            </a:extLst>
          </p:cNvPr>
          <p:cNvSpPr txBox="1">
            <a:spLocks/>
          </p:cNvSpPr>
          <p:nvPr/>
        </p:nvSpPr>
        <p:spPr>
          <a:xfrm>
            <a:off x="243826" y="4796167"/>
            <a:ext cx="3737624" cy="533931"/>
          </a:xfrm>
          <a:prstGeom prst="roundRect">
            <a:avLst>
              <a:gd name="adj" fmla="val 50000"/>
            </a:avLst>
          </a:prstGeom>
          <a:solidFill>
            <a:schemeClr val="accent2">
              <a:lumMod val="20000"/>
              <a:lumOff val="80000"/>
            </a:schemeClr>
          </a:solidFill>
        </p:spPr>
        <p:txBody>
          <a:bodyPr vert="horz" lIns="91416" tIns="45708" rIns="91416" bIns="45708" rtlCol="0"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103" fontAlgn="base">
              <a:buNone/>
            </a:pPr>
            <a:r>
              <a:rPr lang="en-US" sz="1800"/>
              <a:t>BHIR</a:t>
            </a:r>
            <a:endParaRPr lang="en-US" sz="1800">
              <a:solidFill>
                <a:srgbClr val="2A2A2A"/>
              </a:solidFill>
              <a:latin typeface="Arial" panose="020B0604020202020204"/>
              <a:ea typeface="+mn-lt"/>
              <a:cs typeface="Arial" panose="020B0604020202020204"/>
            </a:endParaRPr>
          </a:p>
        </p:txBody>
      </p:sp>
      <p:sp>
        <p:nvSpPr>
          <p:cNvPr id="8" name="TextBox 7">
            <a:extLst>
              <a:ext uri="{FF2B5EF4-FFF2-40B4-BE49-F238E27FC236}">
                <a16:creationId xmlns:a16="http://schemas.microsoft.com/office/drawing/2014/main" id="{1D0A36CF-9050-AD7E-0334-7407C8FA78C8}"/>
              </a:ext>
            </a:extLst>
          </p:cNvPr>
          <p:cNvSpPr txBox="1"/>
          <p:nvPr/>
        </p:nvSpPr>
        <p:spPr bwMode="gray">
          <a:xfrm>
            <a:off x="4133850" y="3226270"/>
            <a:ext cx="7811146" cy="923330"/>
          </a:xfrm>
          <a:prstGeom prst="rect">
            <a:avLst/>
          </a:prstGeom>
          <a:noFill/>
        </p:spPr>
        <p:txBody>
          <a:bodyPr wrap="square" lIns="91440" tIns="45720" rIns="91440" bIns="45720" anchor="t">
            <a:spAutoFit/>
          </a:bodyPr>
          <a:lstStyle/>
          <a:p>
            <a:pPr defTabSz="914103" fontAlgn="base"/>
            <a:r>
              <a:rPr lang="en-US"/>
              <a:t>Pilot</a:t>
            </a:r>
            <a:r>
              <a:rPr lang="en-US" sz="1800"/>
              <a:t> </a:t>
            </a:r>
            <a:r>
              <a:rPr lang="en-US"/>
              <a:t>the standards </a:t>
            </a:r>
            <a:r>
              <a:rPr lang="en-US" sz="1800"/>
              <a:t>in the real world </a:t>
            </a:r>
            <a:r>
              <a:rPr lang="en-US"/>
              <a:t>to </a:t>
            </a:r>
            <a:r>
              <a:rPr lang="en-US" sz="1800"/>
              <a:t>further </a:t>
            </a:r>
            <a:r>
              <a:rPr lang="en-US"/>
              <a:t>lower</a:t>
            </a:r>
            <a:r>
              <a:rPr lang="en-US" sz="1800"/>
              <a:t> barriers to implement, pairing the standards with clinical workflows, </a:t>
            </a:r>
            <a:r>
              <a:rPr lang="en-US"/>
              <a:t>and demonstrating</a:t>
            </a:r>
            <a:r>
              <a:rPr lang="en-US" sz="1800"/>
              <a:t> the efficacy of the </a:t>
            </a:r>
            <a:r>
              <a:rPr lang="en-US"/>
              <a:t>standard </a:t>
            </a:r>
            <a:r>
              <a:rPr lang="en-US" sz="1800"/>
              <a:t>to the BH community.</a:t>
            </a:r>
          </a:p>
        </p:txBody>
      </p:sp>
      <p:sp>
        <p:nvSpPr>
          <p:cNvPr id="9" name="TextBox 8">
            <a:extLst>
              <a:ext uri="{FF2B5EF4-FFF2-40B4-BE49-F238E27FC236}">
                <a16:creationId xmlns:a16="http://schemas.microsoft.com/office/drawing/2014/main" id="{AADC7249-B45A-BCA0-24FA-98D2991E39AC}"/>
              </a:ext>
            </a:extLst>
          </p:cNvPr>
          <p:cNvSpPr txBox="1"/>
          <p:nvPr/>
        </p:nvSpPr>
        <p:spPr bwMode="gray">
          <a:xfrm>
            <a:off x="4133850" y="2061103"/>
            <a:ext cx="7811146" cy="923330"/>
          </a:xfrm>
          <a:prstGeom prst="rect">
            <a:avLst/>
          </a:prstGeom>
          <a:noFill/>
        </p:spPr>
        <p:txBody>
          <a:bodyPr wrap="square" lIns="91440" tIns="45720" rIns="91440" bIns="45720" anchor="t">
            <a:spAutoFit/>
          </a:bodyPr>
          <a:lstStyle/>
          <a:p>
            <a:pPr defTabSz="914103" fontAlgn="base"/>
            <a:r>
              <a:rPr lang="en-US"/>
              <a:t>Establish</a:t>
            </a:r>
            <a:r>
              <a:rPr lang="en-US" sz="1800"/>
              <a:t> data content standards for EHRs and health information technology (HIT) </a:t>
            </a:r>
            <a:r>
              <a:rPr lang="en-US"/>
              <a:t>that</a:t>
            </a:r>
            <a:r>
              <a:rPr lang="en-US" sz="1800"/>
              <a:t> </a:t>
            </a:r>
            <a:r>
              <a:rPr lang="en-US"/>
              <a:t>improves efficiency and reduces</a:t>
            </a:r>
            <a:r>
              <a:rPr lang="en-US" sz="1800"/>
              <a:t> the cost to adopt technology by removing low-value customization. </a:t>
            </a:r>
          </a:p>
        </p:txBody>
      </p:sp>
      <p:sp>
        <p:nvSpPr>
          <p:cNvPr id="10" name="TextBox 9">
            <a:extLst>
              <a:ext uri="{FF2B5EF4-FFF2-40B4-BE49-F238E27FC236}">
                <a16:creationId xmlns:a16="http://schemas.microsoft.com/office/drawing/2014/main" id="{8C99B6B3-7781-DBB5-FFAE-2C1FBE657EE3}"/>
              </a:ext>
            </a:extLst>
          </p:cNvPr>
          <p:cNvSpPr txBox="1"/>
          <p:nvPr/>
        </p:nvSpPr>
        <p:spPr bwMode="gray">
          <a:xfrm>
            <a:off x="4133850" y="4601467"/>
            <a:ext cx="7811146" cy="1200329"/>
          </a:xfrm>
          <a:prstGeom prst="rect">
            <a:avLst/>
          </a:prstGeom>
          <a:noFill/>
        </p:spPr>
        <p:txBody>
          <a:bodyPr wrap="square" lIns="91440" tIns="45720" rIns="91440" bIns="45720" anchor="t">
            <a:spAutoFit/>
          </a:bodyPr>
          <a:lstStyle/>
          <a:p>
            <a:pPr defTabSz="914103" fontAlgn="base"/>
            <a:r>
              <a:rPr lang="en-US"/>
              <a:t>Develop a</a:t>
            </a:r>
            <a:r>
              <a:rPr lang="en-US" sz="1800"/>
              <a:t> practical Behavioral Health Informational Resource (BHIR) </a:t>
            </a:r>
            <a:r>
              <a:rPr lang="en-US"/>
              <a:t>using the</a:t>
            </a:r>
            <a:r>
              <a:rPr lang="en-US" sz="1800"/>
              <a:t> lessons learned (e.g., clinical, technology, policy) during standards development and the real-world pilots </a:t>
            </a:r>
            <a:r>
              <a:rPr lang="en-US"/>
              <a:t>that will</a:t>
            </a:r>
            <a:r>
              <a:rPr lang="en-US" sz="1800"/>
              <a:t> lower the cost to implement EHRs and HIT for future BH providers.</a:t>
            </a:r>
          </a:p>
        </p:txBody>
      </p:sp>
      <p:sp>
        <p:nvSpPr>
          <p:cNvPr id="11" name="Oval 10">
            <a:extLst>
              <a:ext uri="{FF2B5EF4-FFF2-40B4-BE49-F238E27FC236}">
                <a16:creationId xmlns:a16="http://schemas.microsoft.com/office/drawing/2014/main" id="{07C9F0EA-D5D3-83C5-8804-6B3C8D08DB8D}"/>
              </a:ext>
            </a:extLst>
          </p:cNvPr>
          <p:cNvSpPr/>
          <p:nvPr/>
        </p:nvSpPr>
        <p:spPr bwMode="gray">
          <a:xfrm>
            <a:off x="243823" y="2031961"/>
            <a:ext cx="695325" cy="695325"/>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
        <p:nvSpPr>
          <p:cNvPr id="12" name="Oval 11">
            <a:extLst>
              <a:ext uri="{FF2B5EF4-FFF2-40B4-BE49-F238E27FC236}">
                <a16:creationId xmlns:a16="http://schemas.microsoft.com/office/drawing/2014/main" id="{15D1CA8B-C5DF-859A-CD87-D4609544B039}"/>
              </a:ext>
            </a:extLst>
          </p:cNvPr>
          <p:cNvSpPr/>
          <p:nvPr/>
        </p:nvSpPr>
        <p:spPr bwMode="gray">
          <a:xfrm>
            <a:off x="243823" y="3335431"/>
            <a:ext cx="695325" cy="695325"/>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sp>
        <p:nvSpPr>
          <p:cNvPr id="13" name="Oval 12">
            <a:extLst>
              <a:ext uri="{FF2B5EF4-FFF2-40B4-BE49-F238E27FC236}">
                <a16:creationId xmlns:a16="http://schemas.microsoft.com/office/drawing/2014/main" id="{2C325602-6E1A-0BA3-D23E-C6DEEDEA710E}"/>
              </a:ext>
            </a:extLst>
          </p:cNvPr>
          <p:cNvSpPr/>
          <p:nvPr/>
        </p:nvSpPr>
        <p:spPr bwMode="gray">
          <a:xfrm>
            <a:off x="243823" y="4709264"/>
            <a:ext cx="695325" cy="695325"/>
          </a:xfrm>
          <a:prstGeom prst="ellipse">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accent1"/>
              </a:solidFill>
              <a:latin typeface="+mj-lt"/>
            </a:endParaRPr>
          </a:p>
        </p:txBody>
      </p:sp>
      <p:pic>
        <p:nvPicPr>
          <p:cNvPr id="15" name="Graphic 14">
            <a:extLst>
              <a:ext uri="{FF2B5EF4-FFF2-40B4-BE49-F238E27FC236}">
                <a16:creationId xmlns:a16="http://schemas.microsoft.com/office/drawing/2014/main" id="{B910FEA0-3A13-C101-D88A-DD4B030D92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511" y="2169649"/>
            <a:ext cx="419948" cy="419948"/>
          </a:xfrm>
          <a:prstGeom prst="rect">
            <a:avLst/>
          </a:prstGeom>
        </p:spPr>
      </p:pic>
      <p:pic>
        <p:nvPicPr>
          <p:cNvPr id="18" name="Graphic 17">
            <a:extLst>
              <a:ext uri="{FF2B5EF4-FFF2-40B4-BE49-F238E27FC236}">
                <a16:creationId xmlns:a16="http://schemas.microsoft.com/office/drawing/2014/main" id="{E8A21A43-595E-B4BC-9841-1D4A32A924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126" y="3473752"/>
            <a:ext cx="448717" cy="448717"/>
          </a:xfrm>
          <a:prstGeom prst="rect">
            <a:avLst/>
          </a:prstGeom>
        </p:spPr>
      </p:pic>
      <p:pic>
        <p:nvPicPr>
          <p:cNvPr id="20" name="Graphic 19">
            <a:extLst>
              <a:ext uri="{FF2B5EF4-FFF2-40B4-BE49-F238E27FC236}">
                <a16:creationId xmlns:a16="http://schemas.microsoft.com/office/drawing/2014/main" id="{52FC9E50-8A89-1BC3-3225-0B170AB217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3821" y="4709263"/>
            <a:ext cx="695326" cy="695326"/>
          </a:xfrm>
          <a:prstGeom prst="rect">
            <a:avLst/>
          </a:prstGeom>
        </p:spPr>
      </p:pic>
    </p:spTree>
    <p:extLst>
      <p:ext uri="{BB962C8B-B14F-4D97-AF65-F5344CB8AC3E}">
        <p14:creationId xmlns:p14="http://schemas.microsoft.com/office/powerpoint/2010/main" val="391273858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329C-55F1-76AA-7079-B2F1F3FA518F}"/>
              </a:ext>
            </a:extLst>
          </p:cNvPr>
          <p:cNvSpPr>
            <a:spLocks noGrp="1"/>
          </p:cNvSpPr>
          <p:nvPr>
            <p:ph type="title"/>
          </p:nvPr>
        </p:nvSpPr>
        <p:spPr/>
        <p:txBody>
          <a:bodyPr/>
          <a:lstStyle/>
          <a:p>
            <a:r>
              <a:rPr lang="en-US" sz="2400" b="1"/>
              <a:t>BHIT Pilot Objectives</a:t>
            </a:r>
          </a:p>
        </p:txBody>
      </p:sp>
      <p:sp>
        <p:nvSpPr>
          <p:cNvPr id="3" name="Content Placeholder 2">
            <a:extLst>
              <a:ext uri="{FF2B5EF4-FFF2-40B4-BE49-F238E27FC236}">
                <a16:creationId xmlns:a16="http://schemas.microsoft.com/office/drawing/2014/main" id="{EC7B193E-A23B-E272-C685-C6E04C3F3175}"/>
              </a:ext>
            </a:extLst>
          </p:cNvPr>
          <p:cNvSpPr>
            <a:spLocks noGrp="1"/>
          </p:cNvSpPr>
          <p:nvPr>
            <p:ph sz="quarter" idx="10"/>
          </p:nvPr>
        </p:nvSpPr>
        <p:spPr>
          <a:xfrm>
            <a:off x="1187513" y="5423039"/>
            <a:ext cx="10552126" cy="605941"/>
          </a:xfrm>
        </p:spPr>
        <p:txBody>
          <a:bodyPr vert="horz" lIns="45720" tIns="45720" rIns="45720" bIns="45720" rtlCol="0" anchor="t">
            <a:noAutofit/>
          </a:bodyPr>
          <a:lstStyle/>
          <a:p>
            <a:pPr marL="0" indent="0">
              <a:buNone/>
            </a:pPr>
            <a:r>
              <a:rPr lang="en-US" b="1">
                <a:solidFill>
                  <a:schemeClr val="accent2"/>
                </a:solidFill>
              </a:rPr>
              <a:t>Inform the BHIR</a:t>
            </a:r>
            <a:r>
              <a:rPr lang="en-US">
                <a:solidFill>
                  <a:schemeClr val="accent2"/>
                </a:solidFill>
              </a:rPr>
              <a:t>: Incorporate lessons learned from the pilot projects, including documented challenges and best practices, into the development of the BHIR. </a:t>
            </a:r>
          </a:p>
        </p:txBody>
      </p:sp>
      <p:sp>
        <p:nvSpPr>
          <p:cNvPr id="4" name="Flowchart: Alternate Process 3">
            <a:extLst>
              <a:ext uri="{FF2B5EF4-FFF2-40B4-BE49-F238E27FC236}">
                <a16:creationId xmlns:a16="http://schemas.microsoft.com/office/drawing/2014/main" id="{035A0D04-1D12-4F0B-FF5A-039962E48D8D}"/>
              </a:ext>
            </a:extLst>
          </p:cNvPr>
          <p:cNvSpPr/>
          <p:nvPr/>
        </p:nvSpPr>
        <p:spPr bwMode="gray">
          <a:xfrm>
            <a:off x="441174" y="1124568"/>
            <a:ext cx="11290451" cy="446440"/>
          </a:xfrm>
          <a:prstGeom prst="flowChartAlternateProcess">
            <a:avLst/>
          </a:prstGeom>
          <a:solidFill>
            <a:schemeClr val="bg2">
              <a:lumMod val="9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en-US" sz="1400">
                <a:solidFill>
                  <a:schemeClr val="accent2"/>
                </a:solidFill>
                <a:latin typeface="+mj-lt"/>
              </a:rPr>
              <a:t>The pilot approach aims to: </a:t>
            </a:r>
          </a:p>
        </p:txBody>
      </p:sp>
      <p:grpSp>
        <p:nvGrpSpPr>
          <p:cNvPr id="22" name="Group 21">
            <a:extLst>
              <a:ext uri="{FF2B5EF4-FFF2-40B4-BE49-F238E27FC236}">
                <a16:creationId xmlns:a16="http://schemas.microsoft.com/office/drawing/2014/main" id="{C1ABDE21-1067-F18D-ADC5-C33B61AF1FB5}"/>
              </a:ext>
            </a:extLst>
          </p:cNvPr>
          <p:cNvGrpSpPr/>
          <p:nvPr/>
        </p:nvGrpSpPr>
        <p:grpSpPr>
          <a:xfrm>
            <a:off x="461828" y="2509097"/>
            <a:ext cx="11268666" cy="923304"/>
            <a:chOff x="461828" y="2363461"/>
            <a:chExt cx="11268666" cy="923304"/>
          </a:xfrm>
        </p:grpSpPr>
        <p:sp>
          <p:nvSpPr>
            <p:cNvPr id="7" name="Content Placeholder 2">
              <a:extLst>
                <a:ext uri="{FF2B5EF4-FFF2-40B4-BE49-F238E27FC236}">
                  <a16:creationId xmlns:a16="http://schemas.microsoft.com/office/drawing/2014/main" id="{A3E13F27-EC74-A66F-A6AB-413BB23CF5FC}"/>
                </a:ext>
              </a:extLst>
            </p:cNvPr>
            <p:cNvSpPr txBox="1">
              <a:spLocks/>
            </p:cNvSpPr>
            <p:nvPr/>
          </p:nvSpPr>
          <p:spPr bwMode="gray">
            <a:xfrm>
              <a:off x="1178368" y="2363461"/>
              <a:ext cx="10552126" cy="923304"/>
            </a:xfrm>
            <a:prstGeom prst="rect">
              <a:avLst/>
            </a:prstGeom>
          </p:spPr>
          <p:txBody>
            <a:bodyPr vert="horz" lIns="45720" tIns="45720" rIns="45720" bIns="45720" rtlCol="0" anchor="t">
              <a:noAutofit/>
            </a:bodyPr>
            <a:lstStyle>
              <a:lvl1pPr marL="228600" indent="-228600" algn="l" defTabSz="914400" rtl="0" eaLnBrk="1" latinLnBrk="0" hangingPunct="1">
                <a:lnSpc>
                  <a:spcPct val="110000"/>
                </a:lnSpc>
                <a:spcBef>
                  <a:spcPts val="2000"/>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solidFill>
                    <a:schemeClr val="accent2"/>
                  </a:solidFill>
                </a:rPr>
                <a:t>Real-World Testing of USCDI+ BH</a:t>
              </a:r>
              <a:r>
                <a:rPr lang="en-US">
                  <a:solidFill>
                    <a:schemeClr val="accent2"/>
                  </a:solidFill>
                </a:rPr>
                <a:t>: Conduct real-world testing of the USCDI+ BH data element list and associated technical specifications (e.g., the US Behavioral Health Profiles Implementation Guide) with all participating pilot sites, documenting any technical or implementation challenges encountered across behavioral health providers, health information exchanges (HIE), state agencies, technology vendors, and community-based organizations (CBOs). </a:t>
              </a:r>
            </a:p>
          </p:txBody>
        </p:sp>
        <p:pic>
          <p:nvPicPr>
            <p:cNvPr id="12" name="Graphic 11" descr="User network outline">
              <a:extLst>
                <a:ext uri="{FF2B5EF4-FFF2-40B4-BE49-F238E27FC236}">
                  <a16:creationId xmlns:a16="http://schemas.microsoft.com/office/drawing/2014/main" id="{0AFC6D18-66D7-0223-71FC-8F8E1B9269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828" y="2495929"/>
              <a:ext cx="630100" cy="630100"/>
            </a:xfrm>
            <a:prstGeom prst="rect">
              <a:avLst/>
            </a:prstGeom>
          </p:spPr>
        </p:pic>
      </p:grpSp>
      <p:grpSp>
        <p:nvGrpSpPr>
          <p:cNvPr id="23" name="Group 22">
            <a:extLst>
              <a:ext uri="{FF2B5EF4-FFF2-40B4-BE49-F238E27FC236}">
                <a16:creationId xmlns:a16="http://schemas.microsoft.com/office/drawing/2014/main" id="{17B9DE5A-0A6F-3120-45F9-F06F9460CC0C}"/>
              </a:ext>
            </a:extLst>
          </p:cNvPr>
          <p:cNvGrpSpPr/>
          <p:nvPr/>
        </p:nvGrpSpPr>
        <p:grpSpPr>
          <a:xfrm>
            <a:off x="493249" y="3739881"/>
            <a:ext cx="11246390" cy="628957"/>
            <a:chOff x="493249" y="3504933"/>
            <a:chExt cx="11246390" cy="628957"/>
          </a:xfrm>
        </p:grpSpPr>
        <p:sp>
          <p:nvSpPr>
            <p:cNvPr id="8" name="Content Placeholder 2">
              <a:extLst>
                <a:ext uri="{FF2B5EF4-FFF2-40B4-BE49-F238E27FC236}">
                  <a16:creationId xmlns:a16="http://schemas.microsoft.com/office/drawing/2014/main" id="{825AAC3F-B913-FF14-FE62-59F4192FFCCC}"/>
                </a:ext>
              </a:extLst>
            </p:cNvPr>
            <p:cNvSpPr txBox="1">
              <a:spLocks/>
            </p:cNvSpPr>
            <p:nvPr/>
          </p:nvSpPr>
          <p:spPr bwMode="gray">
            <a:xfrm>
              <a:off x="1187513" y="3504933"/>
              <a:ext cx="10552126" cy="628957"/>
            </a:xfrm>
            <a:prstGeom prst="rect">
              <a:avLst/>
            </a:prstGeom>
          </p:spPr>
          <p:txBody>
            <a:bodyPr vert="horz" lIns="45720" tIns="45720" rIns="45720" bIns="45720" rtlCol="0" anchor="t">
              <a:noAutofit/>
            </a:bodyPr>
            <a:lstStyle>
              <a:lvl1pPr marL="228600" indent="-228600" algn="l" defTabSz="914400" rtl="0" eaLnBrk="1" latinLnBrk="0" hangingPunct="1">
                <a:lnSpc>
                  <a:spcPct val="110000"/>
                </a:lnSpc>
                <a:spcBef>
                  <a:spcPts val="2000"/>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a:solidFill>
                    <a:schemeClr val="accent2"/>
                  </a:solidFill>
                </a:rPr>
                <a:t>Identify Behavioral Health Provider Priorities</a:t>
              </a:r>
              <a:r>
                <a:rPr lang="en-US">
                  <a:solidFill>
                    <a:schemeClr val="accent2"/>
                  </a:solidFill>
                </a:rPr>
                <a:t>: Identify the top information exchange priorities and current data exchange capabilities of participating SAMHSA subgrantees, focusing on practical considerations related to workflow integration, privacy, consent, and confidentiality.</a:t>
              </a:r>
            </a:p>
          </p:txBody>
        </p:sp>
        <p:pic>
          <p:nvPicPr>
            <p:cNvPr id="14" name="Graphic 13" descr="Priorities outline">
              <a:extLst>
                <a:ext uri="{FF2B5EF4-FFF2-40B4-BE49-F238E27FC236}">
                  <a16:creationId xmlns:a16="http://schemas.microsoft.com/office/drawing/2014/main" id="{B09665EC-C064-81B0-A5A0-3EFFF73559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249" y="3535782"/>
              <a:ext cx="567258" cy="567258"/>
            </a:xfrm>
            <a:prstGeom prst="rect">
              <a:avLst/>
            </a:prstGeom>
          </p:spPr>
        </p:pic>
      </p:grpSp>
      <p:grpSp>
        <p:nvGrpSpPr>
          <p:cNvPr id="24" name="Group 23">
            <a:extLst>
              <a:ext uri="{FF2B5EF4-FFF2-40B4-BE49-F238E27FC236}">
                <a16:creationId xmlns:a16="http://schemas.microsoft.com/office/drawing/2014/main" id="{CB15E668-98D5-E032-3A4E-B78E197DDC3F}"/>
              </a:ext>
            </a:extLst>
          </p:cNvPr>
          <p:cNvGrpSpPr/>
          <p:nvPr/>
        </p:nvGrpSpPr>
        <p:grpSpPr>
          <a:xfrm>
            <a:off x="493249" y="4612310"/>
            <a:ext cx="11246390" cy="567259"/>
            <a:chOff x="493249" y="4462397"/>
            <a:chExt cx="11246390" cy="567259"/>
          </a:xfrm>
        </p:grpSpPr>
        <p:sp>
          <p:nvSpPr>
            <p:cNvPr id="9" name="Content Placeholder 2">
              <a:extLst>
                <a:ext uri="{FF2B5EF4-FFF2-40B4-BE49-F238E27FC236}">
                  <a16:creationId xmlns:a16="http://schemas.microsoft.com/office/drawing/2014/main" id="{82B84636-FA18-AC67-E2BC-6B764124719F}"/>
                </a:ext>
              </a:extLst>
            </p:cNvPr>
            <p:cNvSpPr txBox="1">
              <a:spLocks/>
            </p:cNvSpPr>
            <p:nvPr/>
          </p:nvSpPr>
          <p:spPr bwMode="gray">
            <a:xfrm>
              <a:off x="1187513" y="4462397"/>
              <a:ext cx="10552126" cy="567257"/>
            </a:xfrm>
            <a:prstGeom prst="rect">
              <a:avLst/>
            </a:prstGeom>
          </p:spPr>
          <p:txBody>
            <a:bodyPr vert="horz" lIns="45720" tIns="45720" rIns="45720" bIns="45720" rtlCol="0">
              <a:noAutofit/>
            </a:bodyPr>
            <a:lstStyle>
              <a:lvl1pPr marL="228600" indent="-228600" algn="l" defTabSz="914400" rtl="0" eaLnBrk="1" latinLnBrk="0" hangingPunct="1">
                <a:lnSpc>
                  <a:spcPct val="110000"/>
                </a:lnSpc>
                <a:spcBef>
                  <a:spcPts val="2000"/>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a:solidFill>
                    <a:schemeClr val="accent2"/>
                  </a:solidFill>
                </a:rPr>
                <a:t>Discover USCDI+ BH and USCDI Adoption Barriers</a:t>
              </a:r>
              <a:r>
                <a:rPr lang="en-US">
                  <a:solidFill>
                    <a:schemeClr val="accent2"/>
                  </a:solidFill>
                </a:rPr>
                <a:t>: Identify and document distinct technical, operational, or policy barriers to USCDI+ BH implementation encountered by participating pilot sites. </a:t>
              </a:r>
            </a:p>
          </p:txBody>
        </p:sp>
        <p:pic>
          <p:nvPicPr>
            <p:cNvPr id="16" name="Graphic 15" descr="Construction Barricade outline">
              <a:extLst>
                <a:ext uri="{FF2B5EF4-FFF2-40B4-BE49-F238E27FC236}">
                  <a16:creationId xmlns:a16="http://schemas.microsoft.com/office/drawing/2014/main" id="{9FADC738-9618-1C43-BB26-FA686DEC08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3249" y="4462397"/>
              <a:ext cx="567259" cy="567259"/>
            </a:xfrm>
            <a:prstGeom prst="rect">
              <a:avLst/>
            </a:prstGeom>
          </p:spPr>
        </p:pic>
      </p:grpSp>
      <p:grpSp>
        <p:nvGrpSpPr>
          <p:cNvPr id="21" name="Group 20">
            <a:extLst>
              <a:ext uri="{FF2B5EF4-FFF2-40B4-BE49-F238E27FC236}">
                <a16:creationId xmlns:a16="http://schemas.microsoft.com/office/drawing/2014/main" id="{A69A193A-FE48-7246-F180-D9B576FC7591}"/>
              </a:ext>
            </a:extLst>
          </p:cNvPr>
          <p:cNvGrpSpPr/>
          <p:nvPr/>
        </p:nvGrpSpPr>
        <p:grpSpPr>
          <a:xfrm>
            <a:off x="461828" y="1699533"/>
            <a:ext cx="11277811" cy="630100"/>
            <a:chOff x="461828" y="1699533"/>
            <a:chExt cx="11277811" cy="630100"/>
          </a:xfrm>
        </p:grpSpPr>
        <p:sp>
          <p:nvSpPr>
            <p:cNvPr id="10" name="Content Placeholder 2">
              <a:extLst>
                <a:ext uri="{FF2B5EF4-FFF2-40B4-BE49-F238E27FC236}">
                  <a16:creationId xmlns:a16="http://schemas.microsoft.com/office/drawing/2014/main" id="{DFFF2CC4-462B-A44F-ECAB-800F13E70D0C}"/>
                </a:ext>
              </a:extLst>
            </p:cNvPr>
            <p:cNvSpPr txBox="1">
              <a:spLocks/>
            </p:cNvSpPr>
            <p:nvPr/>
          </p:nvSpPr>
          <p:spPr bwMode="gray">
            <a:xfrm>
              <a:off x="1187513" y="1700105"/>
              <a:ext cx="10552126" cy="628957"/>
            </a:xfrm>
            <a:prstGeom prst="rect">
              <a:avLst/>
            </a:prstGeom>
          </p:spPr>
          <p:txBody>
            <a:bodyPr vert="horz" lIns="45720" tIns="45720" rIns="45720" bIns="45720" rtlCol="0">
              <a:noAutofit/>
            </a:bodyPr>
            <a:lstStyle>
              <a:lvl1pPr marL="228600" indent="-228600" algn="l" defTabSz="914400" rtl="0" eaLnBrk="1" latinLnBrk="0" hangingPunct="1">
                <a:lnSpc>
                  <a:spcPct val="110000"/>
                </a:lnSpc>
                <a:spcBef>
                  <a:spcPts val="2000"/>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a:solidFill>
                    <a:schemeClr val="accent2"/>
                  </a:solidFill>
                </a:rPr>
                <a:t>Improve Behavioral Health Outcomes</a:t>
              </a:r>
              <a:r>
                <a:rPr lang="en-US">
                  <a:solidFill>
                    <a:schemeClr val="accent2"/>
                  </a:solidFill>
                </a:rPr>
                <a:t>: Incentivize and support pilots that improve behavioral health outcomes for individuals. The pilots should have real-world positive impacts on BH care today, not simply be an exercise in interoperability theory. </a:t>
              </a:r>
            </a:p>
          </p:txBody>
        </p:sp>
        <p:pic>
          <p:nvPicPr>
            <p:cNvPr id="18" name="Graphic 17" descr="Business Growth outline">
              <a:extLst>
                <a:ext uri="{FF2B5EF4-FFF2-40B4-BE49-F238E27FC236}">
                  <a16:creationId xmlns:a16="http://schemas.microsoft.com/office/drawing/2014/main" id="{C33E4C05-6915-F9AB-5D08-ABD9180F8E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1828" y="1699533"/>
              <a:ext cx="630100" cy="630100"/>
            </a:xfrm>
            <a:prstGeom prst="rect">
              <a:avLst/>
            </a:prstGeom>
          </p:spPr>
        </p:pic>
      </p:grpSp>
      <p:sp>
        <p:nvSpPr>
          <p:cNvPr id="38" name="Graphic 36" descr="Chat outline">
            <a:extLst>
              <a:ext uri="{FF2B5EF4-FFF2-40B4-BE49-F238E27FC236}">
                <a16:creationId xmlns:a16="http://schemas.microsoft.com/office/drawing/2014/main" id="{F879435A-DD5F-743B-5E85-269F1E62FAE6}"/>
              </a:ext>
            </a:extLst>
          </p:cNvPr>
          <p:cNvSpPr/>
          <p:nvPr/>
        </p:nvSpPr>
        <p:spPr>
          <a:xfrm>
            <a:off x="535424" y="5542204"/>
            <a:ext cx="525084" cy="367611"/>
          </a:xfrm>
          <a:custGeom>
            <a:avLst/>
            <a:gdLst>
              <a:gd name="connsiteX0" fmla="*/ 498830 w 525084"/>
              <a:gd name="connsiteY0" fmla="*/ 72199 h 367611"/>
              <a:gd name="connsiteX1" fmla="*/ 328178 w 525084"/>
              <a:gd name="connsiteY1" fmla="*/ 72199 h 367611"/>
              <a:gd name="connsiteX2" fmla="*/ 328178 w 525084"/>
              <a:gd name="connsiteY2" fmla="*/ 26254 h 367611"/>
              <a:gd name="connsiteX3" fmla="*/ 301923 w 525084"/>
              <a:gd name="connsiteY3" fmla="*/ 0 h 367611"/>
              <a:gd name="connsiteX4" fmla="*/ 26254 w 525084"/>
              <a:gd name="connsiteY4" fmla="*/ 0 h 367611"/>
              <a:gd name="connsiteX5" fmla="*/ 0 w 525084"/>
              <a:gd name="connsiteY5" fmla="*/ 26254 h 367611"/>
              <a:gd name="connsiteX6" fmla="*/ 0 w 525084"/>
              <a:gd name="connsiteY6" fmla="*/ 203523 h 367611"/>
              <a:gd name="connsiteX7" fmla="*/ 26254 w 525084"/>
              <a:gd name="connsiteY7" fmla="*/ 229777 h 367611"/>
              <a:gd name="connsiteX8" fmla="*/ 65636 w 525084"/>
              <a:gd name="connsiteY8" fmla="*/ 229777 h 367611"/>
              <a:gd name="connsiteX9" fmla="*/ 65636 w 525084"/>
              <a:gd name="connsiteY9" fmla="*/ 295412 h 367611"/>
              <a:gd name="connsiteX10" fmla="*/ 131271 w 525084"/>
              <a:gd name="connsiteY10" fmla="*/ 229777 h 367611"/>
              <a:gd name="connsiteX11" fmla="*/ 196907 w 525084"/>
              <a:gd name="connsiteY11" fmla="*/ 229777 h 367611"/>
              <a:gd name="connsiteX12" fmla="*/ 196907 w 525084"/>
              <a:gd name="connsiteY12" fmla="*/ 275722 h 367611"/>
              <a:gd name="connsiteX13" fmla="*/ 223161 w 525084"/>
              <a:gd name="connsiteY13" fmla="*/ 301976 h 367611"/>
              <a:gd name="connsiteX14" fmla="*/ 393813 w 525084"/>
              <a:gd name="connsiteY14" fmla="*/ 301976 h 367611"/>
              <a:gd name="connsiteX15" fmla="*/ 459449 w 525084"/>
              <a:gd name="connsiteY15" fmla="*/ 367611 h 367611"/>
              <a:gd name="connsiteX16" fmla="*/ 459449 w 525084"/>
              <a:gd name="connsiteY16" fmla="*/ 301976 h 367611"/>
              <a:gd name="connsiteX17" fmla="*/ 498830 w 525084"/>
              <a:gd name="connsiteY17" fmla="*/ 301976 h 367611"/>
              <a:gd name="connsiteX18" fmla="*/ 525084 w 525084"/>
              <a:gd name="connsiteY18" fmla="*/ 275722 h 367611"/>
              <a:gd name="connsiteX19" fmla="*/ 525084 w 525084"/>
              <a:gd name="connsiteY19" fmla="*/ 98460 h 367611"/>
              <a:gd name="connsiteX20" fmla="*/ 498830 w 525084"/>
              <a:gd name="connsiteY20" fmla="*/ 72199 h 367611"/>
              <a:gd name="connsiteX21" fmla="*/ 196907 w 525084"/>
              <a:gd name="connsiteY21" fmla="*/ 98453 h 367611"/>
              <a:gd name="connsiteX22" fmla="*/ 196907 w 525084"/>
              <a:gd name="connsiteY22" fmla="*/ 216656 h 367611"/>
              <a:gd name="connsiteX23" fmla="*/ 125850 w 525084"/>
              <a:gd name="connsiteY23" fmla="*/ 216656 h 367611"/>
              <a:gd name="connsiteX24" fmla="*/ 122003 w 525084"/>
              <a:gd name="connsiteY24" fmla="*/ 220503 h 367611"/>
              <a:gd name="connsiteX25" fmla="*/ 78763 w 525084"/>
              <a:gd name="connsiteY25" fmla="*/ 263743 h 367611"/>
              <a:gd name="connsiteX26" fmla="*/ 78763 w 525084"/>
              <a:gd name="connsiteY26" fmla="*/ 216656 h 367611"/>
              <a:gd name="connsiteX27" fmla="*/ 26254 w 525084"/>
              <a:gd name="connsiteY27" fmla="*/ 216656 h 367611"/>
              <a:gd name="connsiteX28" fmla="*/ 13127 w 525084"/>
              <a:gd name="connsiteY28" fmla="*/ 203529 h 367611"/>
              <a:gd name="connsiteX29" fmla="*/ 13127 w 525084"/>
              <a:gd name="connsiteY29" fmla="*/ 26261 h 367611"/>
              <a:gd name="connsiteX30" fmla="*/ 26254 w 525084"/>
              <a:gd name="connsiteY30" fmla="*/ 13134 h 367611"/>
              <a:gd name="connsiteX31" fmla="*/ 301923 w 525084"/>
              <a:gd name="connsiteY31" fmla="*/ 13134 h 367611"/>
              <a:gd name="connsiteX32" fmla="*/ 315051 w 525084"/>
              <a:gd name="connsiteY32" fmla="*/ 26261 h 367611"/>
              <a:gd name="connsiteX33" fmla="*/ 315051 w 525084"/>
              <a:gd name="connsiteY33" fmla="*/ 72206 h 367611"/>
              <a:gd name="connsiteX34" fmla="*/ 223161 w 525084"/>
              <a:gd name="connsiteY34" fmla="*/ 72206 h 367611"/>
              <a:gd name="connsiteX35" fmla="*/ 196907 w 525084"/>
              <a:gd name="connsiteY35" fmla="*/ 98460 h 367611"/>
              <a:gd name="connsiteX36" fmla="*/ 511957 w 525084"/>
              <a:gd name="connsiteY36" fmla="*/ 275722 h 367611"/>
              <a:gd name="connsiteX37" fmla="*/ 498830 w 525084"/>
              <a:gd name="connsiteY37" fmla="*/ 288849 h 367611"/>
              <a:gd name="connsiteX38" fmla="*/ 446322 w 525084"/>
              <a:gd name="connsiteY38" fmla="*/ 288849 h 367611"/>
              <a:gd name="connsiteX39" fmla="*/ 446322 w 525084"/>
              <a:gd name="connsiteY39" fmla="*/ 335936 h 367611"/>
              <a:gd name="connsiteX40" fmla="*/ 403120 w 525084"/>
              <a:gd name="connsiteY40" fmla="*/ 292675 h 367611"/>
              <a:gd name="connsiteX41" fmla="*/ 399274 w 525084"/>
              <a:gd name="connsiteY41" fmla="*/ 288829 h 367611"/>
              <a:gd name="connsiteX42" fmla="*/ 223161 w 525084"/>
              <a:gd name="connsiteY42" fmla="*/ 288829 h 367611"/>
              <a:gd name="connsiteX43" fmla="*/ 210034 w 525084"/>
              <a:gd name="connsiteY43" fmla="*/ 275702 h 367611"/>
              <a:gd name="connsiteX44" fmla="*/ 210034 w 525084"/>
              <a:gd name="connsiteY44" fmla="*/ 98460 h 367611"/>
              <a:gd name="connsiteX45" fmla="*/ 223161 w 525084"/>
              <a:gd name="connsiteY45" fmla="*/ 85333 h 367611"/>
              <a:gd name="connsiteX46" fmla="*/ 498830 w 525084"/>
              <a:gd name="connsiteY46" fmla="*/ 85333 h 367611"/>
              <a:gd name="connsiteX47" fmla="*/ 511957 w 525084"/>
              <a:gd name="connsiteY47" fmla="*/ 98460 h 36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25084" h="367611">
                <a:moveTo>
                  <a:pt x="498830" y="72199"/>
                </a:moveTo>
                <a:lnTo>
                  <a:pt x="328178" y="72199"/>
                </a:lnTo>
                <a:lnTo>
                  <a:pt x="328178" y="26254"/>
                </a:lnTo>
                <a:cubicBezTo>
                  <a:pt x="328134" y="11772"/>
                  <a:pt x="316405" y="43"/>
                  <a:pt x="301923" y="0"/>
                </a:cubicBezTo>
                <a:lnTo>
                  <a:pt x="26254" y="0"/>
                </a:lnTo>
                <a:cubicBezTo>
                  <a:pt x="11772" y="43"/>
                  <a:pt x="43" y="11772"/>
                  <a:pt x="0" y="26254"/>
                </a:cubicBezTo>
                <a:lnTo>
                  <a:pt x="0" y="203523"/>
                </a:lnTo>
                <a:cubicBezTo>
                  <a:pt x="43" y="218004"/>
                  <a:pt x="11772" y="229734"/>
                  <a:pt x="26254" y="229777"/>
                </a:cubicBezTo>
                <a:lnTo>
                  <a:pt x="65636" y="229777"/>
                </a:lnTo>
                <a:lnTo>
                  <a:pt x="65636" y="295412"/>
                </a:lnTo>
                <a:lnTo>
                  <a:pt x="131271" y="229777"/>
                </a:lnTo>
                <a:lnTo>
                  <a:pt x="196907" y="229777"/>
                </a:lnTo>
                <a:lnTo>
                  <a:pt x="196907" y="275722"/>
                </a:lnTo>
                <a:cubicBezTo>
                  <a:pt x="196950" y="290204"/>
                  <a:pt x="208679" y="301933"/>
                  <a:pt x="223161" y="301976"/>
                </a:cubicBezTo>
                <a:lnTo>
                  <a:pt x="393813" y="301976"/>
                </a:lnTo>
                <a:lnTo>
                  <a:pt x="459449" y="367611"/>
                </a:lnTo>
                <a:lnTo>
                  <a:pt x="459449" y="301976"/>
                </a:lnTo>
                <a:lnTo>
                  <a:pt x="498830" y="301976"/>
                </a:lnTo>
                <a:cubicBezTo>
                  <a:pt x="513312" y="301933"/>
                  <a:pt x="525041" y="290204"/>
                  <a:pt x="525084" y="275722"/>
                </a:cubicBezTo>
                <a:lnTo>
                  <a:pt x="525084" y="98460"/>
                </a:lnTo>
                <a:cubicBezTo>
                  <a:pt x="525045" y="83975"/>
                  <a:pt x="513314" y="72242"/>
                  <a:pt x="498830" y="72199"/>
                </a:cubicBezTo>
                <a:close/>
                <a:moveTo>
                  <a:pt x="196907" y="98453"/>
                </a:moveTo>
                <a:lnTo>
                  <a:pt x="196907" y="216656"/>
                </a:lnTo>
                <a:lnTo>
                  <a:pt x="125850" y="216656"/>
                </a:lnTo>
                <a:lnTo>
                  <a:pt x="122003" y="220503"/>
                </a:lnTo>
                <a:lnTo>
                  <a:pt x="78763" y="263743"/>
                </a:lnTo>
                <a:lnTo>
                  <a:pt x="78763" y="216656"/>
                </a:lnTo>
                <a:lnTo>
                  <a:pt x="26254" y="216656"/>
                </a:lnTo>
                <a:cubicBezTo>
                  <a:pt x="19004" y="216656"/>
                  <a:pt x="13127" y="210779"/>
                  <a:pt x="13127" y="203529"/>
                </a:cubicBezTo>
                <a:lnTo>
                  <a:pt x="13127" y="26261"/>
                </a:lnTo>
                <a:cubicBezTo>
                  <a:pt x="13127" y="19011"/>
                  <a:pt x="19004" y="13134"/>
                  <a:pt x="26254" y="13134"/>
                </a:cubicBezTo>
                <a:lnTo>
                  <a:pt x="301923" y="13134"/>
                </a:lnTo>
                <a:cubicBezTo>
                  <a:pt x="309174" y="13134"/>
                  <a:pt x="315051" y="19011"/>
                  <a:pt x="315051" y="26261"/>
                </a:cubicBezTo>
                <a:lnTo>
                  <a:pt x="315051" y="72206"/>
                </a:lnTo>
                <a:lnTo>
                  <a:pt x="223161" y="72206"/>
                </a:lnTo>
                <a:cubicBezTo>
                  <a:pt x="208679" y="72249"/>
                  <a:pt x="196950" y="83978"/>
                  <a:pt x="196907" y="98460"/>
                </a:cubicBezTo>
                <a:close/>
                <a:moveTo>
                  <a:pt x="511957" y="275722"/>
                </a:moveTo>
                <a:cubicBezTo>
                  <a:pt x="511957" y="282972"/>
                  <a:pt x="506080" y="288849"/>
                  <a:pt x="498830" y="288849"/>
                </a:cubicBezTo>
                <a:lnTo>
                  <a:pt x="446322" y="288849"/>
                </a:lnTo>
                <a:lnTo>
                  <a:pt x="446322" y="335936"/>
                </a:lnTo>
                <a:lnTo>
                  <a:pt x="403120" y="292675"/>
                </a:lnTo>
                <a:lnTo>
                  <a:pt x="399274" y="288829"/>
                </a:lnTo>
                <a:lnTo>
                  <a:pt x="223161" y="288829"/>
                </a:lnTo>
                <a:cubicBezTo>
                  <a:pt x="215911" y="288829"/>
                  <a:pt x="210034" y="282952"/>
                  <a:pt x="210034" y="275702"/>
                </a:cubicBezTo>
                <a:lnTo>
                  <a:pt x="210034" y="98460"/>
                </a:lnTo>
                <a:cubicBezTo>
                  <a:pt x="210034" y="91210"/>
                  <a:pt x="215911" y="85333"/>
                  <a:pt x="223161" y="85333"/>
                </a:cubicBezTo>
                <a:lnTo>
                  <a:pt x="498830" y="85333"/>
                </a:lnTo>
                <a:cubicBezTo>
                  <a:pt x="506080" y="85333"/>
                  <a:pt x="511957" y="91210"/>
                  <a:pt x="511957" y="98460"/>
                </a:cubicBezTo>
                <a:close/>
              </a:path>
            </a:pathLst>
          </a:custGeom>
          <a:solidFill>
            <a:schemeClr val="accent2"/>
          </a:solidFill>
          <a:ln w="6548" cap="flat">
            <a:noFill/>
            <a:prstDash val="solid"/>
            <a:miter/>
          </a:ln>
        </p:spPr>
        <p:txBody>
          <a:bodyPr rtlCol="0" anchor="ctr"/>
          <a:lstStyle/>
          <a:p>
            <a:endParaRPr lang="en-US"/>
          </a:p>
        </p:txBody>
      </p:sp>
    </p:spTree>
    <p:extLst>
      <p:ext uri="{BB962C8B-B14F-4D97-AF65-F5344CB8AC3E}">
        <p14:creationId xmlns:p14="http://schemas.microsoft.com/office/powerpoint/2010/main" val="2441174018"/>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1AF82-3C10-68F6-990F-7FC724175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55C2C-0617-29A4-B472-8FDD9B043F67}"/>
              </a:ext>
            </a:extLst>
          </p:cNvPr>
          <p:cNvSpPr>
            <a:spLocks noGrp="1"/>
          </p:cNvSpPr>
          <p:nvPr>
            <p:ph type="title"/>
          </p:nvPr>
        </p:nvSpPr>
        <p:spPr>
          <a:xfrm>
            <a:off x="6560819" y="368841"/>
            <a:ext cx="5067351" cy="890588"/>
          </a:xfrm>
        </p:spPr>
        <p:txBody>
          <a:bodyPr/>
          <a:lstStyle/>
          <a:p>
            <a:r>
              <a:rPr lang="en-US" b="1"/>
              <a:t>Selected Pilot Participants </a:t>
            </a:r>
          </a:p>
        </p:txBody>
      </p:sp>
      <p:sp>
        <p:nvSpPr>
          <p:cNvPr id="7" name="Content Placeholder 6">
            <a:extLst>
              <a:ext uri="{FF2B5EF4-FFF2-40B4-BE49-F238E27FC236}">
                <a16:creationId xmlns:a16="http://schemas.microsoft.com/office/drawing/2014/main" id="{525EB3B2-CFC5-C438-5AB8-0F1387FA3656}"/>
              </a:ext>
            </a:extLst>
          </p:cNvPr>
          <p:cNvSpPr txBox="1">
            <a:spLocks/>
          </p:cNvSpPr>
          <p:nvPr/>
        </p:nvSpPr>
        <p:spPr>
          <a:xfrm>
            <a:off x="146476" y="491491"/>
            <a:ext cx="6208603" cy="5775960"/>
          </a:xfrm>
          <a:prstGeom prst="rect">
            <a:avLst/>
          </a:prstGeom>
        </p:spPr>
        <p:txBody>
          <a:bodyPr/>
          <a:lstStyle>
            <a:lvl1pPr marL="228600" indent="-228600" algn="l" defTabSz="914400" rtl="0" eaLnBrk="1" latinLnBrk="0" hangingPunct="1">
              <a:lnSpc>
                <a:spcPct val="110000"/>
              </a:lnSpc>
              <a:spcBef>
                <a:spcPts val="2000"/>
              </a:spcBef>
              <a:buClrTx/>
              <a:buSzPct val="100000"/>
              <a:buFont typeface="Arial" panose="020B0604020202020204" pitchFamily="34" charset="0"/>
              <a:buChar char="•"/>
              <a:defRPr lang="en-US" sz="1500" kern="1200" spc="-20" dirty="0" smtClean="0">
                <a:solidFill>
                  <a:schemeClr val="tx2">
                    <a:lumMod val="25000"/>
                  </a:schemeClr>
                </a:solidFill>
                <a:latin typeface="+mn-lt"/>
                <a:ea typeface="+mn-ea"/>
                <a:cs typeface="+mn-cs"/>
              </a:defRPr>
            </a:lvl1pPr>
            <a:lvl2pPr marL="457200" indent="-169863" algn="l" defTabSz="914400" rtl="0" eaLnBrk="1" latinLnBrk="0" hangingPunct="1">
              <a:lnSpc>
                <a:spcPct val="90000"/>
              </a:lnSpc>
              <a:spcBef>
                <a:spcPts val="300"/>
              </a:spcBef>
              <a:buClrTx/>
              <a:buFont typeface="System Font Regular"/>
              <a:buChar char="‣"/>
              <a:defRPr sz="1300" kern="1200" spc="-20">
                <a:solidFill>
                  <a:schemeClr val="tx2">
                    <a:lumMod val="25000"/>
                  </a:schemeClr>
                </a:solidFill>
                <a:latin typeface="+mn-lt"/>
                <a:ea typeface="+mn-ea"/>
                <a:cs typeface="+mn-cs"/>
              </a:defRPr>
            </a:lvl2pPr>
            <a:lvl3pPr marL="685800" indent="-171450" algn="l" defTabSz="914400" rtl="0" eaLnBrk="1" latinLnBrk="0" hangingPunct="1">
              <a:lnSpc>
                <a:spcPct val="90000"/>
              </a:lnSpc>
              <a:spcBef>
                <a:spcPts val="300"/>
              </a:spcBef>
              <a:buClrTx/>
              <a:buFont typeface="Arial" panose="020B0604020202020204" pitchFamily="34" charset="0"/>
              <a:buChar char="•"/>
              <a:defRPr sz="1100" kern="1200" spc="-20">
                <a:solidFill>
                  <a:schemeClr val="tx2">
                    <a:lumMod val="25000"/>
                  </a:schemeClr>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000" kern="1200" spc="-20">
                <a:solidFill>
                  <a:schemeClr val="tx2">
                    <a:lumMod val="25000"/>
                  </a:schemeClr>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950" kern="1200" spc="-20">
                <a:solidFill>
                  <a:schemeClr val="tx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2000"/>
              </a:spcBef>
              <a:spcAft>
                <a:spcPts val="0"/>
              </a:spcAft>
              <a:buClrTx/>
              <a:buSzPct val="100000"/>
              <a:buFont typeface="+mj-lt"/>
              <a:buAutoNum type="arabicPeriod"/>
              <a:tabLst/>
              <a:defRPr/>
            </a:pP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Delaware (</a:t>
            </a:r>
            <a:r>
              <a:rPr kumimoji="0" lang="en-US" sz="1300" b="1" i="0" u="none" strike="noStrike" kern="1200" cap="none" spc="-20" normalizeH="0" baseline="0" noProof="0" dirty="0" err="1">
                <a:ln>
                  <a:noFill/>
                </a:ln>
                <a:solidFill>
                  <a:srgbClr val="0A41D3"/>
                </a:solidFill>
                <a:effectLst/>
                <a:uLnTx/>
                <a:uFillTx/>
                <a:latin typeface="Arial" panose="020B0604020202020204"/>
                <a:ea typeface="+mn-ea"/>
                <a:cs typeface="+mn-cs"/>
              </a:rPr>
              <a:t>DTRN</a:t>
            </a: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 360)  </a:t>
            </a:r>
            <a:r>
              <a:rPr kumimoji="0" lang="en-US" sz="1300" i="0" u="none" strike="noStrike" kern="1200" cap="none" spc="-20" normalizeH="0" baseline="0" noProof="0" dirty="0">
                <a:ln>
                  <a:noFill/>
                </a:ln>
                <a:solidFill>
                  <a:srgbClr val="081F7A"/>
                </a:solidFill>
                <a:effectLst/>
                <a:uLnTx/>
                <a:uFillTx/>
                <a:latin typeface="Arial" panose="020B0604020202020204"/>
                <a:ea typeface="+mn-ea"/>
                <a:cs typeface="+mn-cs"/>
              </a:rPr>
              <a:t>Lead: </a:t>
            </a:r>
            <a:r>
              <a:rPr kumimoji="0" lang="en-US" sz="1300" b="0" i="0" u="none" strike="noStrike" kern="1200" cap="none" spc="-20" normalizeH="0" baseline="0" noProof="0" dirty="0">
                <a:ln>
                  <a:noFill/>
                </a:ln>
                <a:solidFill>
                  <a:srgbClr val="081F7A"/>
                </a:solidFill>
                <a:effectLst/>
                <a:uLnTx/>
                <a:uFillTx/>
                <a:latin typeface="Arial" panose="020B0604020202020204"/>
                <a:ea typeface="+mn-ea"/>
                <a:cs typeface="+mn-cs"/>
              </a:rPr>
              <a:t>Delaware Division of Substance Abuse and Mental Health (</a:t>
            </a:r>
            <a:r>
              <a:rPr kumimoji="0" lang="en-US" sz="1300" b="0" i="0" u="none" strike="noStrike" kern="1200" cap="none" spc="-20" normalizeH="0" baseline="0" noProof="0" dirty="0" err="1">
                <a:ln>
                  <a:noFill/>
                </a:ln>
                <a:solidFill>
                  <a:srgbClr val="081F7A"/>
                </a:solidFill>
                <a:effectLst/>
                <a:uLnTx/>
                <a:uFillTx/>
                <a:latin typeface="Arial" panose="020B0604020202020204"/>
                <a:ea typeface="+mn-ea"/>
                <a:cs typeface="+mn-cs"/>
              </a:rPr>
              <a:t>DSAMH</a:t>
            </a:r>
            <a:r>
              <a:rPr kumimoji="0" lang="en-US" sz="1300" b="0" i="0" u="none" strike="noStrike" kern="1200" cap="none" spc="-20" normalizeH="0" baseline="0" noProof="0" dirty="0">
                <a:ln>
                  <a:noFill/>
                </a:ln>
                <a:solidFill>
                  <a:srgbClr val="081F7A"/>
                </a:solidFill>
                <a:effectLst/>
                <a:uLnTx/>
                <a:uFillTx/>
                <a:latin typeface="Arial" panose="020B0604020202020204"/>
                <a:ea typeface="+mn-ea"/>
                <a:cs typeface="+mn-cs"/>
              </a:rPr>
              <a:t>)</a:t>
            </a:r>
          </a:p>
          <a:p>
            <a:pPr marL="228600" marR="0" lvl="0" indent="-228600" algn="l" defTabSz="914400" rtl="0" eaLnBrk="1" fontAlgn="auto" latinLnBrk="0" hangingPunct="1">
              <a:lnSpc>
                <a:spcPct val="110000"/>
              </a:lnSpc>
              <a:spcBef>
                <a:spcPts val="2000"/>
              </a:spcBef>
              <a:spcAft>
                <a:spcPts val="0"/>
              </a:spcAft>
              <a:buClrTx/>
              <a:buSzPct val="100000"/>
              <a:buFont typeface="+mj-lt"/>
              <a:buAutoNum type="arabicPeriod"/>
              <a:tabLst/>
              <a:defRPr/>
            </a:pP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Florida (</a:t>
            </a:r>
            <a:r>
              <a:rPr kumimoji="0" lang="en-US" sz="1300" b="1" i="0" u="none" strike="noStrike" kern="1200" cap="none" spc="-20" normalizeH="0" baseline="0" noProof="0" dirty="0" err="1">
                <a:ln>
                  <a:noFill/>
                </a:ln>
                <a:solidFill>
                  <a:srgbClr val="0A41D3"/>
                </a:solidFill>
                <a:effectLst/>
                <a:uLnTx/>
                <a:uFillTx/>
                <a:latin typeface="Arial" panose="020B0604020202020204"/>
                <a:ea typeface="+mn-ea"/>
                <a:cs typeface="+mn-cs"/>
              </a:rPr>
              <a:t>InterConnect</a:t>
            </a: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 </a:t>
            </a:r>
            <a:r>
              <a:rPr kumimoji="0" lang="en-US" sz="1300" i="0" u="none" strike="noStrike" kern="1200" cap="none" spc="-20" normalizeH="0" baseline="0" noProof="0" dirty="0">
                <a:ln>
                  <a:noFill/>
                </a:ln>
                <a:solidFill>
                  <a:srgbClr val="081F7A"/>
                </a:solidFill>
                <a:effectLst/>
                <a:uLnTx/>
                <a:uFillTx/>
                <a:latin typeface="Arial" panose="020B0604020202020204"/>
                <a:ea typeface="+mn-ea"/>
                <a:cs typeface="+mn-cs"/>
              </a:rPr>
              <a:t>Lead: </a:t>
            </a:r>
            <a:r>
              <a:rPr kumimoji="0" lang="en-US" sz="1300" b="0" i="0" u="none" strike="noStrike" kern="1200" cap="none" spc="-20" normalizeH="0" baseline="0" noProof="0" dirty="0" err="1">
                <a:ln>
                  <a:noFill/>
                </a:ln>
                <a:solidFill>
                  <a:srgbClr val="081F7A"/>
                </a:solidFill>
                <a:effectLst/>
                <a:uLnTx/>
                <a:uFillTx/>
                <a:latin typeface="Arial" panose="020B0604020202020204"/>
                <a:ea typeface="+mn-ea"/>
                <a:cs typeface="+mn-cs"/>
              </a:rPr>
              <a:t>PSYHealth</a:t>
            </a:r>
            <a:r>
              <a:rPr kumimoji="0" lang="en-US" sz="1300" b="0" i="0" u="none" strike="noStrike" kern="1200" cap="none" spc="-20" normalizeH="0" baseline="0" noProof="0" dirty="0">
                <a:ln>
                  <a:noFill/>
                </a:ln>
                <a:solidFill>
                  <a:srgbClr val="081F7A"/>
                </a:solidFill>
                <a:effectLst/>
                <a:uLnTx/>
                <a:uFillTx/>
                <a:latin typeface="Arial" panose="020B0604020202020204"/>
                <a:ea typeface="+mn-ea"/>
                <a:cs typeface="+mn-cs"/>
              </a:rPr>
              <a:t> LLC</a:t>
            </a:r>
          </a:p>
          <a:p>
            <a:pPr marL="228600" marR="0" lvl="0" indent="-228600" algn="l" defTabSz="914400" rtl="0" eaLnBrk="1" fontAlgn="auto" latinLnBrk="0" hangingPunct="1">
              <a:lnSpc>
                <a:spcPct val="110000"/>
              </a:lnSpc>
              <a:spcBef>
                <a:spcPts val="2000"/>
              </a:spcBef>
              <a:spcAft>
                <a:spcPts val="0"/>
              </a:spcAft>
              <a:buClrTx/>
              <a:buSzPct val="100000"/>
              <a:buFont typeface="+mj-lt"/>
              <a:buAutoNum type="arabicPeriod"/>
              <a:tabLst/>
              <a:defRPr/>
            </a:pP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Colorado (</a:t>
            </a:r>
            <a:r>
              <a:rPr kumimoji="0" lang="en-US" sz="1300" b="1" i="0" u="none" strike="noStrike" kern="1200" cap="none" spc="-20" normalizeH="0" baseline="0" noProof="0" dirty="0" err="1">
                <a:ln>
                  <a:noFill/>
                </a:ln>
                <a:solidFill>
                  <a:srgbClr val="0A41D3"/>
                </a:solidFill>
                <a:effectLst/>
                <a:uLnTx/>
                <a:uFillTx/>
                <a:latin typeface="Arial" panose="020B0604020202020204"/>
                <a:ea typeface="+mn-ea"/>
                <a:cs typeface="+mn-cs"/>
              </a:rPr>
              <a:t>BHX</a:t>
            </a: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 Connect) </a:t>
            </a:r>
            <a:r>
              <a:rPr kumimoji="0" lang="en-US" sz="1300" b="0" i="0" u="none" strike="noStrike" kern="1200" cap="none" spc="-20" normalizeH="0" baseline="0" noProof="0" dirty="0">
                <a:ln>
                  <a:noFill/>
                </a:ln>
                <a:solidFill>
                  <a:srgbClr val="081F7A"/>
                </a:solidFill>
                <a:effectLst/>
                <a:uLnTx/>
                <a:uFillTx/>
                <a:latin typeface="Arial" panose="020B0604020202020204"/>
                <a:ea typeface="+mn-ea"/>
                <a:cs typeface="+mn-cs"/>
              </a:rPr>
              <a:t>Lead: Behavioral Health Data Exchange of Colorado (</a:t>
            </a:r>
            <a:r>
              <a:rPr kumimoji="0" lang="en-US" sz="1300" b="0" i="0" u="none" strike="noStrike" kern="1200" cap="none" spc="-20" normalizeH="0" baseline="0" noProof="0" dirty="0" err="1">
                <a:ln>
                  <a:noFill/>
                </a:ln>
                <a:solidFill>
                  <a:srgbClr val="081F7A"/>
                </a:solidFill>
                <a:effectLst/>
                <a:uLnTx/>
                <a:uFillTx/>
                <a:latin typeface="Arial" panose="020B0604020202020204"/>
                <a:ea typeface="+mn-ea"/>
                <a:cs typeface="+mn-cs"/>
              </a:rPr>
              <a:t>BHX</a:t>
            </a:r>
            <a:r>
              <a:rPr kumimoji="0" lang="en-US" sz="1300" b="0" i="0" u="none" strike="noStrike" kern="1200" cap="none" spc="-20" normalizeH="0" baseline="0" noProof="0" dirty="0">
                <a:ln>
                  <a:noFill/>
                </a:ln>
                <a:solidFill>
                  <a:srgbClr val="081F7A"/>
                </a:solidFill>
                <a:effectLst/>
                <a:uLnTx/>
                <a:uFillTx/>
                <a:latin typeface="Arial" panose="020B0604020202020204"/>
                <a:ea typeface="+mn-ea"/>
                <a:cs typeface="+mn-cs"/>
              </a:rPr>
              <a:t>)</a:t>
            </a:r>
          </a:p>
          <a:p>
            <a:pPr marL="228600" marR="0" lvl="0" indent="-228600" algn="l" defTabSz="914400" rtl="0" eaLnBrk="1" fontAlgn="auto" latinLnBrk="0" hangingPunct="1">
              <a:lnSpc>
                <a:spcPct val="110000"/>
              </a:lnSpc>
              <a:spcBef>
                <a:spcPts val="2000"/>
              </a:spcBef>
              <a:spcAft>
                <a:spcPts val="0"/>
              </a:spcAft>
              <a:buClrTx/>
              <a:buSzPct val="100000"/>
              <a:buFont typeface="+mj-lt"/>
              <a:buAutoNum type="arabicPeriod"/>
              <a:tabLst/>
              <a:defRPr/>
            </a:pP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North Carolina (</a:t>
            </a:r>
            <a:r>
              <a:rPr kumimoji="0" lang="en-US" sz="1300" b="1" i="0" u="none" strike="noStrike" kern="1200" cap="none" spc="-20" normalizeH="0" baseline="0" noProof="0" dirty="0" err="1">
                <a:ln>
                  <a:noFill/>
                </a:ln>
                <a:solidFill>
                  <a:srgbClr val="0A41D3"/>
                </a:solidFill>
                <a:effectLst/>
                <a:uLnTx/>
                <a:uFillTx/>
                <a:latin typeface="Arial" panose="020B0604020202020204"/>
                <a:ea typeface="+mn-ea"/>
                <a:cs typeface="+mn-cs"/>
              </a:rPr>
              <a:t>ReCODE</a:t>
            </a: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 </a:t>
            </a:r>
            <a:r>
              <a:rPr kumimoji="0" lang="en-US" sz="1300" b="0" i="0" u="none" strike="noStrike" kern="1200" cap="none" spc="-20" normalizeH="0" baseline="0" noProof="0" dirty="0">
                <a:ln>
                  <a:noFill/>
                </a:ln>
                <a:solidFill>
                  <a:srgbClr val="081F7A"/>
                </a:solidFill>
                <a:effectLst/>
                <a:uLnTx/>
                <a:uFillTx/>
                <a:latin typeface="Arial" panose="020B0604020202020204"/>
                <a:ea typeface="+mn-ea"/>
                <a:cs typeface="+mn-cs"/>
              </a:rPr>
              <a:t>Lead: North Carolina Division of Mental Health, Developmental Disabilities, and Substance Use Services</a:t>
            </a:r>
          </a:p>
          <a:p>
            <a:pPr marL="228600" marR="0" lvl="0" indent="-228600" algn="l" defTabSz="914400" rtl="0" eaLnBrk="1" fontAlgn="auto" latinLnBrk="0" hangingPunct="1">
              <a:lnSpc>
                <a:spcPct val="110000"/>
              </a:lnSpc>
              <a:spcBef>
                <a:spcPts val="2000"/>
              </a:spcBef>
              <a:spcAft>
                <a:spcPts val="0"/>
              </a:spcAft>
              <a:buClrTx/>
              <a:buSzPct val="100000"/>
              <a:buFont typeface="+mj-lt"/>
              <a:buAutoNum type="arabicPeriod"/>
              <a:tabLst/>
              <a:defRPr/>
            </a:pP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Oregon (</a:t>
            </a:r>
            <a:r>
              <a:rPr kumimoji="0" lang="en-US" sz="1300" b="1" i="0" u="none" strike="noStrike" kern="1200" cap="none" spc="-20" normalizeH="0" baseline="0" noProof="0" dirty="0" err="1">
                <a:ln>
                  <a:noFill/>
                </a:ln>
                <a:solidFill>
                  <a:srgbClr val="0A41D3"/>
                </a:solidFill>
                <a:effectLst/>
                <a:uLnTx/>
                <a:uFillTx/>
                <a:latin typeface="Arial" panose="020B0604020202020204"/>
                <a:ea typeface="+mn-ea"/>
                <a:cs typeface="+mn-cs"/>
              </a:rPr>
              <a:t>MyCarePlanner</a:t>
            </a: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 </a:t>
            </a:r>
            <a:r>
              <a:rPr kumimoji="0" lang="en-US" sz="1300" b="0" i="0" u="none" strike="noStrike" kern="1200" cap="none" spc="-20" normalizeH="0" baseline="0" noProof="0" dirty="0">
                <a:ln>
                  <a:noFill/>
                </a:ln>
                <a:solidFill>
                  <a:srgbClr val="081F7A"/>
                </a:solidFill>
                <a:effectLst/>
                <a:uLnTx/>
                <a:uFillTx/>
                <a:latin typeface="Arial" panose="020B0604020202020204"/>
                <a:ea typeface="+mn-ea"/>
                <a:cs typeface="+mn-cs"/>
              </a:rPr>
              <a:t>Lead: Oregon Health and Science University (OHSU)</a:t>
            </a:r>
          </a:p>
          <a:p>
            <a:pPr marL="228600" marR="0" lvl="0" indent="-228600" algn="l" defTabSz="914400" rtl="0" eaLnBrk="1" fontAlgn="auto" latinLnBrk="0" hangingPunct="1">
              <a:lnSpc>
                <a:spcPct val="110000"/>
              </a:lnSpc>
              <a:spcBef>
                <a:spcPts val="2000"/>
              </a:spcBef>
              <a:spcAft>
                <a:spcPts val="0"/>
              </a:spcAft>
              <a:buClrTx/>
              <a:buSzPct val="100000"/>
              <a:buFont typeface="+mj-lt"/>
              <a:buAutoNum type="arabicPeriod"/>
              <a:tabLst/>
              <a:defRPr/>
            </a:pP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Rhode Island. (</a:t>
            </a:r>
            <a:r>
              <a:rPr kumimoji="0" lang="en-US" sz="1300" b="1" i="0" u="none" strike="noStrike" kern="1200" cap="none" spc="-20" normalizeH="0" baseline="0" noProof="0" dirty="0" err="1">
                <a:ln>
                  <a:noFill/>
                </a:ln>
                <a:solidFill>
                  <a:srgbClr val="0A41D3"/>
                </a:solidFill>
                <a:effectLst/>
                <a:uLnTx/>
                <a:uFillTx/>
                <a:latin typeface="Arial" panose="020B0604020202020204"/>
                <a:ea typeface="+mn-ea"/>
                <a:cs typeface="+mn-cs"/>
              </a:rPr>
              <a:t>CCBHC</a:t>
            </a: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 Quality Measurement).</a:t>
            </a:r>
            <a:r>
              <a:rPr kumimoji="0" lang="en-US" sz="1300" b="1" i="0" u="none" strike="noStrike" kern="1200" cap="none" spc="-20" normalizeH="0" baseline="0" noProof="0" dirty="0">
                <a:ln>
                  <a:noFill/>
                </a:ln>
                <a:solidFill>
                  <a:srgbClr val="081F7A"/>
                </a:solidFill>
                <a:effectLst/>
                <a:uLnTx/>
                <a:uFillTx/>
                <a:latin typeface="Arial" panose="020B0604020202020204"/>
                <a:ea typeface="+mn-ea"/>
                <a:cs typeface="+mn-cs"/>
              </a:rPr>
              <a:t> </a:t>
            </a:r>
            <a:r>
              <a:rPr kumimoji="0" lang="en-US" sz="1300" b="0" i="0" u="none" strike="noStrike" kern="1200" cap="none" spc="-20" normalizeH="0" baseline="0" noProof="0" dirty="0">
                <a:ln>
                  <a:noFill/>
                </a:ln>
                <a:solidFill>
                  <a:srgbClr val="081F7A"/>
                </a:solidFill>
                <a:effectLst/>
                <a:uLnTx/>
                <a:uFillTx/>
                <a:latin typeface="Arial" panose="020B0604020202020204"/>
                <a:ea typeface="+mn-ea"/>
                <a:cs typeface="+mn-cs"/>
              </a:rPr>
              <a:t>Lead: Rhode Island Department of Behavioral Healthcare, Developmental Disabilities, and Hospitals (</a:t>
            </a:r>
            <a:r>
              <a:rPr kumimoji="0" lang="en-US" sz="1300" b="0" i="0" u="none" strike="noStrike" kern="1200" cap="none" spc="-20" normalizeH="0" baseline="0" noProof="0" dirty="0" err="1">
                <a:ln>
                  <a:noFill/>
                </a:ln>
                <a:solidFill>
                  <a:srgbClr val="081F7A"/>
                </a:solidFill>
                <a:effectLst/>
                <a:uLnTx/>
                <a:uFillTx/>
                <a:latin typeface="Arial" panose="020B0604020202020204"/>
                <a:ea typeface="+mn-ea"/>
                <a:cs typeface="+mn-cs"/>
              </a:rPr>
              <a:t>BHDDH</a:t>
            </a:r>
            <a:r>
              <a:rPr kumimoji="0" lang="en-US" sz="1300" b="0" i="0" u="none" strike="noStrike" kern="1200" cap="none" spc="-20" normalizeH="0" baseline="0" noProof="0" dirty="0">
                <a:ln>
                  <a:noFill/>
                </a:ln>
                <a:solidFill>
                  <a:srgbClr val="081F7A"/>
                </a:solidFill>
                <a:effectLst/>
                <a:uLnTx/>
                <a:uFillTx/>
                <a:latin typeface="Arial" panose="020B0604020202020204"/>
                <a:ea typeface="+mn-ea"/>
                <a:cs typeface="+mn-cs"/>
              </a:rPr>
              <a:t>)</a:t>
            </a:r>
          </a:p>
          <a:p>
            <a:pPr marL="228600" marR="0" lvl="0" indent="-228600" algn="l" defTabSz="914400" rtl="0" eaLnBrk="1" fontAlgn="auto" latinLnBrk="0" hangingPunct="1">
              <a:lnSpc>
                <a:spcPct val="110000"/>
              </a:lnSpc>
              <a:spcBef>
                <a:spcPts val="2000"/>
              </a:spcBef>
              <a:spcAft>
                <a:spcPts val="0"/>
              </a:spcAft>
              <a:buClrTx/>
              <a:buSzPct val="100000"/>
              <a:buFont typeface="+mj-lt"/>
              <a:buAutoNum type="arabicPeriod"/>
              <a:tabLst/>
              <a:defRPr/>
            </a:pP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Massachusetts (SUD Data Connector). </a:t>
            </a:r>
            <a:r>
              <a:rPr kumimoji="0" lang="en-US" sz="1300" b="0" i="0" u="none" strike="noStrike" kern="1200" cap="none" spc="-20" normalizeH="0" baseline="0" noProof="0" dirty="0">
                <a:ln>
                  <a:noFill/>
                </a:ln>
                <a:solidFill>
                  <a:srgbClr val="081F7A"/>
                </a:solidFill>
                <a:effectLst/>
                <a:uLnTx/>
                <a:uFillTx/>
                <a:latin typeface="Arial" panose="020B0604020202020204"/>
                <a:ea typeface="+mn-ea"/>
                <a:cs typeface="+mn-cs"/>
              </a:rPr>
              <a:t>Lead: Massachusetts Department of Public Health, Bureau of Substance Addiction Services (MDPH, </a:t>
            </a:r>
            <a:r>
              <a:rPr kumimoji="0" lang="en-US" sz="1300" b="0" i="0" u="none" strike="noStrike" kern="1200" cap="none" spc="-20" normalizeH="0" baseline="0" noProof="0" dirty="0" err="1">
                <a:ln>
                  <a:noFill/>
                </a:ln>
                <a:solidFill>
                  <a:srgbClr val="081F7A"/>
                </a:solidFill>
                <a:effectLst/>
                <a:uLnTx/>
                <a:uFillTx/>
                <a:latin typeface="Arial" panose="020B0604020202020204"/>
                <a:ea typeface="+mn-ea"/>
                <a:cs typeface="+mn-cs"/>
              </a:rPr>
              <a:t>BSAS</a:t>
            </a:r>
            <a:r>
              <a:rPr kumimoji="0" lang="en-US" sz="1300" b="0" i="0" u="none" strike="noStrike" kern="1200" cap="none" spc="-20" normalizeH="0" baseline="0" noProof="0" dirty="0">
                <a:ln>
                  <a:noFill/>
                </a:ln>
                <a:solidFill>
                  <a:srgbClr val="081F7A"/>
                </a:solidFill>
                <a:effectLst/>
                <a:uLnTx/>
                <a:uFillTx/>
                <a:latin typeface="Arial" panose="020B0604020202020204"/>
                <a:ea typeface="+mn-ea"/>
                <a:cs typeface="+mn-cs"/>
              </a:rPr>
              <a:t>)</a:t>
            </a:r>
          </a:p>
          <a:p>
            <a:pPr marL="228600" marR="0" lvl="0" indent="-228600" algn="l" defTabSz="914400" rtl="0" eaLnBrk="1" fontAlgn="auto" latinLnBrk="0" hangingPunct="1">
              <a:lnSpc>
                <a:spcPct val="110000"/>
              </a:lnSpc>
              <a:spcBef>
                <a:spcPts val="2000"/>
              </a:spcBef>
              <a:spcAft>
                <a:spcPts val="0"/>
              </a:spcAft>
              <a:buClrTx/>
              <a:buSzPct val="100000"/>
              <a:buFont typeface="+mj-lt"/>
              <a:buAutoNum type="arabicPeriod"/>
              <a:tabLst/>
              <a:defRPr/>
            </a:pP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Washington, D.C. (BHIT Data Exchange) </a:t>
            </a:r>
            <a:r>
              <a:rPr kumimoji="0" lang="en-US" sz="1300" b="0" i="0" u="none" strike="noStrike" kern="1200" cap="none" spc="-20" normalizeH="0" baseline="0" noProof="0" dirty="0">
                <a:ln>
                  <a:noFill/>
                </a:ln>
                <a:solidFill>
                  <a:srgbClr val="081F7A"/>
                </a:solidFill>
                <a:effectLst/>
                <a:uLnTx/>
                <a:uFillTx/>
                <a:latin typeface="Arial" panose="020B0604020202020204"/>
                <a:ea typeface="+mn-ea"/>
                <a:cs typeface="+mn-cs"/>
              </a:rPr>
              <a:t>Lead: District of Columbia Department of Health Care Finance (DHCF)</a:t>
            </a:r>
          </a:p>
          <a:p>
            <a:pPr marL="228600" marR="0" lvl="0" indent="-228600" algn="l" defTabSz="914400" rtl="0" eaLnBrk="1" fontAlgn="auto" latinLnBrk="0" hangingPunct="1">
              <a:lnSpc>
                <a:spcPct val="110000"/>
              </a:lnSpc>
              <a:spcBef>
                <a:spcPts val="2000"/>
              </a:spcBef>
              <a:spcAft>
                <a:spcPts val="0"/>
              </a:spcAft>
              <a:buClrTx/>
              <a:buSzPct val="100000"/>
              <a:buFont typeface="+mj-lt"/>
              <a:buAutoNum type="arabicPeriod"/>
              <a:tabLst/>
              <a:defRPr/>
            </a:pPr>
            <a:r>
              <a:rPr kumimoji="0" lang="en-US" sz="1300" b="1" i="0" u="none" strike="noStrike" kern="1200" cap="none" spc="-20" normalizeH="0" baseline="0" noProof="0" dirty="0">
                <a:ln>
                  <a:noFill/>
                </a:ln>
                <a:solidFill>
                  <a:srgbClr val="0A41D3"/>
                </a:solidFill>
                <a:effectLst/>
                <a:uLnTx/>
                <a:uFillTx/>
                <a:latin typeface="Arial" panose="020B0604020202020204"/>
                <a:ea typeface="+mn-ea"/>
                <a:cs typeface="+mn-cs"/>
              </a:rPr>
              <a:t>Connecticut (Consent Management). </a:t>
            </a:r>
            <a:r>
              <a:rPr kumimoji="0" lang="en-US" sz="1300" b="0" i="0" u="none" strike="noStrike" kern="1200" cap="none" spc="-20" normalizeH="0" baseline="0" noProof="0" dirty="0">
                <a:ln>
                  <a:noFill/>
                </a:ln>
                <a:solidFill>
                  <a:srgbClr val="081F7A"/>
                </a:solidFill>
                <a:effectLst/>
                <a:uLnTx/>
                <a:uFillTx/>
                <a:latin typeface="Arial" panose="020B0604020202020204"/>
                <a:ea typeface="+mn-ea"/>
                <a:cs typeface="+mn-cs"/>
              </a:rPr>
              <a:t>Lead: Health Information Alliance, (dba Connie).</a:t>
            </a:r>
          </a:p>
        </p:txBody>
      </p:sp>
      <p:pic>
        <p:nvPicPr>
          <p:cNvPr id="3" name="Content Placeholder 6">
            <a:extLst>
              <a:ext uri="{FF2B5EF4-FFF2-40B4-BE49-F238E27FC236}">
                <a16:creationId xmlns:a16="http://schemas.microsoft.com/office/drawing/2014/main" id="{69637668-510E-E9B0-6598-39D74C4D49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5079" y="1953988"/>
            <a:ext cx="5465165" cy="2931033"/>
          </a:xfrm>
          <a:prstGeom prst="rect">
            <a:avLst/>
          </a:prstGeom>
          <a:noFill/>
          <a:ln>
            <a:noFill/>
          </a:ln>
        </p:spPr>
      </p:pic>
      <p:sp>
        <p:nvSpPr>
          <p:cNvPr id="4" name="TextBox 3">
            <a:extLst>
              <a:ext uri="{FF2B5EF4-FFF2-40B4-BE49-F238E27FC236}">
                <a16:creationId xmlns:a16="http://schemas.microsoft.com/office/drawing/2014/main" id="{4E90E791-B88F-4C09-5349-EB197F7BA2A8}"/>
              </a:ext>
            </a:extLst>
          </p:cNvPr>
          <p:cNvSpPr txBox="1"/>
          <p:nvPr/>
        </p:nvSpPr>
        <p:spPr bwMode="gray">
          <a:xfrm>
            <a:off x="7440219" y="5383552"/>
            <a:ext cx="4187952" cy="294872"/>
          </a:xfrm>
          <a:prstGeom prst="rect">
            <a:avLst/>
          </a:prstGeom>
        </p:spPr>
        <p:txBody>
          <a:bodyPr wrap="square" lIns="45720" tIns="45720" rIns="45720" bIns="45720" rtlCol="0">
            <a:noAutofit/>
          </a:bodyPr>
          <a:lstStyle/>
          <a:p>
            <a:pPr marL="171450" indent="-171450" algn="l">
              <a:lnSpc>
                <a:spcPct val="90000"/>
              </a:lnSpc>
              <a:spcBef>
                <a:spcPts val="1000"/>
              </a:spcBef>
              <a:buFont typeface="Arial" panose="020B0604020202020204" pitchFamily="34" charset="0"/>
              <a:buChar char="•"/>
            </a:pPr>
            <a:endParaRPr lang="en-US" sz="1600" err="1"/>
          </a:p>
        </p:txBody>
      </p:sp>
      <p:sp>
        <p:nvSpPr>
          <p:cNvPr id="5" name="TextBox 4">
            <a:extLst>
              <a:ext uri="{FF2B5EF4-FFF2-40B4-BE49-F238E27FC236}">
                <a16:creationId xmlns:a16="http://schemas.microsoft.com/office/drawing/2014/main" id="{81A125F2-E2C5-E3B2-CD79-DB9134C4A178}"/>
              </a:ext>
            </a:extLst>
          </p:cNvPr>
          <p:cNvSpPr txBox="1"/>
          <p:nvPr/>
        </p:nvSpPr>
        <p:spPr bwMode="gray">
          <a:xfrm>
            <a:off x="7551686" y="5383552"/>
            <a:ext cx="4187952" cy="294872"/>
          </a:xfrm>
          <a:prstGeom prst="rect">
            <a:avLst/>
          </a:prstGeom>
        </p:spPr>
        <p:txBody>
          <a:bodyPr wrap="square" lIns="45720" tIns="45720" rIns="45720" bIns="45720" rtlCol="0">
            <a:noAutofit/>
          </a:bodyPr>
          <a:lstStyle/>
          <a:p>
            <a:pPr marL="171450" indent="-171450" algn="l">
              <a:lnSpc>
                <a:spcPct val="90000"/>
              </a:lnSpc>
              <a:spcBef>
                <a:spcPts val="1000"/>
              </a:spcBef>
              <a:buFont typeface="Arial" panose="020B0604020202020204" pitchFamily="34" charset="0"/>
              <a:buChar char="•"/>
            </a:pPr>
            <a:r>
              <a:rPr lang="en-US" sz="1600"/>
              <a:t>Pilots will be complete by the end of 2026</a:t>
            </a:r>
          </a:p>
        </p:txBody>
      </p:sp>
    </p:spTree>
    <p:extLst>
      <p:ext uri="{BB962C8B-B14F-4D97-AF65-F5344CB8AC3E}">
        <p14:creationId xmlns:p14="http://schemas.microsoft.com/office/powerpoint/2010/main" val="346833732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7F8C8C-69C3-229F-91DE-76028F00DF16}"/>
              </a:ext>
            </a:extLst>
          </p:cNvPr>
          <p:cNvSpPr>
            <a:spLocks noGrp="1"/>
          </p:cNvSpPr>
          <p:nvPr>
            <p:ph type="ctrTitle"/>
          </p:nvPr>
        </p:nvSpPr>
        <p:spPr>
          <a:xfrm>
            <a:off x="448055" y="1690688"/>
            <a:ext cx="9652875" cy="1508760"/>
          </a:xfrm>
        </p:spPr>
        <p:txBody>
          <a:bodyPr/>
          <a:lstStyle/>
          <a:p>
            <a:r>
              <a:rPr lang="en-US" b="1"/>
              <a:t>2024 National Substance Use and Mental Health Services Survey (N-</a:t>
            </a:r>
            <a:r>
              <a:rPr lang="en-US" b="1" err="1"/>
              <a:t>SUMHSS</a:t>
            </a:r>
            <a:r>
              <a:rPr lang="en-US" b="1"/>
              <a:t>)</a:t>
            </a:r>
          </a:p>
        </p:txBody>
      </p:sp>
    </p:spTree>
    <p:extLst>
      <p:ext uri="{BB962C8B-B14F-4D97-AF65-F5344CB8AC3E}">
        <p14:creationId xmlns:p14="http://schemas.microsoft.com/office/powerpoint/2010/main" val="29852181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C320-B639-B8FD-051E-D4173239D468}"/>
              </a:ext>
            </a:extLst>
          </p:cNvPr>
          <p:cNvSpPr>
            <a:spLocks noGrp="1"/>
          </p:cNvSpPr>
          <p:nvPr>
            <p:ph type="title"/>
          </p:nvPr>
        </p:nvSpPr>
        <p:spPr>
          <a:xfrm>
            <a:off x="457200" y="340242"/>
            <a:ext cx="11282438" cy="890588"/>
          </a:xfrm>
        </p:spPr>
        <p:txBody>
          <a:bodyPr/>
          <a:lstStyle/>
          <a:p>
            <a:r>
              <a:rPr lang="en-US"/>
              <a:t>2024 </a:t>
            </a:r>
            <a:r>
              <a:rPr lang="en-US">
                <a:latin typeface="Source Sans Pro Web"/>
              </a:rPr>
              <a:t>N-</a:t>
            </a:r>
            <a:r>
              <a:rPr lang="en-US" err="1">
                <a:latin typeface="Source Sans Pro Web"/>
              </a:rPr>
              <a:t>SUMHSS</a:t>
            </a:r>
            <a:r>
              <a:rPr lang="en-US">
                <a:latin typeface="Source Sans Pro Web"/>
              </a:rPr>
              <a:t> Overview and EHR Supplement Highlights</a:t>
            </a:r>
            <a:endParaRPr lang="en-US"/>
          </a:p>
        </p:txBody>
      </p:sp>
      <p:sp>
        <p:nvSpPr>
          <p:cNvPr id="3" name="Content Placeholder 2">
            <a:extLst>
              <a:ext uri="{FF2B5EF4-FFF2-40B4-BE49-F238E27FC236}">
                <a16:creationId xmlns:a16="http://schemas.microsoft.com/office/drawing/2014/main" id="{B7F6C2E8-5818-5472-F0D6-BEA13D3604A3}"/>
              </a:ext>
            </a:extLst>
          </p:cNvPr>
          <p:cNvSpPr>
            <a:spLocks noGrp="1"/>
          </p:cNvSpPr>
          <p:nvPr>
            <p:ph sz="quarter" idx="10"/>
          </p:nvPr>
        </p:nvSpPr>
        <p:spPr>
          <a:xfrm>
            <a:off x="465212" y="1049881"/>
            <a:ext cx="11274425" cy="5350920"/>
          </a:xfrm>
        </p:spPr>
        <p:txBody>
          <a:bodyPr/>
          <a:lstStyle/>
          <a:p>
            <a:r>
              <a:rPr lang="en-US" sz="1500" b="1" dirty="0">
                <a:hlinkClick r:id="rId3"/>
              </a:rPr>
              <a:t>N-</a:t>
            </a:r>
            <a:r>
              <a:rPr lang="en-US" sz="1500" b="1" dirty="0" err="1">
                <a:hlinkClick r:id="rId3"/>
              </a:rPr>
              <a:t>SUMHSS</a:t>
            </a:r>
            <a:r>
              <a:rPr lang="en-US" sz="1500" b="1" dirty="0"/>
              <a:t> </a:t>
            </a:r>
            <a:r>
              <a:rPr lang="en-US" sz="1500" dirty="0"/>
              <a:t>is a </a:t>
            </a:r>
            <a:r>
              <a:rPr lang="en-US" sz="1500" i="1" dirty="0"/>
              <a:t>voluntary</a:t>
            </a:r>
            <a:r>
              <a:rPr lang="en-US" sz="1500" dirty="0"/>
              <a:t> annual survey of United States’ mental health and substance use facilities. </a:t>
            </a:r>
          </a:p>
          <a:p>
            <a:r>
              <a:rPr lang="en-US" sz="1500" dirty="0"/>
              <a:t>2024 participation included </a:t>
            </a:r>
            <a:r>
              <a:rPr lang="en-US" sz="1500" b="1" dirty="0"/>
              <a:t>21,205 unique treatment facilities:</a:t>
            </a:r>
          </a:p>
          <a:p>
            <a:pPr lvl="1"/>
            <a:r>
              <a:rPr lang="en-US" sz="1500" dirty="0"/>
              <a:t>15,953 substance use treatment facilities</a:t>
            </a:r>
          </a:p>
          <a:p>
            <a:pPr lvl="1"/>
            <a:r>
              <a:rPr lang="en-US" sz="1500" dirty="0"/>
              <a:t>14,091 mental health treatment facilities</a:t>
            </a:r>
          </a:p>
          <a:p>
            <a:pPr lvl="1"/>
            <a:r>
              <a:rPr lang="en-US" sz="1500" dirty="0"/>
              <a:t>8,839 substance use/mental health treatment facilities</a:t>
            </a:r>
          </a:p>
          <a:p>
            <a:r>
              <a:rPr lang="en-US" sz="1500" dirty="0"/>
              <a:t>The overall response rate for the 2024 N-</a:t>
            </a:r>
            <a:r>
              <a:rPr lang="en-US" sz="1500" dirty="0" err="1"/>
              <a:t>SUMHSS</a:t>
            </a:r>
            <a:r>
              <a:rPr lang="en-US" sz="1500" dirty="0"/>
              <a:t> among facilities eligible to participate was </a:t>
            </a:r>
            <a:r>
              <a:rPr lang="en-US" sz="1500" b="1" dirty="0"/>
              <a:t>90.4%.</a:t>
            </a:r>
          </a:p>
          <a:p>
            <a:r>
              <a:rPr lang="en-US" sz="1500" dirty="0"/>
              <a:t>ASTP added an EHR-focused supplement to the 2024 survey to examine EHR use, interoperability, and patient engagement.</a:t>
            </a:r>
          </a:p>
          <a:p>
            <a:r>
              <a:rPr lang="en-US" sz="1500" dirty="0"/>
              <a:t>Below are key findings: </a:t>
            </a:r>
          </a:p>
          <a:p>
            <a:pPr lvl="1"/>
            <a:r>
              <a:rPr lang="en-US" sz="1400" dirty="0"/>
              <a:t>EHR Use</a:t>
            </a:r>
          </a:p>
          <a:p>
            <a:pPr lvl="2">
              <a:lnSpc>
                <a:spcPct val="100000"/>
              </a:lnSpc>
              <a:spcBef>
                <a:spcPts val="0"/>
              </a:spcBef>
              <a:spcAft>
                <a:spcPts val="300"/>
              </a:spcAft>
            </a:pPr>
            <a:r>
              <a:rPr lang="en-US" sz="1400" b="1" dirty="0"/>
              <a:t>68%</a:t>
            </a:r>
            <a:r>
              <a:rPr lang="en-US" sz="1400" dirty="0"/>
              <a:t> use EHR only (no paper)</a:t>
            </a:r>
          </a:p>
          <a:p>
            <a:pPr lvl="2">
              <a:lnSpc>
                <a:spcPct val="100000"/>
              </a:lnSpc>
              <a:spcBef>
                <a:spcPts val="0"/>
              </a:spcBef>
              <a:spcAft>
                <a:spcPts val="300"/>
              </a:spcAft>
            </a:pPr>
            <a:r>
              <a:rPr lang="en-US" sz="1400" b="1" dirty="0"/>
              <a:t>25%</a:t>
            </a:r>
            <a:r>
              <a:rPr lang="en-US" sz="1400" dirty="0"/>
              <a:t> use EHR + paper</a:t>
            </a:r>
          </a:p>
          <a:p>
            <a:pPr lvl="2">
              <a:lnSpc>
                <a:spcPct val="100000"/>
              </a:lnSpc>
              <a:spcBef>
                <a:spcPts val="0"/>
              </a:spcBef>
              <a:spcAft>
                <a:spcPts val="300"/>
              </a:spcAft>
            </a:pPr>
            <a:r>
              <a:rPr lang="en-US" sz="1400" b="1" dirty="0"/>
              <a:t>7%</a:t>
            </a:r>
            <a:r>
              <a:rPr lang="en-US" sz="1400" dirty="0"/>
              <a:t> have no EHR</a:t>
            </a:r>
          </a:p>
          <a:p>
            <a:pPr lvl="1">
              <a:spcAft>
                <a:spcPts val="300"/>
              </a:spcAft>
            </a:pPr>
            <a:r>
              <a:rPr lang="en-US" sz="1400" dirty="0"/>
              <a:t>Interoperability &amp; Queries</a:t>
            </a:r>
          </a:p>
          <a:p>
            <a:pPr lvl="2">
              <a:lnSpc>
                <a:spcPct val="100000"/>
              </a:lnSpc>
              <a:spcBef>
                <a:spcPts val="0"/>
              </a:spcBef>
              <a:spcAft>
                <a:spcPts val="300"/>
              </a:spcAft>
            </a:pPr>
            <a:r>
              <a:rPr lang="en-US" sz="1400" b="1" dirty="0"/>
              <a:t>44%</a:t>
            </a:r>
            <a:r>
              <a:rPr lang="en-US" sz="1400" dirty="0"/>
              <a:t> integrate external clinical data without manual entry</a:t>
            </a:r>
          </a:p>
          <a:p>
            <a:pPr lvl="2">
              <a:lnSpc>
                <a:spcPct val="100000"/>
              </a:lnSpc>
              <a:spcBef>
                <a:spcPts val="0"/>
              </a:spcBef>
              <a:spcAft>
                <a:spcPts val="300"/>
              </a:spcAft>
            </a:pPr>
            <a:r>
              <a:rPr lang="en-US" sz="1400" b="1" dirty="0"/>
              <a:t>29%</a:t>
            </a:r>
            <a:r>
              <a:rPr lang="en-US" sz="1400" dirty="0"/>
              <a:t> electronically query external data almost daily</a:t>
            </a:r>
          </a:p>
          <a:p>
            <a:pPr lvl="2">
              <a:lnSpc>
                <a:spcPct val="100000"/>
              </a:lnSpc>
              <a:spcBef>
                <a:spcPts val="0"/>
              </a:spcBef>
              <a:spcAft>
                <a:spcPts val="300"/>
              </a:spcAft>
            </a:pPr>
            <a:r>
              <a:rPr lang="en-US" sz="1400" b="1" dirty="0"/>
              <a:t>31%</a:t>
            </a:r>
            <a:r>
              <a:rPr lang="en-US" sz="1400" dirty="0"/>
              <a:t> lack capability to search/query external records</a:t>
            </a:r>
          </a:p>
          <a:p>
            <a:pPr lvl="1">
              <a:spcAft>
                <a:spcPts val="300"/>
              </a:spcAft>
            </a:pPr>
            <a:r>
              <a:rPr lang="en-US" sz="1400" dirty="0"/>
              <a:t>Patient Access</a:t>
            </a:r>
          </a:p>
          <a:p>
            <a:pPr lvl="2">
              <a:lnSpc>
                <a:spcPct val="100000"/>
              </a:lnSpc>
              <a:spcBef>
                <a:spcPts val="0"/>
              </a:spcBef>
              <a:spcAft>
                <a:spcPts val="300"/>
              </a:spcAft>
            </a:pPr>
            <a:r>
              <a:rPr lang="en-US" sz="1400" b="1" dirty="0"/>
              <a:t>39%</a:t>
            </a:r>
            <a:r>
              <a:rPr lang="en-US" sz="1400" dirty="0"/>
              <a:t> allow clients to view medical information online</a:t>
            </a:r>
          </a:p>
          <a:p>
            <a:pPr marL="514350" lvl="2" indent="0">
              <a:lnSpc>
                <a:spcPct val="100000"/>
              </a:lnSpc>
              <a:spcBef>
                <a:spcPts val="0"/>
              </a:spcBef>
              <a:spcAft>
                <a:spcPts val="300"/>
              </a:spcAft>
              <a:buNone/>
            </a:pPr>
            <a:r>
              <a:rPr lang="en-US" sz="1400" dirty="0"/>
              <a:t>						</a:t>
            </a:r>
            <a:r>
              <a:rPr lang="en-US" sz="1400" b="1" dirty="0"/>
              <a:t>	</a:t>
            </a:r>
            <a:r>
              <a:rPr lang="en-US" sz="1000" b="1" dirty="0"/>
              <a:t>Source: </a:t>
            </a:r>
            <a:r>
              <a:rPr lang="en-US" sz="1000" dirty="0"/>
              <a:t>2024 National Survey of Substance Abuse Treatment Services (N-</a:t>
            </a:r>
            <a:r>
              <a:rPr lang="en-US" sz="1000" dirty="0" err="1"/>
              <a:t>SUMHSS</a:t>
            </a:r>
            <a:r>
              <a:rPr lang="en-US" sz="1000" dirty="0"/>
              <a:t>)</a:t>
            </a:r>
            <a:endParaRPr lang="en-US" sz="1400" dirty="0"/>
          </a:p>
          <a:p>
            <a:endParaRPr lang="en-US" sz="1800" b="1"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23483013"/>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6ASTP">
  <a:themeElements>
    <a:clrScheme name="ASTP v2-2">
      <a:dk1>
        <a:srgbClr val="000000"/>
      </a:dk1>
      <a:lt1>
        <a:srgbClr val="FFFFFF"/>
      </a:lt1>
      <a:dk2>
        <a:srgbClr val="F0F0F0"/>
      </a:dk2>
      <a:lt2>
        <a:srgbClr val="E0F2FF"/>
      </a:lt2>
      <a:accent1>
        <a:srgbClr val="0F34BA"/>
      </a:accent1>
      <a:accent2>
        <a:srgbClr val="081F79"/>
      </a:accent2>
      <a:accent3>
        <a:srgbClr val="0066FF"/>
      </a:accent3>
      <a:accent4>
        <a:srgbClr val="007D70"/>
      </a:accent4>
      <a:accent5>
        <a:srgbClr val="6E26D9"/>
      </a:accent5>
      <a:accent6>
        <a:srgbClr val="9E05C2"/>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custClrLst>
    <a:custClr name="Blue 90">
      <a:srgbClr val="081F7A"/>
    </a:custClr>
    <a:custClr name="Cyan 90">
      <a:srgbClr val="002D54"/>
    </a:custClr>
    <a:custClr name="Purple 90">
      <a:srgbClr val="31135E"/>
    </a:custClr>
    <a:custClr name="Plum 90">
      <a:srgbClr val="400D4F"/>
    </a:custClr>
    <a:custClr name="Magenta 90">
      <a:srgbClr val="510224"/>
    </a:custClr>
    <a:custClr name="Teal 90">
      <a:srgbClr val="022B30"/>
    </a:custClr>
    <a:custClr name="Green 90">
      <a:srgbClr val="022D0D"/>
    </a:custClr>
    <a:custClr name="Orange 90">
      <a:srgbClr val="491903"/>
    </a:custClr>
    <a:custClr name="Grey 90">
      <a:srgbClr val="21272A"/>
    </a:custClr>
    <a:custClr name="Red">
      <a:srgbClr val="E61048"/>
    </a:custClr>
    <a:custClr name="Blue 70">
      <a:srgbClr val="0F34BA"/>
    </a:custClr>
    <a:custClr name="Cyan 70">
      <a:srgbClr val="00539A"/>
    </a:custClr>
    <a:custClr name="Purple 70">
      <a:srgbClr val="6929C4"/>
    </a:custClr>
    <a:custClr name="Plum 70">
      <a:srgbClr val="821E9C"/>
    </a:custClr>
    <a:custClr name="Magenta 70">
      <a:srgbClr val="9F1853"/>
    </a:custClr>
    <a:custClr name="Teal 70">
      <a:srgbClr val="005D5D"/>
    </a:custClr>
    <a:custClr name="Green 70">
      <a:srgbClr val="0E6027"/>
    </a:custClr>
    <a:custClr name="Orange 70">
      <a:srgbClr val="94340A"/>
    </a:custClr>
    <a:custClr name="Grey 70">
      <a:srgbClr val="4D5358"/>
    </a:custClr>
    <a:custClr name="Orange ">
      <a:srgbClr val="FF832B"/>
    </a:custClr>
    <a:custClr name="Blue 50">
      <a:srgbClr val="246DF7"/>
    </a:custClr>
    <a:custClr name="Cyan 50">
      <a:srgbClr val="1192E8"/>
    </a:custClr>
    <a:custClr name="Purple 50">
      <a:srgbClr val="A56EFF"/>
    </a:custClr>
    <a:custClr name="Plum 50">
      <a:srgbClr val="CB56E8"/>
    </a:custClr>
    <a:custClr name="Magenta 50">
      <a:srgbClr val="EE5396"/>
    </a:custClr>
    <a:custClr name="Teal 50">
      <a:srgbClr val="009D9A"/>
    </a:custClr>
    <a:custClr name="Green 50">
      <a:srgbClr val="24A148"/>
    </a:custClr>
    <a:custClr name="Orange 50">
      <a:srgbClr val="E75212"/>
    </a:custClr>
    <a:custClr name="Grey 50">
      <a:srgbClr val="878D96"/>
    </a:custClr>
    <a:custClr name="Yellow 50">
      <a:srgbClr val="F2A600"/>
    </a:custClr>
    <a:custClr name="Blue 30">
      <a:srgbClr val="80BFFC"/>
    </a:custClr>
    <a:custClr name="Cyan 30">
      <a:srgbClr val="82CFFF"/>
    </a:custClr>
    <a:custClr name="Purple 30">
      <a:srgbClr val="D4BBFF"/>
    </a:custClr>
    <a:custClr name="Plum 30">
      <a:srgbClr val="EDA6FF"/>
    </a:custClr>
    <a:custClr name="Magenta 30">
      <a:srgbClr val="FFAFD2"/>
    </a:custClr>
    <a:custClr name="Teal 30">
      <a:srgbClr val="5ADBD9"/>
    </a:custClr>
    <a:custClr name="Green 30">
      <a:srgbClr val="6FDC8C"/>
    </a:custClr>
    <a:custClr name="Orange 30">
      <a:srgbClr val="FFA178"/>
    </a:custClr>
    <a:custClr name="Grey 30">
      <a:srgbClr val="C1C7CD"/>
    </a:custClr>
    <a:custClr name="Yellow 30">
      <a:srgbClr val="FCD66E"/>
    </a:custClr>
    <a:custClr name="Blue 10">
      <a:srgbClr val="EBF6FF"/>
    </a:custClr>
    <a:custClr name="Cyan 10">
      <a:srgbClr val="E5F6FF"/>
    </a:custClr>
    <a:custClr name="Purple 10">
      <a:srgbClr val="F6F2FF"/>
    </a:custClr>
    <a:custClr name="Plum 10">
      <a:srgbClr val="FCE6FF"/>
    </a:custClr>
    <a:custClr name="Magenta 10">
      <a:srgbClr val="FFF0F7"/>
    </a:custClr>
    <a:custClr name="Teal 10">
      <a:srgbClr val="D9FBFB"/>
    </a:custClr>
    <a:custClr name="Green 10">
      <a:srgbClr val="DEFBE6"/>
    </a:custClr>
    <a:custClr name="Orange 10">
      <a:srgbClr val="FFECE3"/>
    </a:custClr>
    <a:custClr name="Grey 10">
      <a:srgbClr val="F2F4F8"/>
    </a:custClr>
    <a:custClr name="Yellow 10">
      <a:srgbClr val="FFF7DE"/>
    </a:custClr>
  </a:custClrLst>
  <a:extLst>
    <a:ext uri="{05A4C25C-085E-4340-85A3-A5531E510DB2}">
      <thm15:themeFamily xmlns:thm15="http://schemas.microsoft.com/office/thememl/2012/main" name="2026ASTP" id="{A964474B-4015-2743-A00E-1F54B1D5FDF2}" vid="{A3D04DF1-949D-7947-A686-73E7A2083DB5}"/>
    </a:ext>
  </a:extLst>
</a:theme>
</file>

<file path=ppt/theme/theme2.xml><?xml version="1.0" encoding="utf-8"?>
<a:theme xmlns:a="http://schemas.openxmlformats.org/drawingml/2006/main" name="1_2026ASTP">
  <a:themeElements>
    <a:clrScheme name="ASTP v2-2">
      <a:dk1>
        <a:srgbClr val="000000"/>
      </a:dk1>
      <a:lt1>
        <a:srgbClr val="FFFFFF"/>
      </a:lt1>
      <a:dk2>
        <a:srgbClr val="F0F0F0"/>
      </a:dk2>
      <a:lt2>
        <a:srgbClr val="E0F2FF"/>
      </a:lt2>
      <a:accent1>
        <a:srgbClr val="0F34BA"/>
      </a:accent1>
      <a:accent2>
        <a:srgbClr val="081F79"/>
      </a:accent2>
      <a:accent3>
        <a:srgbClr val="0066FF"/>
      </a:accent3>
      <a:accent4>
        <a:srgbClr val="007D70"/>
      </a:accent4>
      <a:accent5>
        <a:srgbClr val="6E26D9"/>
      </a:accent5>
      <a:accent6>
        <a:srgbClr val="9E05C2"/>
      </a:accent6>
      <a:hlink>
        <a:srgbClr val="0A41D3"/>
      </a:hlink>
      <a:folHlink>
        <a:srgbClr val="0F34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custClrLst>
    <a:custClr name="Blue 90">
      <a:srgbClr val="081F7A"/>
    </a:custClr>
    <a:custClr name="Cyan 90">
      <a:srgbClr val="002D54"/>
    </a:custClr>
    <a:custClr name="Purple 90">
      <a:srgbClr val="31135E"/>
    </a:custClr>
    <a:custClr name="Plum 90">
      <a:srgbClr val="400D4F"/>
    </a:custClr>
    <a:custClr name="Magenta 90">
      <a:srgbClr val="510224"/>
    </a:custClr>
    <a:custClr name="Teal 90">
      <a:srgbClr val="022B30"/>
    </a:custClr>
    <a:custClr name="Green 90">
      <a:srgbClr val="022D0D"/>
    </a:custClr>
    <a:custClr name="Orange 90">
      <a:srgbClr val="491903"/>
    </a:custClr>
    <a:custClr name="Grey 90">
      <a:srgbClr val="21272A"/>
    </a:custClr>
    <a:custClr name="Red">
      <a:srgbClr val="E61048"/>
    </a:custClr>
    <a:custClr name="Blue 70">
      <a:srgbClr val="0F34BA"/>
    </a:custClr>
    <a:custClr name="Cyan 70">
      <a:srgbClr val="00539A"/>
    </a:custClr>
    <a:custClr name="Purple 70">
      <a:srgbClr val="6929C4"/>
    </a:custClr>
    <a:custClr name="Plum 70">
      <a:srgbClr val="821E9C"/>
    </a:custClr>
    <a:custClr name="Magenta 70">
      <a:srgbClr val="9F1853"/>
    </a:custClr>
    <a:custClr name="Teal 70">
      <a:srgbClr val="005D5D"/>
    </a:custClr>
    <a:custClr name="Green 70">
      <a:srgbClr val="0E6027"/>
    </a:custClr>
    <a:custClr name="Orange 70">
      <a:srgbClr val="94340A"/>
    </a:custClr>
    <a:custClr name="Grey 70">
      <a:srgbClr val="4D5358"/>
    </a:custClr>
    <a:custClr name="Orange ">
      <a:srgbClr val="FF832B"/>
    </a:custClr>
    <a:custClr name="Blue 50">
      <a:srgbClr val="246DF7"/>
    </a:custClr>
    <a:custClr name="Cyan 50">
      <a:srgbClr val="1192E8"/>
    </a:custClr>
    <a:custClr name="Purple 50">
      <a:srgbClr val="A56EFF"/>
    </a:custClr>
    <a:custClr name="Plum 50">
      <a:srgbClr val="CB56E8"/>
    </a:custClr>
    <a:custClr name="Magenta 50">
      <a:srgbClr val="EE5396"/>
    </a:custClr>
    <a:custClr name="Teal 50">
      <a:srgbClr val="009D9A"/>
    </a:custClr>
    <a:custClr name="Green 50">
      <a:srgbClr val="24A148"/>
    </a:custClr>
    <a:custClr name="Orange 50">
      <a:srgbClr val="E75212"/>
    </a:custClr>
    <a:custClr name="Grey 50">
      <a:srgbClr val="878D96"/>
    </a:custClr>
    <a:custClr name="Yellow 50">
      <a:srgbClr val="F2A600"/>
    </a:custClr>
    <a:custClr name="Blue 30">
      <a:srgbClr val="80BFFC"/>
    </a:custClr>
    <a:custClr name="Cyan 30">
      <a:srgbClr val="82CFFF"/>
    </a:custClr>
    <a:custClr name="Purple 30">
      <a:srgbClr val="D4BBFF"/>
    </a:custClr>
    <a:custClr name="Plum 30">
      <a:srgbClr val="EDA6FF"/>
    </a:custClr>
    <a:custClr name="Magenta 30">
      <a:srgbClr val="FFAFD2"/>
    </a:custClr>
    <a:custClr name="Teal 30">
      <a:srgbClr val="5ADBD9"/>
    </a:custClr>
    <a:custClr name="Green 30">
      <a:srgbClr val="6FDC8C"/>
    </a:custClr>
    <a:custClr name="Orange 30">
      <a:srgbClr val="FFA178"/>
    </a:custClr>
    <a:custClr name="Grey 30">
      <a:srgbClr val="C1C7CD"/>
    </a:custClr>
    <a:custClr name="Yellow 30">
      <a:srgbClr val="FCD66E"/>
    </a:custClr>
    <a:custClr name="Blue 10">
      <a:srgbClr val="EBF6FF"/>
    </a:custClr>
    <a:custClr name="Cyan 10">
      <a:srgbClr val="E5F6FF"/>
    </a:custClr>
    <a:custClr name="Purple 10">
      <a:srgbClr val="F6F2FF"/>
    </a:custClr>
    <a:custClr name="Plum 10">
      <a:srgbClr val="FCE6FF"/>
    </a:custClr>
    <a:custClr name="Magenta 10">
      <a:srgbClr val="FFF0F7"/>
    </a:custClr>
    <a:custClr name="Teal 10">
      <a:srgbClr val="D9FBFB"/>
    </a:custClr>
    <a:custClr name="Green 10">
      <a:srgbClr val="DEFBE6"/>
    </a:custClr>
    <a:custClr name="Orange 10">
      <a:srgbClr val="FFECE3"/>
    </a:custClr>
    <a:custClr name="Grey 10">
      <a:srgbClr val="F2F4F8"/>
    </a:custClr>
    <a:custClr name="Yellow 10">
      <a:srgbClr val="FFF7DE"/>
    </a:custClr>
  </a:custClrLst>
  <a:extLst>
    <a:ext uri="{05A4C25C-085E-4340-85A3-A5531E510DB2}">
      <thm15:themeFamily xmlns:thm15="http://schemas.microsoft.com/office/thememl/2012/main" name="2026ASTP" id="{A964474B-4015-2743-A00E-1F54B1D5FDF2}" vid="{A3D04DF1-949D-7947-A686-73E7A2083DB5}"/>
    </a:ext>
  </a:extLst>
</a:theme>
</file>

<file path=ppt/theme/theme3.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c771ad-ae10-4f44-9708-984dbb5e92f7" xsi:nil="true"/>
    <lcf76f155ced4ddcb4097134ff3c332f xmlns="d7b90c8a-5d4f-4f1d-a515-9812275b8c8b">
      <Terms xmlns="http://schemas.microsoft.com/office/infopath/2007/PartnerControls"/>
    </lcf76f155ced4ddcb4097134ff3c332f>
    <SenttoRecordsManagement xmlns="d7b90c8a-5d4f-4f1d-a515-9812275b8c8b">No</SenttoRecordsManage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83F1C862A4124BB9455EB1E3E7B39E" ma:contentTypeVersion="15" ma:contentTypeDescription="Create a new document." ma:contentTypeScope="" ma:versionID="a6ce77021567cc8e8d6ec9d9cf82f91f">
  <xsd:schema xmlns:xsd="http://www.w3.org/2001/XMLSchema" xmlns:xs="http://www.w3.org/2001/XMLSchema" xmlns:p="http://schemas.microsoft.com/office/2006/metadata/properties" xmlns:ns2="d7b90c8a-5d4f-4f1d-a515-9812275b8c8b" xmlns:ns3="edc771ad-ae10-4f44-9708-984dbb5e92f7" targetNamespace="http://schemas.microsoft.com/office/2006/metadata/properties" ma:root="true" ma:fieldsID="ef12ac54a75d2ed9c7c5ddca75164d2d" ns2:_="" ns3:_="">
    <xsd:import namespace="d7b90c8a-5d4f-4f1d-a515-9812275b8c8b"/>
    <xsd:import namespace="edc771ad-ae10-4f44-9708-984dbb5e92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SenttoRecordsManagement"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90c8a-5d4f-4f1d-a515-9812275b8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SenttoRecordsManagement" ma:index="20" nillable="true" ma:displayName="Sent to Records Management" ma:default="No" ma:format="RadioButtons" ma:internalName="SenttoRecordsManagement">
      <xsd:simpleType>
        <xsd:restriction base="dms:Choice">
          <xsd:enumeration value="Yes"/>
          <xsd:enumeration value="No"/>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c771ad-ae10-4f44-9708-984dbb5e92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c64660-46aa-41aa-b177-0607be51bceb}" ma:internalName="TaxCatchAll" ma:showField="CatchAllData" ma:web="edc771ad-ae10-4f44-9708-984dbb5e92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81726C-8DC2-4782-952B-5A92608324D6}">
  <ds:schemaRefs>
    <ds:schemaRef ds:uri="http://schemas.microsoft.com/office/2006/documentManagement/types"/>
    <ds:schemaRef ds:uri="http://purl.org/dc/elements/1.1/"/>
    <ds:schemaRef ds:uri="edc771ad-ae10-4f44-9708-984dbb5e92f7"/>
    <ds:schemaRef ds:uri="http://schemas.microsoft.com/office/infopath/2007/PartnerControls"/>
    <ds:schemaRef ds:uri="http://schemas.openxmlformats.org/package/2006/metadata/core-properties"/>
    <ds:schemaRef ds:uri="http://purl.org/dc/dcmitype/"/>
    <ds:schemaRef ds:uri="d7b90c8a-5d4f-4f1d-a515-9812275b8c8b"/>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6CBCD4E5-0EBF-442B-83BD-8D1EC5F57536}">
  <ds:schemaRefs>
    <ds:schemaRef ds:uri="http://schemas.microsoft.com/sharepoint/v3/contenttype/forms"/>
  </ds:schemaRefs>
</ds:datastoreItem>
</file>

<file path=customXml/itemProps3.xml><?xml version="1.0" encoding="utf-8"?>
<ds:datastoreItem xmlns:ds="http://schemas.openxmlformats.org/officeDocument/2006/customXml" ds:itemID="{63C2A4F3-06B3-4BC1-A674-8D9A58CEFFA2}">
  <ds:schemaRefs>
    <ds:schemaRef ds:uri="d7b90c8a-5d4f-4f1d-a515-9812275b8c8b"/>
    <ds:schemaRef ds:uri="edc771ad-ae10-4f44-9708-984dbb5e92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58addea-5053-4a80-8499-ba4d944910df}" enabled="0" method="" siteId="{d58addea-5053-4a80-8499-ba4d944910df}" removed="1"/>
</clbl:labelList>
</file>

<file path=docProps/app.xml><?xml version="1.0" encoding="utf-8"?>
<Properties xmlns="http://schemas.openxmlformats.org/officeDocument/2006/extended-properties" xmlns:vt="http://schemas.openxmlformats.org/officeDocument/2006/docPropsVTypes">
  <Template/>
  <TotalTime>8</TotalTime>
  <Words>1190</Words>
  <Application>Microsoft Office PowerPoint</Application>
  <PresentationFormat>Custom</PresentationFormat>
  <Paragraphs>105</Paragraphs>
  <Slides>15</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Roboto</vt:lpstr>
      <vt:lpstr>Source Sans Pro Web</vt:lpstr>
      <vt:lpstr>System Font Regular</vt:lpstr>
      <vt:lpstr>2026ASTP</vt:lpstr>
      <vt:lpstr>1_2026ASTP</vt:lpstr>
      <vt:lpstr>PowerPoint Presentation</vt:lpstr>
      <vt:lpstr>PowerPoint Presentation</vt:lpstr>
      <vt:lpstr>ASTP Behavioral Health IT Updates </vt:lpstr>
      <vt:lpstr>Behavioral Health IT (BHIT) Initiative </vt:lpstr>
      <vt:lpstr>PowerPoint Presentation</vt:lpstr>
      <vt:lpstr>BHIT Pilot Objectives</vt:lpstr>
      <vt:lpstr>Selected Pilot Participants </vt:lpstr>
      <vt:lpstr>2024 National Substance Use and Mental Health Services Survey (N-SUMHSS)</vt:lpstr>
      <vt:lpstr>2024 N-SUMHSS Overview and EHR Supplement Highlights</vt:lpstr>
      <vt:lpstr>Leap in Health IT Behavioral Health Project with Oregon Health &amp; Science University </vt:lpstr>
      <vt:lpstr>LEAP 2024 Area of Interest 2</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v365</dc:subject>
  <dc:creator>Jenny Song</dc:creator>
  <cp:keywords/>
  <dc:description>ASTP Template _16x9</dc:description>
  <cp:lastModifiedBy>Davidson, Donna (OS/ASTP)</cp:lastModifiedBy>
  <cp:revision>2</cp:revision>
  <cp:lastPrinted>2017-11-29T15:35:51Z</cp:lastPrinted>
  <dcterms:created xsi:type="dcterms:W3CDTF">2024-09-12T12:06:15Z</dcterms:created>
  <dcterms:modified xsi:type="dcterms:W3CDTF">2026-02-11T04:10:07Z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ContentTypeId">
    <vt:lpwstr>0x0101007183F1C862A4124BB9455EB1E3E7B39E</vt:lpwstr>
  </property>
  <property fmtid="{D5CDD505-2E9C-101B-9397-08002B2CF9AE}" pid="5" name="MediaServiceImageTags">
    <vt:lpwstr/>
  </property>
</Properties>
</file>