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84" r:id="rId5"/>
  </p:sldMasterIdLst>
  <p:notesMasterIdLst>
    <p:notesMasterId r:id="rId21"/>
  </p:notesMasterIdLst>
  <p:handoutMasterIdLst>
    <p:handoutMasterId r:id="rId22"/>
  </p:handoutMasterIdLst>
  <p:sldIdLst>
    <p:sldId id="368" r:id="rId6"/>
    <p:sldId id="360" r:id="rId7"/>
    <p:sldId id="2147479267" r:id="rId8"/>
    <p:sldId id="2147479250" r:id="rId9"/>
    <p:sldId id="2147479258" r:id="rId10"/>
    <p:sldId id="2147479260" r:id="rId11"/>
    <p:sldId id="2147479243" r:id="rId12"/>
    <p:sldId id="2147479273" r:id="rId13"/>
    <p:sldId id="2147479244" r:id="rId14"/>
    <p:sldId id="2147479269" r:id="rId15"/>
    <p:sldId id="2147479270" r:id="rId16"/>
    <p:sldId id="357" r:id="rId17"/>
    <p:sldId id="364" r:id="rId18"/>
    <p:sldId id="367" r:id="rId19"/>
    <p:sldId id="362" r:id="rId20"/>
  </p:sldIdLst>
  <p:sldSz cx="12188825" cy="6858000"/>
  <p:notesSz cx="6858000" cy="9313863"/>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15:clr>
            <a:srgbClr val="A4A3A4"/>
          </p15:clr>
        </p15:guide>
        <p15:guide id="8"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40C31B-D366-2F60-CA4C-22DF46FCD6DE}" name="Gaddis, Maggie (OS/ASTP)" initials="MG" userId="S::Maggie.Gaddis@hhs.gov::0973ce2b-7e65-4db3-803d-febcf25d23cb" providerId="AD"/>
  <p188:author id="{B9A0F147-ED29-5505-7DCC-16176BA82B54}" name="Davidson, Donna (OS/ASTP)" initials="DD" userId="S::Donna.Davidson@hhs.gov::33c6df14-5e76-4878-8ef1-fd225004bd32" providerId="AD"/>
  <p188:author id="{A6D69194-80B0-F7CA-B186-1076181C513A}" name="ASTP/OPOL - JL" initials="jl" userId="ASTP/OPOL - JL" providerId="None"/>
  <p188:author id="{8E1318A1-A372-19CD-166E-1D286C69E479}" name="Jenny Song" initials="JS" userId="S::jsong@spirecomm.com::3c94828d-e275-4470-9742-7573c4c0ac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4BB"/>
    <a:srgbClr val="062184"/>
    <a:srgbClr val="EFF9FF"/>
    <a:srgbClr val="B3D3FF"/>
    <a:srgbClr val="E0F2FF"/>
    <a:srgbClr val="EAEEF2"/>
    <a:srgbClr val="0A41D3"/>
    <a:srgbClr val="0A2999"/>
    <a:srgbClr val="081F7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2" autoAdjust="0"/>
  </p:normalViewPr>
  <p:slideViewPr>
    <p:cSldViewPr snapToGrid="0">
      <p:cViewPr varScale="1">
        <p:scale>
          <a:sx n="79" d="100"/>
          <a:sy n="79" d="100"/>
        </p:scale>
        <p:origin x="984" y="90"/>
      </p:cViewPr>
      <p:guideLst>
        <p:guide orient="horz"/>
        <p:guide pos="383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son, Donna (OS/ASTP)" userId="33c6df14-5e76-4878-8ef1-fd225004bd32" providerId="ADAL" clId="{3A7560EC-DB87-4431-B749-5E6EA0F75C0F}"/>
    <pc:docChg chg="modSld sldOrd">
      <pc:chgData name="Davidson, Donna (OS/ASTP)" userId="33c6df14-5e76-4878-8ef1-fd225004bd32" providerId="ADAL" clId="{3A7560EC-DB87-4431-B749-5E6EA0F75C0F}" dt="2026-02-11T04:09:36.347" v="6"/>
      <pc:docMkLst>
        <pc:docMk/>
      </pc:docMkLst>
      <pc:sldChg chg="ord">
        <pc:chgData name="Davidson, Donna (OS/ASTP)" userId="33c6df14-5e76-4878-8ef1-fd225004bd32" providerId="ADAL" clId="{3A7560EC-DB87-4431-B749-5E6EA0F75C0F}" dt="2026-02-11T04:09:36.347" v="6"/>
        <pc:sldMkLst>
          <pc:docMk/>
          <pc:sldMk cId="3191459680" sldId="362"/>
        </pc:sldMkLst>
      </pc:sldChg>
      <pc:sldChg chg="modNotesTx">
        <pc:chgData name="Davidson, Donna (OS/ASTP)" userId="33c6df14-5e76-4878-8ef1-fd225004bd32" providerId="ADAL" clId="{3A7560EC-DB87-4431-B749-5E6EA0F75C0F}" dt="2026-02-11T04:08:47.758" v="0" actId="6549"/>
        <pc:sldMkLst>
          <pc:docMk/>
          <pc:sldMk cId="334562766" sldId="21474792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2/10/2026</a:t>
            </a:fld>
            <a:endParaRPr lang="en-US" sz="105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3</a:t>
            </a:fld>
            <a:endParaRPr lang="en-US"/>
          </a:p>
        </p:txBody>
      </p:sp>
    </p:spTree>
    <p:extLst>
      <p:ext uri="{BB962C8B-B14F-4D97-AF65-F5344CB8AC3E}">
        <p14:creationId xmlns:p14="http://schemas.microsoft.com/office/powerpoint/2010/main" val="19363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B8685A-CD14-4232-BE24-E980912F1C8E}" type="slidenum">
              <a:rPr lang="en-US" smtClean="0"/>
              <a:t>5</a:t>
            </a:fld>
            <a:endParaRPr lang="en-US"/>
          </a:p>
        </p:txBody>
      </p:sp>
    </p:spTree>
    <p:extLst>
      <p:ext uri="{BB962C8B-B14F-4D97-AF65-F5344CB8AC3E}">
        <p14:creationId xmlns:p14="http://schemas.microsoft.com/office/powerpoint/2010/main" val="177386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B8685A-CD14-4232-BE24-E980912F1C8E}" type="slidenum">
              <a:rPr lang="en-US" smtClean="0"/>
              <a:t>6</a:t>
            </a:fld>
            <a:endParaRPr lang="en-US"/>
          </a:p>
        </p:txBody>
      </p:sp>
    </p:spTree>
    <p:extLst>
      <p:ext uri="{BB962C8B-B14F-4D97-AF65-F5344CB8AC3E}">
        <p14:creationId xmlns:p14="http://schemas.microsoft.com/office/powerpoint/2010/main" val="131117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7</a:t>
            </a:fld>
            <a:endParaRPr lang="en-US"/>
          </a:p>
        </p:txBody>
      </p:sp>
    </p:spTree>
    <p:extLst>
      <p:ext uri="{BB962C8B-B14F-4D97-AF65-F5344CB8AC3E}">
        <p14:creationId xmlns:p14="http://schemas.microsoft.com/office/powerpoint/2010/main" val="227642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8</a:t>
            </a:fld>
            <a:endParaRPr lang="en-US"/>
          </a:p>
        </p:txBody>
      </p:sp>
    </p:spTree>
    <p:extLst>
      <p:ext uri="{BB962C8B-B14F-4D97-AF65-F5344CB8AC3E}">
        <p14:creationId xmlns:p14="http://schemas.microsoft.com/office/powerpoint/2010/main" val="307501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9</a:t>
            </a:fld>
            <a:endParaRPr lang="en-US"/>
          </a:p>
        </p:txBody>
      </p:sp>
    </p:spTree>
    <p:extLst>
      <p:ext uri="{BB962C8B-B14F-4D97-AF65-F5344CB8AC3E}">
        <p14:creationId xmlns:p14="http://schemas.microsoft.com/office/powerpoint/2010/main" val="158071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95223-F575-7EC0-AC1D-6FA4A9EA8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7EA80-5399-723E-86A4-BF708A891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D5DB4-09EF-5E96-A09B-0574A72DB6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6C6594-33A4-90D5-AD85-534FD4F059C9}"/>
              </a:ext>
            </a:extLst>
          </p:cNvPr>
          <p:cNvSpPr>
            <a:spLocks noGrp="1"/>
          </p:cNvSpPr>
          <p:nvPr>
            <p:ph type="sldNum" sz="quarter" idx="5"/>
          </p:nvPr>
        </p:nvSpPr>
        <p:spPr/>
        <p:txBody>
          <a:bodyPr/>
          <a:lstStyle/>
          <a:p>
            <a:fld id="{D5F8523C-8729-40F0-9536-D6C4CA3AD238}" type="slidenum">
              <a:rPr lang="en-US" smtClean="0"/>
              <a:pPr/>
              <a:t>10</a:t>
            </a:fld>
            <a:endParaRPr lang="en-US"/>
          </a:p>
        </p:txBody>
      </p:sp>
    </p:spTree>
    <p:extLst>
      <p:ext uri="{BB962C8B-B14F-4D97-AF65-F5344CB8AC3E}">
        <p14:creationId xmlns:p14="http://schemas.microsoft.com/office/powerpoint/2010/main" val="72452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A9EE2-841F-8272-89C7-70FCCC955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F3249-9988-FF25-2AC0-B0C925DF21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2D62D-6CE5-8265-0537-493C871BE1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4A006C-A499-E545-9DE7-153B20D1329E}"/>
              </a:ext>
            </a:extLst>
          </p:cNvPr>
          <p:cNvSpPr>
            <a:spLocks noGrp="1"/>
          </p:cNvSpPr>
          <p:nvPr>
            <p:ph type="sldNum" sz="quarter" idx="5"/>
          </p:nvPr>
        </p:nvSpPr>
        <p:spPr/>
        <p:txBody>
          <a:bodyPr/>
          <a:lstStyle/>
          <a:p>
            <a:fld id="{D5F8523C-8729-40F0-9536-D6C4CA3AD238}" type="slidenum">
              <a:rPr lang="en-US" smtClean="0"/>
              <a:pPr/>
              <a:t>11</a:t>
            </a:fld>
            <a:endParaRPr lang="en-US"/>
          </a:p>
        </p:txBody>
      </p:sp>
    </p:spTree>
    <p:extLst>
      <p:ext uri="{BB962C8B-B14F-4D97-AF65-F5344CB8AC3E}">
        <p14:creationId xmlns:p14="http://schemas.microsoft.com/office/powerpoint/2010/main" val="1093288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5" y="1690688"/>
            <a:ext cx="8378445"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4" name="Google Shape;49;p7">
            <a:extLst>
              <a:ext uri="{FF2B5EF4-FFF2-40B4-BE49-F238E27FC236}">
                <a16:creationId xmlns:a16="http://schemas.microsoft.com/office/drawing/2014/main" id="{2EE5A869-D047-1FF3-8C4D-B3DA637757B7}"/>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9A4DD692-7E41-8522-2C4C-4262B97AA4B0}"/>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EE98FCC1-C657-B759-77B4-4888D6D5659C}"/>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C2C34C4D-99A5-37E2-4C1C-66BD85EED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1" name="Google Shape;49;p7">
            <a:extLst>
              <a:ext uri="{FF2B5EF4-FFF2-40B4-BE49-F238E27FC236}">
                <a16:creationId xmlns:a16="http://schemas.microsoft.com/office/drawing/2014/main" id="{28FD851A-2F60-8BB1-24C8-04F0DF227943}"/>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8934F232-05A0-86E9-701A-7E09A10B6727}"/>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37787FD9-5F36-AE8C-C24E-DB816D251021}"/>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EBFE2E90-44F0-F576-1442-3E665F1F0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6" name="Google Shape;49;p7">
            <a:extLst>
              <a:ext uri="{FF2B5EF4-FFF2-40B4-BE49-F238E27FC236}">
                <a16:creationId xmlns:a16="http://schemas.microsoft.com/office/drawing/2014/main" id="{AAD8DF69-A2EA-B40F-9FFB-1324256FD135}"/>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7" name="Slide Number Placeholder 5">
            <a:extLst>
              <a:ext uri="{FF2B5EF4-FFF2-40B4-BE49-F238E27FC236}">
                <a16:creationId xmlns:a16="http://schemas.microsoft.com/office/drawing/2014/main" id="{F7C7FD30-1074-EE6F-2C0A-90E23790A28E}"/>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8" name="Text Placeholder 3">
            <a:extLst>
              <a:ext uri="{FF2B5EF4-FFF2-40B4-BE49-F238E27FC236}">
                <a16:creationId xmlns:a16="http://schemas.microsoft.com/office/drawing/2014/main" id="{A717D4DB-CC0F-9580-DD2F-C73755EC637D}"/>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9" name="Graphic 18" descr="ASTP logo">
            <a:extLst>
              <a:ext uri="{FF2B5EF4-FFF2-40B4-BE49-F238E27FC236}">
                <a16:creationId xmlns:a16="http://schemas.microsoft.com/office/drawing/2014/main" id="{F10D3231-DACE-4EA3-9622-A6BC498792A7}"/>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457200" y="6420147"/>
            <a:ext cx="833336" cy="231801"/>
          </a:xfrm>
          <a:prstGeom prst="rect">
            <a:avLst/>
          </a:prstGeom>
        </p:spPr>
      </p:pic>
    </p:spTree>
    <p:custDataLst>
      <p:tags r:id="rId1"/>
    </p:custDataLst>
    <p:extLst>
      <p:ext uri="{BB962C8B-B14F-4D97-AF65-F5344CB8AC3E}">
        <p14:creationId xmlns:p14="http://schemas.microsoft.com/office/powerpoint/2010/main" val="39032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Section Divider-Light">
    <p:bg bwMode="gray">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1469AA-3909-E5B6-2C3C-29F734D57FE9}"/>
              </a:ext>
            </a:extLst>
          </p:cNvPr>
          <p:cNvSpPr/>
          <p:nvPr userDrawn="1"/>
        </p:nvSpPr>
        <p:spPr bwMode="gray">
          <a:xfrm>
            <a:off x="2" y="1"/>
            <a:ext cx="1472118" cy="6214162"/>
          </a:xfrm>
          <a:prstGeom prst="rect">
            <a:avLst/>
          </a:prstGeom>
          <a:solidFill>
            <a:srgbClr val="081F7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grpSp>
        <p:nvGrpSpPr>
          <p:cNvPr id="2" name="Graphic 5">
            <a:extLst>
              <a:ext uri="{FF2B5EF4-FFF2-40B4-BE49-F238E27FC236}">
                <a16:creationId xmlns:a16="http://schemas.microsoft.com/office/drawing/2014/main" id="{30DED470-E799-22F3-FD6F-DBD50D959D70}"/>
              </a:ext>
            </a:extLst>
          </p:cNvPr>
          <p:cNvGrpSpPr/>
          <p:nvPr userDrawn="1"/>
        </p:nvGrpSpPr>
        <p:grpSpPr>
          <a:xfrm rot="16200000">
            <a:off x="-2230563" y="2551728"/>
            <a:ext cx="5931490" cy="1110708"/>
            <a:chOff x="4608466" y="3149600"/>
            <a:chExt cx="2967961" cy="555769"/>
          </a:xfrm>
          <a:solidFill>
            <a:srgbClr val="0F34BA"/>
          </a:solidFill>
        </p:grpSpPr>
        <p:grpSp>
          <p:nvGrpSpPr>
            <p:cNvPr id="5" name="Graphic 5">
              <a:extLst>
                <a:ext uri="{FF2B5EF4-FFF2-40B4-BE49-F238E27FC236}">
                  <a16:creationId xmlns:a16="http://schemas.microsoft.com/office/drawing/2014/main" id="{5CB8DC4B-90CE-D830-244A-D4B0A17C9100}"/>
                </a:ext>
              </a:extLst>
            </p:cNvPr>
            <p:cNvGrpSpPr/>
            <p:nvPr/>
          </p:nvGrpSpPr>
          <p:grpSpPr>
            <a:xfrm>
              <a:off x="4608466" y="3149600"/>
              <a:ext cx="640074" cy="555011"/>
              <a:chOff x="4608466" y="3149600"/>
              <a:chExt cx="640074" cy="555011"/>
            </a:xfrm>
            <a:grpFill/>
          </p:grpSpPr>
          <p:sp>
            <p:nvSpPr>
              <p:cNvPr id="24" name="Freeform 23">
                <a:extLst>
                  <a:ext uri="{FF2B5EF4-FFF2-40B4-BE49-F238E27FC236}">
                    <a16:creationId xmlns:a16="http://schemas.microsoft.com/office/drawing/2014/main" id="{4F923833-364E-A47E-635F-870FEFADE8B1}"/>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913AD09B-F6F7-DFC6-98CC-135A7DF82D33}"/>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58F221DF-E8FA-07B6-C831-AF25C6A72080}"/>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7" name="Freeform 26">
                <a:extLst>
                  <a:ext uri="{FF2B5EF4-FFF2-40B4-BE49-F238E27FC236}">
                    <a16:creationId xmlns:a16="http://schemas.microsoft.com/office/drawing/2014/main" id="{EA48260B-58DC-721A-FB64-AB80EB7ACE2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6" name="Graphic 5">
              <a:extLst>
                <a:ext uri="{FF2B5EF4-FFF2-40B4-BE49-F238E27FC236}">
                  <a16:creationId xmlns:a16="http://schemas.microsoft.com/office/drawing/2014/main" id="{B87DE59F-F358-A5E9-CE6E-948FB1456875}"/>
                </a:ext>
              </a:extLst>
            </p:cNvPr>
            <p:cNvGrpSpPr/>
            <p:nvPr/>
          </p:nvGrpSpPr>
          <p:grpSpPr>
            <a:xfrm>
              <a:off x="5332662" y="3151494"/>
              <a:ext cx="2243764" cy="553874"/>
              <a:chOff x="5332662" y="3151494"/>
              <a:chExt cx="2243764" cy="553874"/>
            </a:xfrm>
            <a:grpFill/>
          </p:grpSpPr>
          <p:sp>
            <p:nvSpPr>
              <p:cNvPr id="7" name="Freeform 6">
                <a:extLst>
                  <a:ext uri="{FF2B5EF4-FFF2-40B4-BE49-F238E27FC236}">
                    <a16:creationId xmlns:a16="http://schemas.microsoft.com/office/drawing/2014/main" id="{84C2CC70-1491-507E-78B8-9E67E8BD35DD}"/>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9" name="Freeform 8">
                <a:extLst>
                  <a:ext uri="{FF2B5EF4-FFF2-40B4-BE49-F238E27FC236}">
                    <a16:creationId xmlns:a16="http://schemas.microsoft.com/office/drawing/2014/main" id="{50AE9D2E-13DA-B02C-CDF2-27C7B51D464A}"/>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17FD21CA-47E4-4364-83A2-F2781C8E12C1}"/>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658A994C-71FF-3206-1A18-0EAD59EF7276}"/>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83352176-B7B5-B17C-9E97-534AC26772A8}"/>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60EA43CD-305A-DCE3-3F6F-987FA1B44304}"/>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26319FE-5E0C-DA94-27B3-21890E97E8D8}"/>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7EF479C9-E472-B0F9-4D0F-21C79F394550}"/>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F8CEE8C5-CE7F-1735-451E-9CFC4B1ADBD1}"/>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323A735D-0837-FA88-C36E-0BF149C76B9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D0BFB364-A66E-1410-7442-FD786395FC99}"/>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8BB416E5-51D8-5ADC-D901-D29644730099}"/>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9DE76A3D-7B32-09F0-E5CC-AC5E79750F85}"/>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410249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rgbClr val="062184"/>
        </a:solidFill>
        <a:effectLst/>
      </p:bgPr>
    </p:bg>
    <p:spTree>
      <p:nvGrpSpPr>
        <p:cNvPr id="1" name=""/>
        <p:cNvGrpSpPr/>
        <p:nvPr/>
      </p:nvGrpSpPr>
      <p:grpSpPr>
        <a:xfrm>
          <a:off x="0" y="0"/>
          <a:ext cx="0" cy="0"/>
          <a:chOff x="0" y="0"/>
          <a:chExt cx="0" cy="0"/>
        </a:xfrm>
      </p:grpSpPr>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3">
            <a:alphaModFix amt="42000"/>
          </a:blip>
          <a:stretch>
            <a:fillRect/>
          </a:stretch>
        </p:blipFill>
        <p:spPr>
          <a:xfrm flipH="1">
            <a:off x="0" y="0"/>
            <a:ext cx="12188826" cy="6858000"/>
          </a:xfrm>
          <a:prstGeom prst="rect">
            <a:avLst/>
          </a:prstGeom>
        </p:spPr>
      </p:pic>
      <p:pic>
        <p:nvPicPr>
          <p:cNvPr id="8" name="Picture 7" descr="A white logo with a black background&#10;&#10;AI-generated content may be incorrect.">
            <a:extLst>
              <a:ext uri="{FF2B5EF4-FFF2-40B4-BE49-F238E27FC236}">
                <a16:creationId xmlns:a16="http://schemas.microsoft.com/office/drawing/2014/main" id="{4230650C-2673-3CCF-58A5-EBFA9566FD28}"/>
              </a:ext>
            </a:extLst>
          </p:cNvPr>
          <p:cNvPicPr>
            <a:picLocks noChangeAspect="1"/>
          </p:cNvPicPr>
          <p:nvPr userDrawn="1"/>
        </p:nvPicPr>
        <p:blipFill>
          <a:blip r:embed="rId4"/>
          <a:stretch>
            <a:fillRect/>
          </a:stretch>
        </p:blipFill>
        <p:spPr>
          <a:xfrm>
            <a:off x="5324269" y="971188"/>
            <a:ext cx="1540287" cy="1257634"/>
          </a:xfrm>
          <a:prstGeom prst="rect">
            <a:avLst/>
          </a:prstGeom>
        </p:spPr>
      </p:pic>
      <p:pic>
        <p:nvPicPr>
          <p:cNvPr id="11" name="Picture 10">
            <a:extLst>
              <a:ext uri="{FF2B5EF4-FFF2-40B4-BE49-F238E27FC236}">
                <a16:creationId xmlns:a16="http://schemas.microsoft.com/office/drawing/2014/main" id="{73499AF0-C415-CC75-D0BD-F8D5A64FE1C3}"/>
              </a:ext>
            </a:extLst>
          </p:cNvPr>
          <p:cNvPicPr>
            <a:picLocks noChangeAspect="1"/>
          </p:cNvPicPr>
          <p:nvPr userDrawn="1"/>
        </p:nvPicPr>
        <p:blipFill>
          <a:blip r:embed="rId5"/>
          <a:stretch>
            <a:fillRect/>
          </a:stretch>
        </p:blipFill>
        <p:spPr>
          <a:xfrm>
            <a:off x="4113212" y="2679700"/>
            <a:ext cx="3962400" cy="749300"/>
          </a:xfrm>
          <a:prstGeom prst="rect">
            <a:avLst/>
          </a:prstGeom>
        </p:spPr>
      </p:pic>
    </p:spTree>
    <p:custDataLst>
      <p:tags r:id="rId1"/>
    </p:custDataLst>
    <p:extLst>
      <p:ext uri="{BB962C8B-B14F-4D97-AF65-F5344CB8AC3E}">
        <p14:creationId xmlns:p14="http://schemas.microsoft.com/office/powerpoint/2010/main" val="420686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solidFill>
          <a:srgbClr val="062184"/>
        </a:solidFill>
        <a:effectLst/>
      </p:bgPr>
    </p:bg>
    <p:spTree>
      <p:nvGrpSpPr>
        <p:cNvPr id="1" name=""/>
        <p:cNvGrpSpPr/>
        <p:nvPr/>
      </p:nvGrpSpPr>
      <p:grpSpPr>
        <a:xfrm>
          <a:off x="0" y="0"/>
          <a:ext cx="0" cy="0"/>
          <a:chOff x="0" y="0"/>
          <a:chExt cx="0" cy="0"/>
        </a:xfrm>
      </p:grpSpPr>
      <p:pic>
        <p:nvPicPr>
          <p:cNvPr id="31" name="Picture 30" descr="A white building with a dome&#10;&#10;AI-generated content may be incorrect.">
            <a:extLst>
              <a:ext uri="{FF2B5EF4-FFF2-40B4-BE49-F238E27FC236}">
                <a16:creationId xmlns:a16="http://schemas.microsoft.com/office/drawing/2014/main" id="{D7213F22-F7CF-87F4-440D-B7DB0DFA9DF5}"/>
              </a:ext>
            </a:extLst>
          </p:cNvPr>
          <p:cNvPicPr>
            <a:picLocks noChangeAspect="1"/>
          </p:cNvPicPr>
          <p:nvPr userDrawn="1"/>
        </p:nvPicPr>
        <p:blipFill>
          <a:blip r:embed="rId3"/>
          <a:stretch>
            <a:fillRect/>
          </a:stretch>
        </p:blipFill>
        <p:spPr>
          <a:xfrm>
            <a:off x="-1" y="892"/>
            <a:ext cx="12190415" cy="6857108"/>
          </a:xfrm>
          <a:prstGeom prst="rect">
            <a:avLst/>
          </a:prstGeom>
        </p:spPr>
      </p:pic>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4">
            <a:alphaModFix amt="42000"/>
          </a:blip>
          <a:stretch>
            <a:fillRect/>
          </a:stretch>
        </p:blipFill>
        <p:spPr>
          <a:xfrm flipH="1">
            <a:off x="0" y="0"/>
            <a:ext cx="12188826" cy="6858000"/>
          </a:xfrm>
          <a:prstGeom prst="rect">
            <a:avLst/>
          </a:prstGeom>
        </p:spPr>
      </p:pic>
      <p:sp>
        <p:nvSpPr>
          <p:cNvPr id="30" name="Rectangle 29">
            <a:extLst>
              <a:ext uri="{FF2B5EF4-FFF2-40B4-BE49-F238E27FC236}">
                <a16:creationId xmlns:a16="http://schemas.microsoft.com/office/drawing/2014/main" id="{CA6BE0F3-A84B-9570-51BC-090AF4F8F938}"/>
              </a:ext>
            </a:extLst>
          </p:cNvPr>
          <p:cNvSpPr/>
          <p:nvPr userDrawn="1"/>
        </p:nvSpPr>
        <p:spPr bwMode="gray">
          <a:xfrm>
            <a:off x="-6809" y="0"/>
            <a:ext cx="5723623" cy="6858000"/>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grpSp>
        <p:nvGrpSpPr>
          <p:cNvPr id="2" name="Graphic 5">
            <a:extLst>
              <a:ext uri="{FF2B5EF4-FFF2-40B4-BE49-F238E27FC236}">
                <a16:creationId xmlns:a16="http://schemas.microsoft.com/office/drawing/2014/main" id="{877D95A9-E5F1-695A-6268-ACCE33EE2F41}"/>
              </a:ext>
            </a:extLst>
          </p:cNvPr>
          <p:cNvGrpSpPr/>
          <p:nvPr userDrawn="1"/>
        </p:nvGrpSpPr>
        <p:grpSpPr>
          <a:xfrm rot="16200000">
            <a:off x="3044274" y="2734249"/>
            <a:ext cx="7068361" cy="1323594"/>
            <a:chOff x="4608466" y="3149600"/>
            <a:chExt cx="2967961" cy="555769"/>
          </a:xfrm>
          <a:solidFill>
            <a:srgbClr val="0F34BA"/>
          </a:solidFill>
        </p:grpSpPr>
        <p:grpSp>
          <p:nvGrpSpPr>
            <p:cNvPr id="3" name="Graphic 5">
              <a:extLst>
                <a:ext uri="{FF2B5EF4-FFF2-40B4-BE49-F238E27FC236}">
                  <a16:creationId xmlns:a16="http://schemas.microsoft.com/office/drawing/2014/main" id="{F8FF8984-5CA7-9A6B-94D6-CD5581EE9F02}"/>
                </a:ext>
              </a:extLst>
            </p:cNvPr>
            <p:cNvGrpSpPr/>
            <p:nvPr/>
          </p:nvGrpSpPr>
          <p:grpSpPr>
            <a:xfrm>
              <a:off x="4608466" y="3149600"/>
              <a:ext cx="640074" cy="555011"/>
              <a:chOff x="4608466" y="3149600"/>
              <a:chExt cx="640074" cy="555011"/>
            </a:xfrm>
            <a:grpFill/>
          </p:grpSpPr>
          <p:sp>
            <p:nvSpPr>
              <p:cNvPr id="21" name="Freeform 20">
                <a:extLst>
                  <a:ext uri="{FF2B5EF4-FFF2-40B4-BE49-F238E27FC236}">
                    <a16:creationId xmlns:a16="http://schemas.microsoft.com/office/drawing/2014/main" id="{20579C5C-D98E-1CE3-A1E1-60E5EB07C41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9F2141C2-6B39-51A0-2B6B-C1A6FFB95E72}"/>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65BD3345-23EA-963A-8F2E-A9F8E62E41BA}"/>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B563A1B2-DE75-B59B-9B40-4BAFA571ABA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4" name="Graphic 5">
              <a:extLst>
                <a:ext uri="{FF2B5EF4-FFF2-40B4-BE49-F238E27FC236}">
                  <a16:creationId xmlns:a16="http://schemas.microsoft.com/office/drawing/2014/main" id="{A793850F-FA5D-ABCC-5C69-87FF830B7EE3}"/>
                </a:ext>
              </a:extLst>
            </p:cNvPr>
            <p:cNvGrpSpPr/>
            <p:nvPr/>
          </p:nvGrpSpPr>
          <p:grpSpPr>
            <a:xfrm>
              <a:off x="5332662" y="3151494"/>
              <a:ext cx="2243764" cy="553874"/>
              <a:chOff x="5332662" y="3151494"/>
              <a:chExt cx="2243764" cy="553874"/>
            </a:xfrm>
            <a:grpFill/>
          </p:grpSpPr>
          <p:sp>
            <p:nvSpPr>
              <p:cNvPr id="5" name="Freeform 4">
                <a:extLst>
                  <a:ext uri="{FF2B5EF4-FFF2-40B4-BE49-F238E27FC236}">
                    <a16:creationId xmlns:a16="http://schemas.microsoft.com/office/drawing/2014/main" id="{A0B9622D-540F-72D4-BDE9-F87789283E10}"/>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6" name="Freeform 5">
                <a:extLst>
                  <a:ext uri="{FF2B5EF4-FFF2-40B4-BE49-F238E27FC236}">
                    <a16:creationId xmlns:a16="http://schemas.microsoft.com/office/drawing/2014/main" id="{50EB5AAD-9005-C81A-ECDD-88032DC2B59D}"/>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7" name="Freeform 6">
                <a:extLst>
                  <a:ext uri="{FF2B5EF4-FFF2-40B4-BE49-F238E27FC236}">
                    <a16:creationId xmlns:a16="http://schemas.microsoft.com/office/drawing/2014/main" id="{CDB93555-A565-C193-EA27-4AD415318B3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81BB6ACC-FD07-BAB1-7FD6-28810FCE85D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AF175D61-79EA-93F6-580F-EBBACE385B07}"/>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4" name="Freeform 13">
                <a:extLst>
                  <a:ext uri="{FF2B5EF4-FFF2-40B4-BE49-F238E27FC236}">
                    <a16:creationId xmlns:a16="http://schemas.microsoft.com/office/drawing/2014/main" id="{5CFEC952-3373-3D76-13CE-6A7686CC232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5ABF605-9981-4381-A75E-C54D9D42ABBC}"/>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196A9A38-2506-5C9B-0F47-AA85F19D7903}"/>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D7CF0FE0-853B-688B-F3D9-CF7B5FECBDDC}"/>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A8A16030-4B85-44F6-6929-67068D792073}"/>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AD3D7692-B345-DA23-C7D9-2783FF20434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D87A6138-A0B3-9683-EE68-F8FC0293E572}"/>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sp>
            <p:nvSpPr>
              <p:cNvPr id="13" name="Freeform 12">
                <a:extLst>
                  <a:ext uri="{FF2B5EF4-FFF2-40B4-BE49-F238E27FC236}">
                    <a16:creationId xmlns:a16="http://schemas.microsoft.com/office/drawing/2014/main" id="{6FD89156-B9CC-A6C6-6477-AD9122B8C6D8}"/>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3872771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7366C781-9F31-73C9-4BD5-2B2202D053ED}"/>
              </a:ext>
            </a:extLst>
          </p:cNvPr>
          <p:cNvGrpSpPr/>
          <p:nvPr/>
        </p:nvGrpSpPr>
        <p:grpSpPr>
          <a:xfrm>
            <a:off x="4113212" y="2679701"/>
            <a:ext cx="4001465" cy="749299"/>
            <a:chOff x="4608466" y="3149600"/>
            <a:chExt cx="2967961" cy="555769"/>
          </a:xfrm>
          <a:solidFill>
            <a:srgbClr val="0E34BB"/>
          </a:solidFill>
        </p:grpSpPr>
        <p:grpSp>
          <p:nvGrpSpPr>
            <p:cNvPr id="8" name="Graphic 5">
              <a:extLst>
                <a:ext uri="{FF2B5EF4-FFF2-40B4-BE49-F238E27FC236}">
                  <a16:creationId xmlns:a16="http://schemas.microsoft.com/office/drawing/2014/main" id="{33D682CF-EECD-661B-F0AC-776F1F4F8165}"/>
                </a:ext>
              </a:extLst>
            </p:cNvPr>
            <p:cNvGrpSpPr/>
            <p:nvPr/>
          </p:nvGrpSpPr>
          <p:grpSpPr>
            <a:xfrm>
              <a:off x="4608466" y="3149600"/>
              <a:ext cx="640074" cy="555011"/>
              <a:chOff x="4608466" y="3149600"/>
              <a:chExt cx="640074" cy="555011"/>
            </a:xfrm>
            <a:grpFill/>
          </p:grpSpPr>
          <p:sp>
            <p:nvSpPr>
              <p:cNvPr id="9" name="Freeform 8">
                <a:extLst>
                  <a:ext uri="{FF2B5EF4-FFF2-40B4-BE49-F238E27FC236}">
                    <a16:creationId xmlns:a16="http://schemas.microsoft.com/office/drawing/2014/main" id="{BB31DE5F-D338-F711-3567-9F04749B046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3E7F9082-8957-F920-BA48-006703B06F4A}"/>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4765A9C4-2963-4292-DAB8-DD3976B9330F}"/>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19AFD4D4-8179-4DC6-3DBF-0A36AB9C599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13" name="Graphic 5">
              <a:extLst>
                <a:ext uri="{FF2B5EF4-FFF2-40B4-BE49-F238E27FC236}">
                  <a16:creationId xmlns:a16="http://schemas.microsoft.com/office/drawing/2014/main" id="{DEB4D74C-9246-B600-7EEC-A0FD7BB578B3}"/>
                </a:ext>
              </a:extLst>
            </p:cNvPr>
            <p:cNvGrpSpPr/>
            <p:nvPr/>
          </p:nvGrpSpPr>
          <p:grpSpPr>
            <a:xfrm>
              <a:off x="5332662" y="3151494"/>
              <a:ext cx="2243764" cy="553874"/>
              <a:chOff x="5332662" y="3151494"/>
              <a:chExt cx="2243764" cy="553874"/>
            </a:xfrm>
            <a:grpFill/>
          </p:grpSpPr>
          <p:sp>
            <p:nvSpPr>
              <p:cNvPr id="14" name="Freeform 13">
                <a:extLst>
                  <a:ext uri="{FF2B5EF4-FFF2-40B4-BE49-F238E27FC236}">
                    <a16:creationId xmlns:a16="http://schemas.microsoft.com/office/drawing/2014/main" id="{171F10C4-CF7F-0BE3-8C7E-6509482593A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EBC3C1E-27BD-E8FC-D668-898DF3AA1423}"/>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EA9FFABC-7B91-FBA3-61BF-2336F1C01EB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4BF4481-887C-CD7A-A160-D5807D4537FB}"/>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1BC19BB1-4F1A-9C2D-DD6B-1EF0C6CB7B81}"/>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CEE2BC1E-C1FD-3CDB-2DC9-BF51129246CD}"/>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12EB4B02-43D3-59FC-00EA-9F6A6FC19BC0}"/>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B3B17E77-25C3-03D9-EDAB-C24DA6DFF181}"/>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7522085D-C3F8-8361-AC84-B85558FADE52}"/>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F6613EEE-4E44-AC5B-4E32-9F4C4462CF4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E087E674-A0DC-1F1C-B21F-C2C64D31FA37}"/>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D186F8AF-2D9D-7684-1D8F-5D0B8FCFBDA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FE26C1EC-C993-39B3-D29D-46A6F86C461D}"/>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pic>
        <p:nvPicPr>
          <p:cNvPr id="29" name="Graphic 28">
            <a:extLst>
              <a:ext uri="{FF2B5EF4-FFF2-40B4-BE49-F238E27FC236}">
                <a16:creationId xmlns:a16="http://schemas.microsoft.com/office/drawing/2014/main" id="{23FD7D6A-F471-B110-9565-67DBC37E20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5658" y="954803"/>
            <a:ext cx="1577507" cy="1290404"/>
          </a:xfrm>
          <a:prstGeom prst="rect">
            <a:avLst/>
          </a:prstGeom>
        </p:spPr>
      </p:pic>
    </p:spTree>
    <p:custDataLst>
      <p:tags r:id="rId1"/>
    </p:custDataLst>
    <p:extLst>
      <p:ext uri="{BB962C8B-B14F-4D97-AF65-F5344CB8AC3E}">
        <p14:creationId xmlns:p14="http://schemas.microsoft.com/office/powerpoint/2010/main" val="84382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200" y="1690688"/>
            <a:ext cx="11274425"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833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056" y="1690688"/>
            <a:ext cx="8378445"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88825" cy="641784"/>
          </a:xfrm>
          <a:prstGeom prst="rect">
            <a:avLst/>
          </a:prstGeom>
          <a:solidFill>
            <a:schemeClr val="bg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20"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9"/>
            <a:ext cx="833336" cy="231801"/>
          </a:xfrm>
          <a:prstGeom prst="rect">
            <a:avLst/>
          </a:prstGeom>
        </p:spPr>
      </p:pic>
    </p:spTree>
    <p:custDataLst>
      <p:tags r:id="rId1"/>
    </p:custDataLst>
    <p:extLst>
      <p:ext uri="{BB962C8B-B14F-4D97-AF65-F5344CB8AC3E}">
        <p14:creationId xmlns:p14="http://schemas.microsoft.com/office/powerpoint/2010/main" val="294952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EC6AF289-F329-BF98-9ADA-3A1D2D1D535E}"/>
              </a:ext>
            </a:extLst>
          </p:cNvPr>
          <p:cNvPicPr>
            <a:picLocks noChangeAspect="1"/>
          </p:cNvPicPr>
          <p:nvPr userDrawn="1"/>
        </p:nvPicPr>
        <p:blipFill>
          <a:blip r:embed="rId3"/>
          <a:stretch>
            <a:fillRect/>
          </a:stretch>
        </p:blipFill>
        <p:spPr>
          <a:xfrm rot="10800000">
            <a:off x="-1" y="0"/>
            <a:ext cx="12184237" cy="6858000"/>
          </a:xfrm>
          <a:prstGeom prst="rect">
            <a:avLst/>
          </a:prstGeom>
        </p:spPr>
      </p:pic>
      <p:sp>
        <p:nvSpPr>
          <p:cNvPr id="4" name="Rectangle 3">
            <a:extLst>
              <a:ext uri="{FF2B5EF4-FFF2-40B4-BE49-F238E27FC236}">
                <a16:creationId xmlns:a16="http://schemas.microsoft.com/office/drawing/2014/main" id="{A4CBF5BA-D67D-85F7-1E51-FE2D871A3183}"/>
              </a:ext>
            </a:extLst>
          </p:cNvPr>
          <p:cNvSpPr/>
          <p:nvPr userDrawn="1"/>
        </p:nvSpPr>
        <p:spPr bwMode="gray">
          <a:xfrm>
            <a:off x="6595814" y="537372"/>
            <a:ext cx="5092038" cy="5789755"/>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7" name="Picture 6" descr="A cell phone with a screen on it&#10;&#10;AI-generated content may be incorrect.">
            <a:extLst>
              <a:ext uri="{FF2B5EF4-FFF2-40B4-BE49-F238E27FC236}">
                <a16:creationId xmlns:a16="http://schemas.microsoft.com/office/drawing/2014/main" id="{B4D841E2-5048-E72F-F256-C4C15A1CB2CC}"/>
              </a:ext>
            </a:extLst>
          </p:cNvPr>
          <p:cNvPicPr>
            <a:picLocks noChangeAspect="1"/>
          </p:cNvPicPr>
          <p:nvPr userDrawn="1"/>
        </p:nvPicPr>
        <p:blipFill>
          <a:blip r:embed="rId4"/>
          <a:srcRect l="29223" r="5768"/>
          <a:stretch>
            <a:fillRect/>
          </a:stretch>
        </p:blipFill>
        <p:spPr>
          <a:xfrm>
            <a:off x="6094412" y="537373"/>
            <a:ext cx="5593440" cy="5978862"/>
          </a:xfrm>
          <a:prstGeom prst="rect">
            <a:avLst/>
          </a:prstGeom>
        </p:spPr>
      </p:pic>
    </p:spTree>
    <p:custDataLst>
      <p:tags r:id="rId1"/>
    </p:custDataLst>
    <p:extLst>
      <p:ext uri="{BB962C8B-B14F-4D97-AF65-F5344CB8AC3E}">
        <p14:creationId xmlns:p14="http://schemas.microsoft.com/office/powerpoint/2010/main" val="172705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Section Divider-Light">
    <p:bg bwMode="gray">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1469AA-3909-E5B6-2C3C-29F734D57FE9}"/>
              </a:ext>
            </a:extLst>
          </p:cNvPr>
          <p:cNvSpPr/>
          <p:nvPr userDrawn="1"/>
        </p:nvSpPr>
        <p:spPr bwMode="gray">
          <a:xfrm>
            <a:off x="2" y="1"/>
            <a:ext cx="1472118" cy="6214162"/>
          </a:xfrm>
          <a:prstGeom prst="rect">
            <a:avLst/>
          </a:prstGeom>
          <a:solidFill>
            <a:srgbClr val="081F7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grpSp>
        <p:nvGrpSpPr>
          <p:cNvPr id="2" name="Graphic 5">
            <a:extLst>
              <a:ext uri="{FF2B5EF4-FFF2-40B4-BE49-F238E27FC236}">
                <a16:creationId xmlns:a16="http://schemas.microsoft.com/office/drawing/2014/main" id="{30DED470-E799-22F3-FD6F-DBD50D959D70}"/>
              </a:ext>
            </a:extLst>
          </p:cNvPr>
          <p:cNvGrpSpPr/>
          <p:nvPr userDrawn="1"/>
        </p:nvGrpSpPr>
        <p:grpSpPr>
          <a:xfrm rot="16200000">
            <a:off x="-2230563" y="2551728"/>
            <a:ext cx="5931490" cy="1110708"/>
            <a:chOff x="4608466" y="3149600"/>
            <a:chExt cx="2967961" cy="555769"/>
          </a:xfrm>
          <a:solidFill>
            <a:srgbClr val="0F34BA"/>
          </a:solidFill>
        </p:grpSpPr>
        <p:grpSp>
          <p:nvGrpSpPr>
            <p:cNvPr id="5" name="Graphic 5">
              <a:extLst>
                <a:ext uri="{FF2B5EF4-FFF2-40B4-BE49-F238E27FC236}">
                  <a16:creationId xmlns:a16="http://schemas.microsoft.com/office/drawing/2014/main" id="{5CB8DC4B-90CE-D830-244A-D4B0A17C9100}"/>
                </a:ext>
              </a:extLst>
            </p:cNvPr>
            <p:cNvGrpSpPr/>
            <p:nvPr/>
          </p:nvGrpSpPr>
          <p:grpSpPr>
            <a:xfrm>
              <a:off x="4608466" y="3149600"/>
              <a:ext cx="640074" cy="555011"/>
              <a:chOff x="4608466" y="3149600"/>
              <a:chExt cx="640074" cy="555011"/>
            </a:xfrm>
            <a:grpFill/>
          </p:grpSpPr>
          <p:sp>
            <p:nvSpPr>
              <p:cNvPr id="24" name="Freeform 23">
                <a:extLst>
                  <a:ext uri="{FF2B5EF4-FFF2-40B4-BE49-F238E27FC236}">
                    <a16:creationId xmlns:a16="http://schemas.microsoft.com/office/drawing/2014/main" id="{4F923833-364E-A47E-635F-870FEFADE8B1}"/>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913AD09B-F6F7-DFC6-98CC-135A7DF82D33}"/>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58F221DF-E8FA-07B6-C831-AF25C6A72080}"/>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7" name="Freeform 26">
                <a:extLst>
                  <a:ext uri="{FF2B5EF4-FFF2-40B4-BE49-F238E27FC236}">
                    <a16:creationId xmlns:a16="http://schemas.microsoft.com/office/drawing/2014/main" id="{EA48260B-58DC-721A-FB64-AB80EB7ACE2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6" name="Graphic 5">
              <a:extLst>
                <a:ext uri="{FF2B5EF4-FFF2-40B4-BE49-F238E27FC236}">
                  <a16:creationId xmlns:a16="http://schemas.microsoft.com/office/drawing/2014/main" id="{B87DE59F-F358-A5E9-CE6E-948FB1456875}"/>
                </a:ext>
              </a:extLst>
            </p:cNvPr>
            <p:cNvGrpSpPr/>
            <p:nvPr/>
          </p:nvGrpSpPr>
          <p:grpSpPr>
            <a:xfrm>
              <a:off x="5332662" y="3151494"/>
              <a:ext cx="2243764" cy="553874"/>
              <a:chOff x="5332662" y="3151494"/>
              <a:chExt cx="2243764" cy="553874"/>
            </a:xfrm>
            <a:grpFill/>
          </p:grpSpPr>
          <p:sp>
            <p:nvSpPr>
              <p:cNvPr id="7" name="Freeform 6">
                <a:extLst>
                  <a:ext uri="{FF2B5EF4-FFF2-40B4-BE49-F238E27FC236}">
                    <a16:creationId xmlns:a16="http://schemas.microsoft.com/office/drawing/2014/main" id="{84C2CC70-1491-507E-78B8-9E67E8BD35DD}"/>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9" name="Freeform 8">
                <a:extLst>
                  <a:ext uri="{FF2B5EF4-FFF2-40B4-BE49-F238E27FC236}">
                    <a16:creationId xmlns:a16="http://schemas.microsoft.com/office/drawing/2014/main" id="{50AE9D2E-13DA-B02C-CDF2-27C7B51D464A}"/>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17FD21CA-47E4-4364-83A2-F2781C8E12C1}"/>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658A994C-71FF-3206-1A18-0EAD59EF7276}"/>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83352176-B7B5-B17C-9E97-534AC26772A8}"/>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60EA43CD-305A-DCE3-3F6F-987FA1B44304}"/>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26319FE-5E0C-DA94-27B3-21890E97E8D8}"/>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7EF479C9-E472-B0F9-4D0F-21C79F394550}"/>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F8CEE8C5-CE7F-1735-451E-9CFC4B1ADBD1}"/>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323A735D-0837-FA88-C36E-0BF149C76B9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D0BFB364-A66E-1410-7442-FD786395FC99}"/>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8BB416E5-51D8-5ADC-D901-D29644730099}"/>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9DE76A3D-7B32-09F0-E5CC-AC5E79750F85}"/>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201470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rgbClr val="062184"/>
        </a:solidFill>
        <a:effectLst/>
      </p:bgPr>
    </p:bg>
    <p:spTree>
      <p:nvGrpSpPr>
        <p:cNvPr id="1" name=""/>
        <p:cNvGrpSpPr/>
        <p:nvPr/>
      </p:nvGrpSpPr>
      <p:grpSpPr>
        <a:xfrm>
          <a:off x="0" y="0"/>
          <a:ext cx="0" cy="0"/>
          <a:chOff x="0" y="0"/>
          <a:chExt cx="0" cy="0"/>
        </a:xfrm>
      </p:grpSpPr>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3">
            <a:alphaModFix amt="42000"/>
          </a:blip>
          <a:stretch>
            <a:fillRect/>
          </a:stretch>
        </p:blipFill>
        <p:spPr>
          <a:xfrm flipH="1">
            <a:off x="0" y="0"/>
            <a:ext cx="12188826" cy="6858000"/>
          </a:xfrm>
          <a:prstGeom prst="rect">
            <a:avLst/>
          </a:prstGeom>
        </p:spPr>
      </p:pic>
      <p:pic>
        <p:nvPicPr>
          <p:cNvPr id="8" name="Picture 7" descr="A white logo with a black background&#10;&#10;AI-generated content may be incorrect.">
            <a:extLst>
              <a:ext uri="{FF2B5EF4-FFF2-40B4-BE49-F238E27FC236}">
                <a16:creationId xmlns:a16="http://schemas.microsoft.com/office/drawing/2014/main" id="{4230650C-2673-3CCF-58A5-EBFA9566FD28}"/>
              </a:ext>
            </a:extLst>
          </p:cNvPr>
          <p:cNvPicPr>
            <a:picLocks noChangeAspect="1"/>
          </p:cNvPicPr>
          <p:nvPr userDrawn="1"/>
        </p:nvPicPr>
        <p:blipFill>
          <a:blip r:embed="rId4"/>
          <a:stretch>
            <a:fillRect/>
          </a:stretch>
        </p:blipFill>
        <p:spPr>
          <a:xfrm>
            <a:off x="5324269" y="971188"/>
            <a:ext cx="1540287" cy="1257634"/>
          </a:xfrm>
          <a:prstGeom prst="rect">
            <a:avLst/>
          </a:prstGeom>
        </p:spPr>
      </p:pic>
      <p:pic>
        <p:nvPicPr>
          <p:cNvPr id="11" name="Picture 10">
            <a:extLst>
              <a:ext uri="{FF2B5EF4-FFF2-40B4-BE49-F238E27FC236}">
                <a16:creationId xmlns:a16="http://schemas.microsoft.com/office/drawing/2014/main" id="{73499AF0-C415-CC75-D0BD-F8D5A64FE1C3}"/>
              </a:ext>
            </a:extLst>
          </p:cNvPr>
          <p:cNvPicPr>
            <a:picLocks noChangeAspect="1"/>
          </p:cNvPicPr>
          <p:nvPr userDrawn="1"/>
        </p:nvPicPr>
        <p:blipFill>
          <a:blip r:embed="rId5"/>
          <a:stretch>
            <a:fillRect/>
          </a:stretch>
        </p:blipFill>
        <p:spPr>
          <a:xfrm>
            <a:off x="4113212" y="2679700"/>
            <a:ext cx="3962400" cy="749300"/>
          </a:xfrm>
          <a:prstGeom prst="rect">
            <a:avLst/>
          </a:prstGeom>
        </p:spPr>
      </p:pic>
    </p:spTree>
    <p:custDataLst>
      <p:tags r:id="rId1"/>
    </p:custDataLst>
    <p:extLst>
      <p:ext uri="{BB962C8B-B14F-4D97-AF65-F5344CB8AC3E}">
        <p14:creationId xmlns:p14="http://schemas.microsoft.com/office/powerpoint/2010/main" val="44890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solidFill>
          <a:srgbClr val="062184"/>
        </a:solidFill>
        <a:effectLst/>
      </p:bgPr>
    </p:bg>
    <p:spTree>
      <p:nvGrpSpPr>
        <p:cNvPr id="1" name=""/>
        <p:cNvGrpSpPr/>
        <p:nvPr/>
      </p:nvGrpSpPr>
      <p:grpSpPr>
        <a:xfrm>
          <a:off x="0" y="0"/>
          <a:ext cx="0" cy="0"/>
          <a:chOff x="0" y="0"/>
          <a:chExt cx="0" cy="0"/>
        </a:xfrm>
      </p:grpSpPr>
      <p:pic>
        <p:nvPicPr>
          <p:cNvPr id="31" name="Picture 30" descr="A white building with a dome&#10;&#10;AI-generated content may be incorrect.">
            <a:extLst>
              <a:ext uri="{FF2B5EF4-FFF2-40B4-BE49-F238E27FC236}">
                <a16:creationId xmlns:a16="http://schemas.microsoft.com/office/drawing/2014/main" id="{D7213F22-F7CF-87F4-440D-B7DB0DFA9DF5}"/>
              </a:ext>
            </a:extLst>
          </p:cNvPr>
          <p:cNvPicPr>
            <a:picLocks noChangeAspect="1"/>
          </p:cNvPicPr>
          <p:nvPr userDrawn="1"/>
        </p:nvPicPr>
        <p:blipFill>
          <a:blip r:embed="rId3"/>
          <a:stretch>
            <a:fillRect/>
          </a:stretch>
        </p:blipFill>
        <p:spPr>
          <a:xfrm>
            <a:off x="-1" y="892"/>
            <a:ext cx="12190415" cy="6857108"/>
          </a:xfrm>
          <a:prstGeom prst="rect">
            <a:avLst/>
          </a:prstGeom>
        </p:spPr>
      </p:pic>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4">
            <a:alphaModFix amt="42000"/>
          </a:blip>
          <a:stretch>
            <a:fillRect/>
          </a:stretch>
        </p:blipFill>
        <p:spPr>
          <a:xfrm flipH="1">
            <a:off x="0" y="0"/>
            <a:ext cx="12188826" cy="6858000"/>
          </a:xfrm>
          <a:prstGeom prst="rect">
            <a:avLst/>
          </a:prstGeom>
        </p:spPr>
      </p:pic>
      <p:sp>
        <p:nvSpPr>
          <p:cNvPr id="30" name="Rectangle 29">
            <a:extLst>
              <a:ext uri="{FF2B5EF4-FFF2-40B4-BE49-F238E27FC236}">
                <a16:creationId xmlns:a16="http://schemas.microsoft.com/office/drawing/2014/main" id="{CA6BE0F3-A84B-9570-51BC-090AF4F8F938}"/>
              </a:ext>
            </a:extLst>
          </p:cNvPr>
          <p:cNvSpPr/>
          <p:nvPr userDrawn="1"/>
        </p:nvSpPr>
        <p:spPr bwMode="gray">
          <a:xfrm>
            <a:off x="-6809" y="0"/>
            <a:ext cx="5723623" cy="6858000"/>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grpSp>
        <p:nvGrpSpPr>
          <p:cNvPr id="2" name="Graphic 5">
            <a:extLst>
              <a:ext uri="{FF2B5EF4-FFF2-40B4-BE49-F238E27FC236}">
                <a16:creationId xmlns:a16="http://schemas.microsoft.com/office/drawing/2014/main" id="{877D95A9-E5F1-695A-6268-ACCE33EE2F41}"/>
              </a:ext>
            </a:extLst>
          </p:cNvPr>
          <p:cNvGrpSpPr/>
          <p:nvPr userDrawn="1"/>
        </p:nvGrpSpPr>
        <p:grpSpPr>
          <a:xfrm rot="16200000">
            <a:off x="3044274" y="2734249"/>
            <a:ext cx="7068361" cy="1323594"/>
            <a:chOff x="4608466" y="3149600"/>
            <a:chExt cx="2967961" cy="555769"/>
          </a:xfrm>
          <a:solidFill>
            <a:srgbClr val="0F34BA"/>
          </a:solidFill>
        </p:grpSpPr>
        <p:grpSp>
          <p:nvGrpSpPr>
            <p:cNvPr id="3" name="Graphic 5">
              <a:extLst>
                <a:ext uri="{FF2B5EF4-FFF2-40B4-BE49-F238E27FC236}">
                  <a16:creationId xmlns:a16="http://schemas.microsoft.com/office/drawing/2014/main" id="{F8FF8984-5CA7-9A6B-94D6-CD5581EE9F02}"/>
                </a:ext>
              </a:extLst>
            </p:cNvPr>
            <p:cNvGrpSpPr/>
            <p:nvPr/>
          </p:nvGrpSpPr>
          <p:grpSpPr>
            <a:xfrm>
              <a:off x="4608466" y="3149600"/>
              <a:ext cx="640074" cy="555011"/>
              <a:chOff x="4608466" y="3149600"/>
              <a:chExt cx="640074" cy="555011"/>
            </a:xfrm>
            <a:grpFill/>
          </p:grpSpPr>
          <p:sp>
            <p:nvSpPr>
              <p:cNvPr id="21" name="Freeform 20">
                <a:extLst>
                  <a:ext uri="{FF2B5EF4-FFF2-40B4-BE49-F238E27FC236}">
                    <a16:creationId xmlns:a16="http://schemas.microsoft.com/office/drawing/2014/main" id="{20579C5C-D98E-1CE3-A1E1-60E5EB07C41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9F2141C2-6B39-51A0-2B6B-C1A6FFB95E72}"/>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65BD3345-23EA-963A-8F2E-A9F8E62E41BA}"/>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B563A1B2-DE75-B59B-9B40-4BAFA571ABA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4" name="Graphic 5">
              <a:extLst>
                <a:ext uri="{FF2B5EF4-FFF2-40B4-BE49-F238E27FC236}">
                  <a16:creationId xmlns:a16="http://schemas.microsoft.com/office/drawing/2014/main" id="{A793850F-FA5D-ABCC-5C69-87FF830B7EE3}"/>
                </a:ext>
              </a:extLst>
            </p:cNvPr>
            <p:cNvGrpSpPr/>
            <p:nvPr/>
          </p:nvGrpSpPr>
          <p:grpSpPr>
            <a:xfrm>
              <a:off x="5332662" y="3151494"/>
              <a:ext cx="2243764" cy="553874"/>
              <a:chOff x="5332662" y="3151494"/>
              <a:chExt cx="2243764" cy="553874"/>
            </a:xfrm>
            <a:grpFill/>
          </p:grpSpPr>
          <p:sp>
            <p:nvSpPr>
              <p:cNvPr id="5" name="Freeform 4">
                <a:extLst>
                  <a:ext uri="{FF2B5EF4-FFF2-40B4-BE49-F238E27FC236}">
                    <a16:creationId xmlns:a16="http://schemas.microsoft.com/office/drawing/2014/main" id="{A0B9622D-540F-72D4-BDE9-F87789283E10}"/>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6" name="Freeform 5">
                <a:extLst>
                  <a:ext uri="{FF2B5EF4-FFF2-40B4-BE49-F238E27FC236}">
                    <a16:creationId xmlns:a16="http://schemas.microsoft.com/office/drawing/2014/main" id="{50EB5AAD-9005-C81A-ECDD-88032DC2B59D}"/>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7" name="Freeform 6">
                <a:extLst>
                  <a:ext uri="{FF2B5EF4-FFF2-40B4-BE49-F238E27FC236}">
                    <a16:creationId xmlns:a16="http://schemas.microsoft.com/office/drawing/2014/main" id="{CDB93555-A565-C193-EA27-4AD415318B3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81BB6ACC-FD07-BAB1-7FD6-28810FCE85D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AF175D61-79EA-93F6-580F-EBBACE385B07}"/>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4" name="Freeform 13">
                <a:extLst>
                  <a:ext uri="{FF2B5EF4-FFF2-40B4-BE49-F238E27FC236}">
                    <a16:creationId xmlns:a16="http://schemas.microsoft.com/office/drawing/2014/main" id="{5CFEC952-3373-3D76-13CE-6A7686CC232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5ABF605-9981-4381-A75E-C54D9D42ABBC}"/>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196A9A38-2506-5C9B-0F47-AA85F19D7903}"/>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D7CF0FE0-853B-688B-F3D9-CF7B5FECBDDC}"/>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A8A16030-4B85-44F6-6929-67068D792073}"/>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AD3D7692-B345-DA23-C7D9-2783FF20434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D87A6138-A0B3-9683-EE68-F8FC0293E572}"/>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sp>
            <p:nvSpPr>
              <p:cNvPr id="13" name="Freeform 12">
                <a:extLst>
                  <a:ext uri="{FF2B5EF4-FFF2-40B4-BE49-F238E27FC236}">
                    <a16:creationId xmlns:a16="http://schemas.microsoft.com/office/drawing/2014/main" id="{6FD89156-B9CC-A6C6-6477-AD9122B8C6D8}"/>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248727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7366C781-9F31-73C9-4BD5-2B2202D053ED}"/>
              </a:ext>
            </a:extLst>
          </p:cNvPr>
          <p:cNvGrpSpPr/>
          <p:nvPr/>
        </p:nvGrpSpPr>
        <p:grpSpPr>
          <a:xfrm>
            <a:off x="4113212" y="2679701"/>
            <a:ext cx="4001465" cy="749299"/>
            <a:chOff x="4608466" y="3149600"/>
            <a:chExt cx="2967961" cy="555769"/>
          </a:xfrm>
          <a:solidFill>
            <a:srgbClr val="0E34BB"/>
          </a:solidFill>
        </p:grpSpPr>
        <p:grpSp>
          <p:nvGrpSpPr>
            <p:cNvPr id="8" name="Graphic 5">
              <a:extLst>
                <a:ext uri="{FF2B5EF4-FFF2-40B4-BE49-F238E27FC236}">
                  <a16:creationId xmlns:a16="http://schemas.microsoft.com/office/drawing/2014/main" id="{33D682CF-EECD-661B-F0AC-776F1F4F8165}"/>
                </a:ext>
              </a:extLst>
            </p:cNvPr>
            <p:cNvGrpSpPr/>
            <p:nvPr/>
          </p:nvGrpSpPr>
          <p:grpSpPr>
            <a:xfrm>
              <a:off x="4608466" y="3149600"/>
              <a:ext cx="640074" cy="555011"/>
              <a:chOff x="4608466" y="3149600"/>
              <a:chExt cx="640074" cy="555011"/>
            </a:xfrm>
            <a:grpFill/>
          </p:grpSpPr>
          <p:sp>
            <p:nvSpPr>
              <p:cNvPr id="9" name="Freeform 8">
                <a:extLst>
                  <a:ext uri="{FF2B5EF4-FFF2-40B4-BE49-F238E27FC236}">
                    <a16:creationId xmlns:a16="http://schemas.microsoft.com/office/drawing/2014/main" id="{BB31DE5F-D338-F711-3567-9F04749B046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3E7F9082-8957-F920-BA48-006703B06F4A}"/>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4765A9C4-2963-4292-DAB8-DD3976B9330F}"/>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19AFD4D4-8179-4DC6-3DBF-0A36AB9C599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13" name="Graphic 5">
              <a:extLst>
                <a:ext uri="{FF2B5EF4-FFF2-40B4-BE49-F238E27FC236}">
                  <a16:creationId xmlns:a16="http://schemas.microsoft.com/office/drawing/2014/main" id="{DEB4D74C-9246-B600-7EEC-A0FD7BB578B3}"/>
                </a:ext>
              </a:extLst>
            </p:cNvPr>
            <p:cNvGrpSpPr/>
            <p:nvPr/>
          </p:nvGrpSpPr>
          <p:grpSpPr>
            <a:xfrm>
              <a:off x="5332662" y="3151494"/>
              <a:ext cx="2243764" cy="553874"/>
              <a:chOff x="5332662" y="3151494"/>
              <a:chExt cx="2243764" cy="553874"/>
            </a:xfrm>
            <a:grpFill/>
          </p:grpSpPr>
          <p:sp>
            <p:nvSpPr>
              <p:cNvPr id="14" name="Freeform 13">
                <a:extLst>
                  <a:ext uri="{FF2B5EF4-FFF2-40B4-BE49-F238E27FC236}">
                    <a16:creationId xmlns:a16="http://schemas.microsoft.com/office/drawing/2014/main" id="{171F10C4-CF7F-0BE3-8C7E-6509482593A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EBC3C1E-27BD-E8FC-D668-898DF3AA1423}"/>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EA9FFABC-7B91-FBA3-61BF-2336F1C01EB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4BF4481-887C-CD7A-A160-D5807D4537FB}"/>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1BC19BB1-4F1A-9C2D-DD6B-1EF0C6CB7B81}"/>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CEE2BC1E-C1FD-3CDB-2DC9-BF51129246CD}"/>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12EB4B02-43D3-59FC-00EA-9F6A6FC19BC0}"/>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B3B17E77-25C3-03D9-EDAB-C24DA6DFF181}"/>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7522085D-C3F8-8361-AC84-B85558FADE52}"/>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F6613EEE-4E44-AC5B-4E32-9F4C4462CF4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E087E674-A0DC-1F1C-B21F-C2C64D31FA37}"/>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D186F8AF-2D9D-7684-1D8F-5D0B8FCFBDA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FE26C1EC-C993-39B3-D29D-46A6F86C461D}"/>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pic>
        <p:nvPicPr>
          <p:cNvPr id="29" name="Graphic 28">
            <a:extLst>
              <a:ext uri="{FF2B5EF4-FFF2-40B4-BE49-F238E27FC236}">
                <a16:creationId xmlns:a16="http://schemas.microsoft.com/office/drawing/2014/main" id="{23FD7D6A-F471-B110-9565-67DBC37E20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5658" y="954803"/>
            <a:ext cx="1577507" cy="1290404"/>
          </a:xfrm>
          <a:prstGeom prst="rect">
            <a:avLst/>
          </a:prstGeom>
        </p:spPr>
      </p:pic>
    </p:spTree>
    <p:custDataLst>
      <p:tags r:id="rId1"/>
    </p:custDataLst>
    <p:extLst>
      <p:ext uri="{BB962C8B-B14F-4D97-AF65-F5344CB8AC3E}">
        <p14:creationId xmlns:p14="http://schemas.microsoft.com/office/powerpoint/2010/main" val="345531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5" y="1690688"/>
            <a:ext cx="8378445"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4" name="Google Shape;49;p7">
            <a:extLst>
              <a:ext uri="{FF2B5EF4-FFF2-40B4-BE49-F238E27FC236}">
                <a16:creationId xmlns:a16="http://schemas.microsoft.com/office/drawing/2014/main" id="{2EE5A869-D047-1FF3-8C4D-B3DA637757B7}"/>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9A4DD692-7E41-8522-2C4C-4262B97AA4B0}"/>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EE98FCC1-C657-B759-77B4-4888D6D5659C}"/>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C2C34C4D-99A5-37E2-4C1C-66BD85EED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1" name="Google Shape;49;p7">
            <a:extLst>
              <a:ext uri="{FF2B5EF4-FFF2-40B4-BE49-F238E27FC236}">
                <a16:creationId xmlns:a16="http://schemas.microsoft.com/office/drawing/2014/main" id="{28FD851A-2F60-8BB1-24C8-04F0DF227943}"/>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8934F232-05A0-86E9-701A-7E09A10B6727}"/>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37787FD9-5F36-AE8C-C24E-DB816D251021}"/>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EBFE2E90-44F0-F576-1442-3E665F1F0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6" name="Google Shape;49;p7">
            <a:extLst>
              <a:ext uri="{FF2B5EF4-FFF2-40B4-BE49-F238E27FC236}">
                <a16:creationId xmlns:a16="http://schemas.microsoft.com/office/drawing/2014/main" id="{AAD8DF69-A2EA-B40F-9FFB-1324256FD135}"/>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7" name="Slide Number Placeholder 5">
            <a:extLst>
              <a:ext uri="{FF2B5EF4-FFF2-40B4-BE49-F238E27FC236}">
                <a16:creationId xmlns:a16="http://schemas.microsoft.com/office/drawing/2014/main" id="{F7C7FD30-1074-EE6F-2C0A-90E23790A28E}"/>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8" name="Text Placeholder 3">
            <a:extLst>
              <a:ext uri="{FF2B5EF4-FFF2-40B4-BE49-F238E27FC236}">
                <a16:creationId xmlns:a16="http://schemas.microsoft.com/office/drawing/2014/main" id="{A717D4DB-CC0F-9580-DD2F-C73755EC637D}"/>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9" name="Graphic 18" descr="ASTP logo">
            <a:extLst>
              <a:ext uri="{FF2B5EF4-FFF2-40B4-BE49-F238E27FC236}">
                <a16:creationId xmlns:a16="http://schemas.microsoft.com/office/drawing/2014/main" id="{F10D3231-DACE-4EA3-9622-A6BC498792A7}"/>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457200" y="6420147"/>
            <a:ext cx="833336" cy="231801"/>
          </a:xfrm>
          <a:prstGeom prst="rect">
            <a:avLst/>
          </a:prstGeom>
        </p:spPr>
      </p:pic>
    </p:spTree>
    <p:custDataLst>
      <p:tags r:id="rId1"/>
    </p:custDataLst>
    <p:extLst>
      <p:ext uri="{BB962C8B-B14F-4D97-AF65-F5344CB8AC3E}">
        <p14:creationId xmlns:p14="http://schemas.microsoft.com/office/powerpoint/2010/main" val="306430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5" name="Picture 4" descr="A white building with a dome&#10;&#10;AI-generated content may be incorrect.">
            <a:extLst>
              <a:ext uri="{FF2B5EF4-FFF2-40B4-BE49-F238E27FC236}">
                <a16:creationId xmlns:a16="http://schemas.microsoft.com/office/drawing/2014/main" id="{B61401D1-17A2-2A7B-EF38-EB974604B504}"/>
              </a:ext>
            </a:extLst>
          </p:cNvPr>
          <p:cNvPicPr>
            <a:picLocks noChangeAspect="1"/>
          </p:cNvPicPr>
          <p:nvPr userDrawn="1"/>
        </p:nvPicPr>
        <p:blipFill>
          <a:blip r:embed="rId3"/>
          <a:stretch>
            <a:fillRect/>
          </a:stretch>
        </p:blipFill>
        <p:spPr>
          <a:xfrm>
            <a:off x="-1" y="892"/>
            <a:ext cx="12190415" cy="6857108"/>
          </a:xfrm>
          <a:prstGeom prst="rect">
            <a:avLst/>
          </a:prstGeom>
        </p:spPr>
      </p:pic>
    </p:spTree>
    <p:custDataLst>
      <p:tags r:id="rId1"/>
    </p:custDataLst>
    <p:extLst>
      <p:ext uri="{BB962C8B-B14F-4D97-AF65-F5344CB8AC3E}">
        <p14:creationId xmlns:p14="http://schemas.microsoft.com/office/powerpoint/2010/main" val="299801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EC6AF289-F329-BF98-9ADA-3A1D2D1D535E}"/>
              </a:ext>
            </a:extLst>
          </p:cNvPr>
          <p:cNvPicPr>
            <a:picLocks noChangeAspect="1"/>
          </p:cNvPicPr>
          <p:nvPr userDrawn="1"/>
        </p:nvPicPr>
        <p:blipFill>
          <a:blip r:embed="rId3"/>
          <a:stretch>
            <a:fillRect/>
          </a:stretch>
        </p:blipFill>
        <p:spPr>
          <a:xfrm rot="10800000">
            <a:off x="-1" y="0"/>
            <a:ext cx="12184237" cy="6858000"/>
          </a:xfrm>
          <a:prstGeom prst="rect">
            <a:avLst/>
          </a:prstGeom>
        </p:spPr>
      </p:pic>
      <p:sp>
        <p:nvSpPr>
          <p:cNvPr id="4" name="Rectangle 3">
            <a:extLst>
              <a:ext uri="{FF2B5EF4-FFF2-40B4-BE49-F238E27FC236}">
                <a16:creationId xmlns:a16="http://schemas.microsoft.com/office/drawing/2014/main" id="{A4CBF5BA-D67D-85F7-1E51-FE2D871A3183}"/>
              </a:ext>
            </a:extLst>
          </p:cNvPr>
          <p:cNvSpPr/>
          <p:nvPr userDrawn="1"/>
        </p:nvSpPr>
        <p:spPr bwMode="gray">
          <a:xfrm>
            <a:off x="6595814" y="537372"/>
            <a:ext cx="5092038" cy="5789755"/>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7" name="Picture 6" descr="A cell phone with a screen on it&#10;&#10;AI-generated content may be incorrect.">
            <a:extLst>
              <a:ext uri="{FF2B5EF4-FFF2-40B4-BE49-F238E27FC236}">
                <a16:creationId xmlns:a16="http://schemas.microsoft.com/office/drawing/2014/main" id="{B4D841E2-5048-E72F-F256-C4C15A1CB2CC}"/>
              </a:ext>
            </a:extLst>
          </p:cNvPr>
          <p:cNvPicPr>
            <a:picLocks noChangeAspect="1"/>
          </p:cNvPicPr>
          <p:nvPr userDrawn="1"/>
        </p:nvPicPr>
        <p:blipFill>
          <a:blip r:embed="rId4"/>
          <a:srcRect l="29223" r="5768"/>
          <a:stretch>
            <a:fillRect/>
          </a:stretch>
        </p:blipFill>
        <p:spPr>
          <a:xfrm>
            <a:off x="6094412" y="537373"/>
            <a:ext cx="5593440" cy="5978862"/>
          </a:xfrm>
          <a:prstGeom prst="rect">
            <a:avLst/>
          </a:prstGeom>
        </p:spPr>
      </p:pic>
    </p:spTree>
    <p:custDataLst>
      <p:tags r:id="rId1"/>
    </p:custDataLst>
    <p:extLst>
      <p:ext uri="{BB962C8B-B14F-4D97-AF65-F5344CB8AC3E}">
        <p14:creationId xmlns:p14="http://schemas.microsoft.com/office/powerpoint/2010/main" val="114976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sv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9.xml"/><Relationship Id="rId5" Type="http://schemas.openxmlformats.org/officeDocument/2006/relationships/slideLayout" Target="../slideLayouts/slideLayout11.xml"/><Relationship Id="rId15" Type="http://schemas.openxmlformats.org/officeDocument/2006/relationships/image" Target="../media/image4.svg"/><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200" y="6499716"/>
            <a:ext cx="1345219" cy="127931"/>
          </a:xfrm>
          <a:prstGeom prst="rect">
            <a:avLst/>
          </a:prstGeom>
        </p:spPr>
      </p:pic>
      <p:sp>
        <p:nvSpPr>
          <p:cNvPr id="4" name="Text Placeholder 2">
            <a:extLst>
              <a:ext uri="{FF2B5EF4-FFF2-40B4-BE49-F238E27FC236}">
                <a16:creationId xmlns:a16="http://schemas.microsoft.com/office/drawing/2014/main" id="{EB39C60C-BE02-D6DE-4F11-8AA71F978BFE}"/>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4B34BFEA-F114-7D38-4278-2AB34566FE85}"/>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6" name="Slide Number Placeholder 5">
            <a:extLst>
              <a:ext uri="{FF2B5EF4-FFF2-40B4-BE49-F238E27FC236}">
                <a16:creationId xmlns:a16="http://schemas.microsoft.com/office/drawing/2014/main" id="{79CA95E5-C01E-E03C-84DF-5AA6DF84D61D}"/>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8" name="Graphic 7">
            <a:extLst>
              <a:ext uri="{FF2B5EF4-FFF2-40B4-BE49-F238E27FC236}">
                <a16:creationId xmlns:a16="http://schemas.microsoft.com/office/drawing/2014/main" id="{360453F2-EC44-D11B-47CC-EE9FB72B7FD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457200" y="6499716"/>
            <a:ext cx="1345219" cy="127931"/>
          </a:xfrm>
          <a:prstGeom prst="rect">
            <a:avLst/>
          </a:prstGeom>
        </p:spPr>
      </p:pic>
      <p:sp>
        <p:nvSpPr>
          <p:cNvPr id="9" name="Slide Number Placeholder 5">
            <a:extLst>
              <a:ext uri="{FF2B5EF4-FFF2-40B4-BE49-F238E27FC236}">
                <a16:creationId xmlns:a16="http://schemas.microsoft.com/office/drawing/2014/main" id="{CAB17BBB-02AB-EA20-7F14-85C0ADA1E184}"/>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0" name="Graphic 9">
            <a:extLst>
              <a:ext uri="{FF2B5EF4-FFF2-40B4-BE49-F238E27FC236}">
                <a16:creationId xmlns:a16="http://schemas.microsoft.com/office/drawing/2014/main" id="{0AD40E1F-B520-ABA6-66BD-CF536CF8909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457200" y="6499716"/>
            <a:ext cx="1345219" cy="127931"/>
          </a:xfrm>
          <a:prstGeom prst="rect">
            <a:avLst/>
          </a:prstGeom>
        </p:spPr>
      </p:pic>
      <p:sp>
        <p:nvSpPr>
          <p:cNvPr id="12" name="Text Placeholder 2">
            <a:extLst>
              <a:ext uri="{FF2B5EF4-FFF2-40B4-BE49-F238E27FC236}">
                <a16:creationId xmlns:a16="http://schemas.microsoft.com/office/drawing/2014/main" id="{CB7DC5BA-ADF9-8136-2DED-80BBB9EBDA37}"/>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3D98D490-13D1-85F6-6736-ABCE0D727062}"/>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4" name="Slide Number Placeholder 5">
            <a:extLst>
              <a:ext uri="{FF2B5EF4-FFF2-40B4-BE49-F238E27FC236}">
                <a16:creationId xmlns:a16="http://schemas.microsoft.com/office/drawing/2014/main" id="{F042848A-36AD-0E62-F5BE-111ACD2B9667}"/>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5" name="Graphic 14">
            <a:extLst>
              <a:ext uri="{FF2B5EF4-FFF2-40B4-BE49-F238E27FC236}">
                <a16:creationId xmlns:a16="http://schemas.microsoft.com/office/drawing/2014/main" id="{449C6056-0911-BD83-E33E-49298A5A9141}"/>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2"/>
              </a:ext>
            </a:extLst>
          </a:blip>
          <a:stretch>
            <a:fillRect/>
          </a:stretch>
        </p:blipFill>
        <p:spPr>
          <a:xfrm>
            <a:off x="457200" y="6499716"/>
            <a:ext cx="1345219" cy="127931"/>
          </a:xfrm>
          <a:prstGeom prst="rect">
            <a:avLst/>
          </a:prstGeom>
        </p:spPr>
      </p:pic>
    </p:spTree>
    <p:custDataLst>
      <p:tags r:id="rId8"/>
    </p:custDataLst>
    <p:extLst>
      <p:ext uri="{BB962C8B-B14F-4D97-AF65-F5344CB8AC3E}">
        <p14:creationId xmlns:p14="http://schemas.microsoft.com/office/powerpoint/2010/main" val="3524925868"/>
      </p:ext>
    </p:extLst>
  </p:cSld>
  <p:clrMap bg1="lt1" tx1="dk1" bg2="lt2" tx2="dk2" accent1="accent1" accent2="accent2" accent3="accent3" accent4="accent4" accent5="accent5" accent6="accent6" hlink="hlink" folHlink="folHlink"/>
  <p:sldLayoutIdLst>
    <p:sldLayoutId id="2147483723" r:id="rId1"/>
    <p:sldLayoutId id="2147483782" r:id="rId2"/>
    <p:sldLayoutId id="2147483781" r:id="rId3"/>
    <p:sldLayoutId id="2147483690" r:id="rId4"/>
    <p:sldLayoutId id="2147483783" r:id="rId5"/>
    <p:sldLayoutId id="2147483691" r:id="rId6"/>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buClrTx/>
        <a:buSzPct val="100000"/>
        <a:buFont typeface="Arial" panose="020B0604020202020204" pitchFamily="34" charset="0"/>
        <a:buChar char="•"/>
        <a:defRPr lang="en-US" sz="14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5">
          <p15:clr>
            <a:srgbClr val="BAAD7D"/>
          </p15:clr>
        </p15:guide>
        <p15:guide id="46" pos="7678">
          <p15:clr>
            <a:srgbClr val="BAAD7D"/>
          </p15:clr>
        </p15:guide>
        <p15:guide id="47" pos="288">
          <p15:clr>
            <a:srgbClr val="BAAD7D"/>
          </p15:clr>
        </p15:guide>
        <p15:guide id="48" pos="1901">
          <p15:clr>
            <a:srgbClr val="BAAD7D"/>
          </p15:clr>
        </p15:guide>
        <p15:guide id="49" pos="2117">
          <p15:clr>
            <a:srgbClr val="BAAD7D"/>
          </p15:clr>
        </p15:guide>
        <p15:guide id="50" pos="3731">
          <p15:clr>
            <a:srgbClr val="BAAD7D"/>
          </p15:clr>
        </p15:guide>
        <p15:guide id="51" pos="3947">
          <p15:clr>
            <a:srgbClr val="BAAD7D"/>
          </p15:clr>
        </p15:guide>
        <p15:guide id="52" pos="5560">
          <p15:clr>
            <a:srgbClr val="BAAD7D"/>
          </p15:clr>
        </p15:guide>
        <p15:guide id="53" pos="5776">
          <p15:clr>
            <a:srgbClr val="BAAD7D"/>
          </p15:clr>
        </p15:guide>
        <p15:guide id="54" pos="7390">
          <p15:clr>
            <a:srgbClr val="BAAD7D"/>
          </p15:clr>
        </p15:guide>
        <p15:guide id="55" orient="horz">
          <p15:clr>
            <a:srgbClr val="BAAD7D"/>
          </p15:clr>
        </p15:guide>
        <p15:guide id="56" orient="horz" pos="4320">
          <p15:clr>
            <a:srgbClr val="BAAD7D"/>
          </p15:clr>
        </p15:guide>
        <p15:guide id="57" orient="horz" pos="288">
          <p15:clr>
            <a:srgbClr val="BAAD7D"/>
          </p15:clr>
        </p15:guide>
        <p15:guide id="58" orient="horz" pos="849">
          <p15:clr>
            <a:srgbClr val="BAAD7D"/>
          </p15:clr>
        </p15:guide>
        <p15:guide id="59" orient="horz" pos="1065">
          <p15:clr>
            <a:srgbClr val="BAAD7D"/>
          </p15:clr>
        </p15:guide>
        <p15:guide id="60" orient="horz" pos="1627">
          <p15:clr>
            <a:srgbClr val="BAAD7D"/>
          </p15:clr>
        </p15:guide>
        <p15:guide id="61" orient="horz" pos="1843">
          <p15:clr>
            <a:srgbClr val="BAAD7D"/>
          </p15:clr>
        </p15:guide>
        <p15:guide id="62" orient="horz" pos="2404">
          <p15:clr>
            <a:srgbClr val="BAAD7D"/>
          </p15:clr>
        </p15:guide>
        <p15:guide id="63" orient="horz" pos="2620">
          <p15:clr>
            <a:srgbClr val="BAAD7D"/>
          </p15:clr>
        </p15:guide>
        <p15:guide id="64" orient="horz" pos="3182">
          <p15:clr>
            <a:srgbClr val="BAAD7D"/>
          </p15:clr>
        </p15:guide>
        <p15:guide id="65" orient="horz" pos="3398">
          <p15:clr>
            <a:srgbClr val="BAAD7D"/>
          </p15:clr>
        </p15:guide>
        <p15:guide id="66" orient="horz" pos="3960">
          <p15:clr>
            <a:srgbClr val="BAAD7D"/>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7200" y="6499716"/>
            <a:ext cx="1345219" cy="127931"/>
          </a:xfrm>
          <a:prstGeom prst="rect">
            <a:avLst/>
          </a:prstGeom>
        </p:spPr>
      </p:pic>
      <p:sp>
        <p:nvSpPr>
          <p:cNvPr id="4" name="Text Placeholder 2">
            <a:extLst>
              <a:ext uri="{FF2B5EF4-FFF2-40B4-BE49-F238E27FC236}">
                <a16:creationId xmlns:a16="http://schemas.microsoft.com/office/drawing/2014/main" id="{EB39C60C-BE02-D6DE-4F11-8AA71F978BFE}"/>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4B34BFEA-F114-7D38-4278-2AB34566FE85}"/>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6" name="Slide Number Placeholder 5">
            <a:extLst>
              <a:ext uri="{FF2B5EF4-FFF2-40B4-BE49-F238E27FC236}">
                <a16:creationId xmlns:a16="http://schemas.microsoft.com/office/drawing/2014/main" id="{79CA95E5-C01E-E03C-84DF-5AA6DF84D61D}"/>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8" name="Graphic 7">
            <a:extLst>
              <a:ext uri="{FF2B5EF4-FFF2-40B4-BE49-F238E27FC236}">
                <a16:creationId xmlns:a16="http://schemas.microsoft.com/office/drawing/2014/main" id="{360453F2-EC44-D11B-47CC-EE9FB72B7FD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457200" y="6499716"/>
            <a:ext cx="1345219" cy="127931"/>
          </a:xfrm>
          <a:prstGeom prst="rect">
            <a:avLst/>
          </a:prstGeom>
        </p:spPr>
      </p:pic>
      <p:sp>
        <p:nvSpPr>
          <p:cNvPr id="9" name="Slide Number Placeholder 5">
            <a:extLst>
              <a:ext uri="{FF2B5EF4-FFF2-40B4-BE49-F238E27FC236}">
                <a16:creationId xmlns:a16="http://schemas.microsoft.com/office/drawing/2014/main" id="{CAB17BBB-02AB-EA20-7F14-85C0ADA1E184}"/>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0" name="Graphic 9">
            <a:extLst>
              <a:ext uri="{FF2B5EF4-FFF2-40B4-BE49-F238E27FC236}">
                <a16:creationId xmlns:a16="http://schemas.microsoft.com/office/drawing/2014/main" id="{0AD40E1F-B520-ABA6-66BD-CF536CF8909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457200" y="6499716"/>
            <a:ext cx="1345219" cy="127931"/>
          </a:xfrm>
          <a:prstGeom prst="rect">
            <a:avLst/>
          </a:prstGeom>
        </p:spPr>
      </p:pic>
      <p:sp>
        <p:nvSpPr>
          <p:cNvPr id="12" name="Text Placeholder 2">
            <a:extLst>
              <a:ext uri="{FF2B5EF4-FFF2-40B4-BE49-F238E27FC236}">
                <a16:creationId xmlns:a16="http://schemas.microsoft.com/office/drawing/2014/main" id="{CB7DC5BA-ADF9-8136-2DED-80BBB9EBDA37}"/>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3D98D490-13D1-85F6-6736-ABCE0D727062}"/>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4" name="Slide Number Placeholder 5">
            <a:extLst>
              <a:ext uri="{FF2B5EF4-FFF2-40B4-BE49-F238E27FC236}">
                <a16:creationId xmlns:a16="http://schemas.microsoft.com/office/drawing/2014/main" id="{F042848A-36AD-0E62-F5BE-111ACD2B9667}"/>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5" name="Graphic 14">
            <a:extLst>
              <a:ext uri="{FF2B5EF4-FFF2-40B4-BE49-F238E27FC236}">
                <a16:creationId xmlns:a16="http://schemas.microsoft.com/office/drawing/2014/main" id="{449C6056-0911-BD83-E33E-49298A5A9141}"/>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5"/>
              </a:ext>
            </a:extLst>
          </a:blip>
          <a:stretch>
            <a:fillRect/>
          </a:stretch>
        </p:blipFill>
        <p:spPr>
          <a:xfrm>
            <a:off x="457200" y="6499716"/>
            <a:ext cx="1345219" cy="127931"/>
          </a:xfrm>
          <a:prstGeom prst="rect">
            <a:avLst/>
          </a:prstGeom>
        </p:spPr>
      </p:pic>
    </p:spTree>
    <p:custDataLst>
      <p:tags r:id="rId11"/>
    </p:custDataLst>
    <p:extLst>
      <p:ext uri="{BB962C8B-B14F-4D97-AF65-F5344CB8AC3E}">
        <p14:creationId xmlns:p14="http://schemas.microsoft.com/office/powerpoint/2010/main" val="16828382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4" r:id="rId9"/>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buClrTx/>
        <a:buSzPct val="100000"/>
        <a:buFont typeface="Arial" panose="020B0604020202020204" pitchFamily="34" charset="0"/>
        <a:buChar char="•"/>
        <a:defRPr lang="en-US" sz="14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5">
          <p15:clr>
            <a:srgbClr val="BAAD7D"/>
          </p15:clr>
        </p15:guide>
        <p15:guide id="46" pos="7678">
          <p15:clr>
            <a:srgbClr val="BAAD7D"/>
          </p15:clr>
        </p15:guide>
        <p15:guide id="47" pos="288">
          <p15:clr>
            <a:srgbClr val="BAAD7D"/>
          </p15:clr>
        </p15:guide>
        <p15:guide id="48" pos="1901">
          <p15:clr>
            <a:srgbClr val="BAAD7D"/>
          </p15:clr>
        </p15:guide>
        <p15:guide id="49" pos="2117">
          <p15:clr>
            <a:srgbClr val="BAAD7D"/>
          </p15:clr>
        </p15:guide>
        <p15:guide id="50" pos="3731">
          <p15:clr>
            <a:srgbClr val="BAAD7D"/>
          </p15:clr>
        </p15:guide>
        <p15:guide id="51" pos="3947">
          <p15:clr>
            <a:srgbClr val="BAAD7D"/>
          </p15:clr>
        </p15:guide>
        <p15:guide id="52" pos="5560">
          <p15:clr>
            <a:srgbClr val="BAAD7D"/>
          </p15:clr>
        </p15:guide>
        <p15:guide id="53" pos="5776">
          <p15:clr>
            <a:srgbClr val="BAAD7D"/>
          </p15:clr>
        </p15:guide>
        <p15:guide id="54" pos="7390">
          <p15:clr>
            <a:srgbClr val="BAAD7D"/>
          </p15:clr>
        </p15:guide>
        <p15:guide id="55" orient="horz">
          <p15:clr>
            <a:srgbClr val="BAAD7D"/>
          </p15:clr>
        </p15:guide>
        <p15:guide id="56" orient="horz" pos="4320">
          <p15:clr>
            <a:srgbClr val="BAAD7D"/>
          </p15:clr>
        </p15:guide>
        <p15:guide id="57" orient="horz" pos="288">
          <p15:clr>
            <a:srgbClr val="BAAD7D"/>
          </p15:clr>
        </p15:guide>
        <p15:guide id="58" orient="horz" pos="849">
          <p15:clr>
            <a:srgbClr val="BAAD7D"/>
          </p15:clr>
        </p15:guide>
        <p15:guide id="59" orient="horz" pos="1065">
          <p15:clr>
            <a:srgbClr val="BAAD7D"/>
          </p15:clr>
        </p15:guide>
        <p15:guide id="60" orient="horz" pos="1627">
          <p15:clr>
            <a:srgbClr val="BAAD7D"/>
          </p15:clr>
        </p15:guide>
        <p15:guide id="61" orient="horz" pos="1843">
          <p15:clr>
            <a:srgbClr val="BAAD7D"/>
          </p15:clr>
        </p15:guide>
        <p15:guide id="62" orient="horz" pos="2404">
          <p15:clr>
            <a:srgbClr val="BAAD7D"/>
          </p15:clr>
        </p15:guide>
        <p15:guide id="63" orient="horz" pos="2620">
          <p15:clr>
            <a:srgbClr val="BAAD7D"/>
          </p15:clr>
        </p15:guide>
        <p15:guide id="64" orient="horz" pos="3182">
          <p15:clr>
            <a:srgbClr val="BAAD7D"/>
          </p15:clr>
        </p15:guide>
        <p15:guide id="65" orient="horz" pos="3398">
          <p15:clr>
            <a:srgbClr val="BAAD7D"/>
          </p15:clr>
        </p15:guide>
        <p15:guide id="66" orient="horz" pos="3960">
          <p15:clr>
            <a:srgbClr val="BAAD7D"/>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http://www.astpannualmeeting.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119/plaws/publ44/PLAW-119publ44.pd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www.congress.gov/115/bills/hr6/BILLS-115hr6eah.pdf"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hhsgov.sharepoint.com/sites/BehavioralHealthONC/Shared%20Documents/General/Leadership%20Updates/Sec-%20211%20ROUNDTABLE%20ON%20USING%20HEALTH%20INFORMATION%20TECHNOLOGY%20TO%20IMPROVE%20MENTAL%20HEALTH%20AND%20SUBSTANCE%20USE%20CARE%20OUTCOMES.docx?web=1"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congress.gov/119/plaws/publ44/PLAW-119publ44.pdf"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111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E932-87D4-F2F9-8F8A-8027367B3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ADD8C-C9BE-3ED0-05CE-034DDC1DC099}"/>
              </a:ext>
            </a:extLst>
          </p:cNvPr>
          <p:cNvSpPr>
            <a:spLocks noGrp="1"/>
          </p:cNvSpPr>
          <p:nvPr>
            <p:ph type="title"/>
          </p:nvPr>
        </p:nvSpPr>
        <p:spPr/>
        <p:txBody>
          <a:bodyPr/>
          <a:lstStyle/>
          <a:p>
            <a:r>
              <a:rPr lang="en-US" sz="2600" b="1"/>
              <a:t>Listening Across Sectors: </a:t>
            </a:r>
            <a:r>
              <a:rPr lang="en-US" sz="2600"/>
              <a:t>Patient and Provider Access  </a:t>
            </a:r>
          </a:p>
        </p:txBody>
      </p:sp>
      <p:sp>
        <p:nvSpPr>
          <p:cNvPr id="3" name="Content Placeholder 2">
            <a:extLst>
              <a:ext uri="{FF2B5EF4-FFF2-40B4-BE49-F238E27FC236}">
                <a16:creationId xmlns:a16="http://schemas.microsoft.com/office/drawing/2014/main" id="{682C38E8-A750-BE11-7128-808A6948C624}"/>
              </a:ext>
            </a:extLst>
          </p:cNvPr>
          <p:cNvSpPr>
            <a:spLocks noGrp="1"/>
          </p:cNvSpPr>
          <p:nvPr>
            <p:ph sz="quarter" idx="10"/>
          </p:nvPr>
        </p:nvSpPr>
        <p:spPr>
          <a:xfrm>
            <a:off x="457200" y="1424762"/>
            <a:ext cx="11274425" cy="4861737"/>
          </a:xfrm>
        </p:spPr>
        <p:txBody>
          <a:bodyPr/>
          <a:lstStyle/>
          <a:p>
            <a:pPr marL="0" indent="0">
              <a:buNone/>
            </a:pPr>
            <a:r>
              <a:rPr lang="en-US" sz="2800" b="1">
                <a:solidFill>
                  <a:schemeClr val="accent2"/>
                </a:solidFill>
              </a:rPr>
              <a:t>Question No. 2</a:t>
            </a:r>
          </a:p>
          <a:p>
            <a:pPr marL="0" indent="0">
              <a:buNone/>
            </a:pPr>
            <a:endParaRPr lang="en-US" sz="2800" b="1">
              <a:solidFill>
                <a:schemeClr val="accent2"/>
              </a:solidFill>
            </a:endParaRPr>
          </a:p>
          <a:p>
            <a:pPr marL="0" indent="0">
              <a:buNone/>
            </a:pPr>
            <a:r>
              <a:rPr lang="en-US" sz="2800"/>
              <a:t>How are EHR systems being used to improve access for patients and providers to secure, usable health information exchange in mental health and substance use treatment?</a:t>
            </a:r>
          </a:p>
        </p:txBody>
      </p:sp>
    </p:spTree>
    <p:extLst>
      <p:ext uri="{BB962C8B-B14F-4D97-AF65-F5344CB8AC3E}">
        <p14:creationId xmlns:p14="http://schemas.microsoft.com/office/powerpoint/2010/main" val="154009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7CB20-E01D-BAEC-D63D-6669ECFB7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BB3AE-6433-DAED-B369-97DEFFC8AD29}"/>
              </a:ext>
            </a:extLst>
          </p:cNvPr>
          <p:cNvSpPr>
            <a:spLocks noGrp="1"/>
          </p:cNvSpPr>
          <p:nvPr>
            <p:ph type="title"/>
          </p:nvPr>
        </p:nvSpPr>
        <p:spPr/>
        <p:txBody>
          <a:bodyPr/>
          <a:lstStyle/>
          <a:p>
            <a:r>
              <a:rPr lang="en-US" sz="2600" b="1"/>
              <a:t>Listening Across Sectors: </a:t>
            </a:r>
            <a:r>
              <a:rPr lang="en-US" sz="2600"/>
              <a:t>System Design  </a:t>
            </a:r>
          </a:p>
        </p:txBody>
      </p:sp>
      <p:sp>
        <p:nvSpPr>
          <p:cNvPr id="3" name="Content Placeholder 2">
            <a:extLst>
              <a:ext uri="{FF2B5EF4-FFF2-40B4-BE49-F238E27FC236}">
                <a16:creationId xmlns:a16="http://schemas.microsoft.com/office/drawing/2014/main" id="{E350939D-5E67-4D44-8AD8-C23D025985E9}"/>
              </a:ext>
            </a:extLst>
          </p:cNvPr>
          <p:cNvSpPr>
            <a:spLocks noGrp="1"/>
          </p:cNvSpPr>
          <p:nvPr>
            <p:ph sz="quarter" idx="10"/>
          </p:nvPr>
        </p:nvSpPr>
        <p:spPr>
          <a:xfrm>
            <a:off x="457200" y="1456660"/>
            <a:ext cx="11274425" cy="4829840"/>
          </a:xfrm>
        </p:spPr>
        <p:txBody>
          <a:bodyPr/>
          <a:lstStyle/>
          <a:p>
            <a:pPr marL="0" indent="0">
              <a:buNone/>
            </a:pPr>
            <a:r>
              <a:rPr lang="en-US" sz="2800" b="1">
                <a:solidFill>
                  <a:schemeClr val="accent2"/>
                </a:solidFill>
              </a:rPr>
              <a:t>Question No. 3</a:t>
            </a:r>
          </a:p>
          <a:p>
            <a:pPr marL="0" indent="0">
              <a:buNone/>
            </a:pPr>
            <a:endParaRPr lang="en-US" sz="2800" b="1">
              <a:solidFill>
                <a:schemeClr val="accent2"/>
              </a:solidFill>
            </a:endParaRPr>
          </a:p>
          <a:p>
            <a:pPr marL="0" indent="0">
              <a:buNone/>
            </a:pPr>
            <a:r>
              <a:rPr lang="en-US" sz="2800"/>
              <a:t>What unique considerations should developers of health IT consider when </a:t>
            </a:r>
            <a:r>
              <a:rPr lang="en-US" sz="2800" u="sng"/>
              <a:t>designing systems</a:t>
            </a:r>
            <a:r>
              <a:rPr lang="en-US" sz="2800"/>
              <a:t> for use in mental health and substance use treatment settings?</a:t>
            </a:r>
          </a:p>
          <a:p>
            <a:pPr marL="0" indent="0">
              <a:buNone/>
            </a:pPr>
            <a:endParaRPr lang="en-US" sz="2800"/>
          </a:p>
        </p:txBody>
      </p:sp>
    </p:spTree>
    <p:extLst>
      <p:ext uri="{BB962C8B-B14F-4D97-AF65-F5344CB8AC3E}">
        <p14:creationId xmlns:p14="http://schemas.microsoft.com/office/powerpoint/2010/main" val="192460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576DC84-42DE-71F8-60CC-36682BC3BF97}"/>
              </a:ext>
            </a:extLst>
          </p:cNvPr>
          <p:cNvSpPr/>
          <p:nvPr/>
        </p:nvSpPr>
        <p:spPr>
          <a:xfrm>
            <a:off x="3617913" y="3276605"/>
            <a:ext cx="4953000" cy="749396"/>
          </a:xfrm>
          <a:prstGeom prst="roundRect">
            <a:avLst>
              <a:gd name="adj" fmla="val 50000"/>
            </a:avLst>
          </a:prstGeom>
          <a:gradFill>
            <a:gsLst>
              <a:gs pos="25000">
                <a:srgbClr val="0F34BA"/>
              </a:gs>
              <a:gs pos="0">
                <a:srgbClr val="246DF7"/>
              </a:gs>
            </a:gsLst>
            <a:lin ang="180000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8" name="Picture 4" descr="Free Social Media Icons Download | Logowik">
            <a:extLst>
              <a:ext uri="{FF2B5EF4-FFF2-40B4-BE49-F238E27FC236}">
                <a16:creationId xmlns:a16="http://schemas.microsoft.com/office/drawing/2014/main" id="{C8DEAF2B-D5A1-106B-FF75-67FE431CB11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saturation sat="0"/>
                    </a14:imgEffect>
                    <a14:imgEffect>
                      <a14:brightnessContrast bright="100000" contrast="-40000"/>
                    </a14:imgEffect>
                  </a14:imgLayer>
                </a14:imgProps>
              </a:ext>
              <a:ext uri="{28A0092B-C50C-407E-A947-70E740481C1C}">
                <a14:useLocalDpi xmlns:a14="http://schemas.microsoft.com/office/drawing/2010/main" val="0"/>
              </a:ext>
            </a:extLst>
          </a:blip>
          <a:srcRect l="25612" t="16860" r="29371" b="21510"/>
          <a:stretch/>
        </p:blipFill>
        <p:spPr bwMode="auto">
          <a:xfrm>
            <a:off x="4136891" y="3377991"/>
            <a:ext cx="531590" cy="543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C05B47-A247-A937-0A84-DBA54C5C2A9C}"/>
              </a:ext>
            </a:extLst>
          </p:cNvPr>
          <p:cNvSpPr txBox="1"/>
          <p:nvPr/>
        </p:nvSpPr>
        <p:spPr>
          <a:xfrm>
            <a:off x="4668482" y="3276605"/>
            <a:ext cx="3605724" cy="749396"/>
          </a:xfrm>
          <a:prstGeom prst="rect">
            <a:avLst/>
          </a:prstGeom>
          <a:noFill/>
        </p:spPr>
        <p:txBody>
          <a:bodyPr wrap="square" anchor="ctr" anchorCtr="0">
            <a:noAutofit/>
          </a:bodyPr>
          <a:lstStyle/>
          <a:p>
            <a:pPr algn="ctr"/>
            <a:r>
              <a:rPr lang="en-US" sz="2800" b="0" i="0">
                <a:solidFill>
                  <a:schemeClr val="bg1"/>
                </a:solidFill>
                <a:effectLst/>
                <a:latin typeface="Roboto" panose="02000000000000000000" pitchFamily="2" charset="0"/>
                <a:ea typeface="Roboto" panose="02000000000000000000" pitchFamily="2" charset="0"/>
              </a:rPr>
              <a:t>@HHS_TechPolicy</a:t>
            </a:r>
            <a:endParaRPr lang="en-US" sz="2800">
              <a:solidFill>
                <a:schemeClr val="bg1"/>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84D0EE38-FA1D-7B02-4F23-9F2FC6DE5676}"/>
              </a:ext>
            </a:extLst>
          </p:cNvPr>
          <p:cNvSpPr txBox="1"/>
          <p:nvPr/>
        </p:nvSpPr>
        <p:spPr>
          <a:xfrm>
            <a:off x="3571339" y="4621059"/>
            <a:ext cx="5001161" cy="749396"/>
          </a:xfrm>
          <a:prstGeom prst="rect">
            <a:avLst/>
          </a:prstGeom>
          <a:noFill/>
        </p:spPr>
        <p:txBody>
          <a:bodyPr wrap="square" anchor="ctr" anchorCtr="0">
            <a:noAutofit/>
          </a:bodyPr>
          <a:lstStyle/>
          <a:p>
            <a:pPr algn="ctr">
              <a:lnSpc>
                <a:spcPct val="130000"/>
              </a:lnSpc>
            </a:pPr>
            <a:r>
              <a:rPr lang="en-US" b="0" i="0">
                <a:solidFill>
                  <a:schemeClr val="tx2">
                    <a:lumMod val="25000"/>
                  </a:schemeClr>
                </a:solidFill>
                <a:effectLst/>
                <a:latin typeface="Roboto" panose="02000000000000000000" pitchFamily="2" charset="0"/>
                <a:ea typeface="Roboto" panose="02000000000000000000" pitchFamily="2" charset="0"/>
              </a:rPr>
              <a:t>Share your content on X and don't forget to use the hashtag </a:t>
            </a:r>
            <a:r>
              <a:rPr lang="en-US" b="1">
                <a:solidFill>
                  <a:schemeClr val="tx2">
                    <a:lumMod val="25000"/>
                  </a:schemeClr>
                </a:solidFill>
                <a:effectLst/>
                <a:latin typeface="Roboto" panose="02000000000000000000" pitchFamily="2" charset="0"/>
                <a:ea typeface="Roboto" panose="02000000000000000000" pitchFamily="2" charset="0"/>
              </a:rPr>
              <a:t>#ASTP2026</a:t>
            </a:r>
            <a:endParaRPr lang="en-US" spc="80">
              <a:solidFill>
                <a:schemeClr val="tx2">
                  <a:lumMod val="25000"/>
                </a:schemeClr>
              </a:solidFill>
              <a:latin typeface="Roboto" panose="02000000000000000000" pitchFamily="2" charset="0"/>
              <a:ea typeface="Roboto" panose="02000000000000000000" pitchFamily="2" charset="0"/>
              <a:cs typeface="Arial" panose="020B0604020202020204" pitchFamily="34" charset="0"/>
            </a:endParaRPr>
          </a:p>
        </p:txBody>
      </p:sp>
      <p:grpSp>
        <p:nvGrpSpPr>
          <p:cNvPr id="27" name="Graphic 5">
            <a:extLst>
              <a:ext uri="{FF2B5EF4-FFF2-40B4-BE49-F238E27FC236}">
                <a16:creationId xmlns:a16="http://schemas.microsoft.com/office/drawing/2014/main" id="{A63B5022-889C-99B2-9AEC-5837A2D31B5B}"/>
              </a:ext>
            </a:extLst>
          </p:cNvPr>
          <p:cNvGrpSpPr/>
          <p:nvPr/>
        </p:nvGrpSpPr>
        <p:grpSpPr>
          <a:xfrm>
            <a:off x="3571339" y="1487545"/>
            <a:ext cx="4994100" cy="935176"/>
            <a:chOff x="4608466" y="3149600"/>
            <a:chExt cx="2967961" cy="555769"/>
          </a:xfrm>
          <a:solidFill>
            <a:srgbClr val="0E34BB"/>
          </a:solidFill>
        </p:grpSpPr>
        <p:grpSp>
          <p:nvGrpSpPr>
            <p:cNvPr id="28" name="Graphic 5">
              <a:extLst>
                <a:ext uri="{FF2B5EF4-FFF2-40B4-BE49-F238E27FC236}">
                  <a16:creationId xmlns:a16="http://schemas.microsoft.com/office/drawing/2014/main" id="{D86B24B7-EEED-1AB3-3EA6-75F7F88B4214}"/>
                </a:ext>
              </a:extLst>
            </p:cNvPr>
            <p:cNvGrpSpPr/>
            <p:nvPr/>
          </p:nvGrpSpPr>
          <p:grpSpPr>
            <a:xfrm>
              <a:off x="4608466" y="3149600"/>
              <a:ext cx="640074" cy="555011"/>
              <a:chOff x="4608466" y="3149600"/>
              <a:chExt cx="640074" cy="555011"/>
            </a:xfrm>
            <a:grpFill/>
          </p:grpSpPr>
          <p:sp>
            <p:nvSpPr>
              <p:cNvPr id="43" name="Freeform 42">
                <a:extLst>
                  <a:ext uri="{FF2B5EF4-FFF2-40B4-BE49-F238E27FC236}">
                    <a16:creationId xmlns:a16="http://schemas.microsoft.com/office/drawing/2014/main" id="{806E70FD-7265-8D3E-C9ED-009EDCB6E48B}"/>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44" name="Freeform 43">
                <a:extLst>
                  <a:ext uri="{FF2B5EF4-FFF2-40B4-BE49-F238E27FC236}">
                    <a16:creationId xmlns:a16="http://schemas.microsoft.com/office/drawing/2014/main" id="{B0D96414-7139-7A91-83DC-28883C5924DB}"/>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45" name="Freeform 44">
                <a:extLst>
                  <a:ext uri="{FF2B5EF4-FFF2-40B4-BE49-F238E27FC236}">
                    <a16:creationId xmlns:a16="http://schemas.microsoft.com/office/drawing/2014/main" id="{DB478746-AA8C-9CF8-812F-50236F6436E1}"/>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46" name="Freeform 45">
                <a:extLst>
                  <a:ext uri="{FF2B5EF4-FFF2-40B4-BE49-F238E27FC236}">
                    <a16:creationId xmlns:a16="http://schemas.microsoft.com/office/drawing/2014/main" id="{3EE60033-7684-66F5-EA75-25734B3F825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29" name="Graphic 5">
              <a:extLst>
                <a:ext uri="{FF2B5EF4-FFF2-40B4-BE49-F238E27FC236}">
                  <a16:creationId xmlns:a16="http://schemas.microsoft.com/office/drawing/2014/main" id="{7D4B6A64-AB9E-3D00-036C-883D2376B980}"/>
                </a:ext>
              </a:extLst>
            </p:cNvPr>
            <p:cNvGrpSpPr/>
            <p:nvPr/>
          </p:nvGrpSpPr>
          <p:grpSpPr>
            <a:xfrm>
              <a:off x="5332662" y="3151494"/>
              <a:ext cx="2243764" cy="553874"/>
              <a:chOff x="5332662" y="3151494"/>
              <a:chExt cx="2243764" cy="553874"/>
            </a:xfrm>
            <a:grpFill/>
          </p:grpSpPr>
          <p:sp>
            <p:nvSpPr>
              <p:cNvPr id="30" name="Freeform 29">
                <a:extLst>
                  <a:ext uri="{FF2B5EF4-FFF2-40B4-BE49-F238E27FC236}">
                    <a16:creationId xmlns:a16="http://schemas.microsoft.com/office/drawing/2014/main" id="{EEA93B7F-6BE2-D1D2-325C-65D6261CA49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31" name="Freeform 30">
                <a:extLst>
                  <a:ext uri="{FF2B5EF4-FFF2-40B4-BE49-F238E27FC236}">
                    <a16:creationId xmlns:a16="http://schemas.microsoft.com/office/drawing/2014/main" id="{B88B538C-3773-B243-665D-71B1B4774382}"/>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32" name="Freeform 31">
                <a:extLst>
                  <a:ext uri="{FF2B5EF4-FFF2-40B4-BE49-F238E27FC236}">
                    <a16:creationId xmlns:a16="http://schemas.microsoft.com/office/drawing/2014/main" id="{D289CE92-790C-D100-3995-E466585FA2F0}"/>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33" name="Freeform 32">
                <a:extLst>
                  <a:ext uri="{FF2B5EF4-FFF2-40B4-BE49-F238E27FC236}">
                    <a16:creationId xmlns:a16="http://schemas.microsoft.com/office/drawing/2014/main" id="{1102DB6B-F894-95FB-AC2A-182579A9ACC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34" name="Freeform 33">
                <a:extLst>
                  <a:ext uri="{FF2B5EF4-FFF2-40B4-BE49-F238E27FC236}">
                    <a16:creationId xmlns:a16="http://schemas.microsoft.com/office/drawing/2014/main" id="{16CC1650-ED1B-3DA7-CBA1-53B28EFC4295}"/>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35" name="Freeform 34">
                <a:extLst>
                  <a:ext uri="{FF2B5EF4-FFF2-40B4-BE49-F238E27FC236}">
                    <a16:creationId xmlns:a16="http://schemas.microsoft.com/office/drawing/2014/main" id="{A4E7C063-DDED-A898-ED33-A82ADB6EC7C7}"/>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36" name="Freeform 35">
                <a:extLst>
                  <a:ext uri="{FF2B5EF4-FFF2-40B4-BE49-F238E27FC236}">
                    <a16:creationId xmlns:a16="http://schemas.microsoft.com/office/drawing/2014/main" id="{42794AEA-8E23-D68F-3408-9FF5264D8D8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37" name="Freeform 36">
                <a:extLst>
                  <a:ext uri="{FF2B5EF4-FFF2-40B4-BE49-F238E27FC236}">
                    <a16:creationId xmlns:a16="http://schemas.microsoft.com/office/drawing/2014/main" id="{6EDD8240-BF46-9E65-26DE-7F8F84650D36}"/>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38" name="Freeform 37">
                <a:extLst>
                  <a:ext uri="{FF2B5EF4-FFF2-40B4-BE49-F238E27FC236}">
                    <a16:creationId xmlns:a16="http://schemas.microsoft.com/office/drawing/2014/main" id="{5A7D5300-0697-833A-CA8F-A4E36494177C}"/>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39" name="Freeform 38">
                <a:extLst>
                  <a:ext uri="{FF2B5EF4-FFF2-40B4-BE49-F238E27FC236}">
                    <a16:creationId xmlns:a16="http://schemas.microsoft.com/office/drawing/2014/main" id="{83530077-FD21-5B77-C7EC-0B79CC9F1C93}"/>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40" name="Freeform 39">
                <a:extLst>
                  <a:ext uri="{FF2B5EF4-FFF2-40B4-BE49-F238E27FC236}">
                    <a16:creationId xmlns:a16="http://schemas.microsoft.com/office/drawing/2014/main" id="{C9CA3770-FC7D-6909-F97D-A1768CB28B6F}"/>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41" name="Freeform 40">
                <a:extLst>
                  <a:ext uri="{FF2B5EF4-FFF2-40B4-BE49-F238E27FC236}">
                    <a16:creationId xmlns:a16="http://schemas.microsoft.com/office/drawing/2014/main" id="{AA304981-175E-B8F5-067E-E9EABFC9E69E}"/>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42" name="Freeform 41">
                <a:extLst>
                  <a:ext uri="{FF2B5EF4-FFF2-40B4-BE49-F238E27FC236}">
                    <a16:creationId xmlns:a16="http://schemas.microsoft.com/office/drawing/2014/main" id="{81B6ECAF-9C75-3978-48F1-4EA2150A850C}"/>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extLst>
      <p:ext uri="{BB962C8B-B14F-4D97-AF65-F5344CB8AC3E}">
        <p14:creationId xmlns:p14="http://schemas.microsoft.com/office/powerpoint/2010/main" val="133843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C6E95-8892-0978-413C-3F422F5AACE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F1F2648-7D2A-CCA7-A7B0-5676F7765636}"/>
              </a:ext>
            </a:extLst>
          </p:cNvPr>
          <p:cNvGraphicFramePr>
            <a:graphicFrameLocks noGrp="1"/>
          </p:cNvGraphicFramePr>
          <p:nvPr>
            <p:extLst>
              <p:ext uri="{D42A27DB-BD31-4B8C-83A1-F6EECF244321}">
                <p14:modId xmlns:p14="http://schemas.microsoft.com/office/powerpoint/2010/main" val="1228200375"/>
              </p:ext>
            </p:extLst>
          </p:nvPr>
        </p:nvGraphicFramePr>
        <p:xfrm>
          <a:off x="2541403" y="1441499"/>
          <a:ext cx="8386654" cy="3078480"/>
        </p:xfrm>
        <a:graphic>
          <a:graphicData uri="http://schemas.openxmlformats.org/drawingml/2006/table">
            <a:tbl>
              <a:tblPr>
                <a:tableStyleId>{C083E6E3-FA7D-4D7B-A595-EF9225AFEA82}</a:tableStyleId>
              </a:tblPr>
              <a:tblGrid>
                <a:gridCol w="1647235">
                  <a:extLst>
                    <a:ext uri="{9D8B030D-6E8A-4147-A177-3AD203B41FA5}">
                      <a16:colId xmlns:a16="http://schemas.microsoft.com/office/drawing/2014/main" val="2220049406"/>
                    </a:ext>
                  </a:extLst>
                </a:gridCol>
                <a:gridCol w="6739419">
                  <a:extLst>
                    <a:ext uri="{9D8B030D-6E8A-4147-A177-3AD203B41FA5}">
                      <a16:colId xmlns:a16="http://schemas.microsoft.com/office/drawing/2014/main" val="2458636085"/>
                    </a:ext>
                  </a:extLst>
                </a:gridCol>
              </a:tblGrid>
              <a:tr h="404635">
                <a:tc>
                  <a:txBody>
                    <a:bodyPr/>
                    <a:lstStyle/>
                    <a:p>
                      <a:pPr algn="r"/>
                      <a:r>
                        <a:rPr lang="en-US" sz="1400" b="0" i="0" kern="1200">
                          <a:solidFill>
                            <a:schemeClr val="accent2"/>
                          </a:solidFill>
                          <a:effectLst/>
                          <a:latin typeface="+mn-lt"/>
                          <a:ea typeface="+mn-ea"/>
                          <a:cs typeface="+mn-cs"/>
                        </a:rPr>
                        <a:t>8:45 </a:t>
                      </a:r>
                      <a:r>
                        <a:rPr lang="en-US" sz="1400" b="0" i="0" kern="1200" baseline="30000">
                          <a:solidFill>
                            <a:schemeClr val="accent2"/>
                          </a:solidFill>
                          <a:effectLst/>
                          <a:latin typeface="+mn-lt"/>
                          <a:ea typeface="+mn-ea"/>
                          <a:cs typeface="+mn-cs"/>
                        </a:rPr>
                        <a:t>am </a:t>
                      </a:r>
                      <a:r>
                        <a:rPr lang="en-US" sz="1400" b="0" i="0" kern="1200">
                          <a:solidFill>
                            <a:schemeClr val="accent2"/>
                          </a:solidFill>
                          <a:effectLst/>
                          <a:latin typeface="+mn-lt"/>
                          <a:ea typeface="+mn-ea"/>
                          <a:cs typeface="+mn-cs"/>
                        </a:rPr>
                        <a:t>– 11:30 </a:t>
                      </a:r>
                      <a:r>
                        <a:rPr lang="en-US" sz="1400" b="0" i="0" kern="1200" baseline="30000">
                          <a:solidFill>
                            <a:schemeClr val="accent2"/>
                          </a:solidFill>
                          <a:effectLst/>
                          <a:latin typeface="+mn-lt"/>
                          <a:ea typeface="+mn-ea"/>
                          <a:cs typeface="+mn-cs"/>
                        </a:rPr>
                        <a:t>am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tc>
                  <a:txBody>
                    <a:bodyPr/>
                    <a:lstStyle/>
                    <a:p>
                      <a:r>
                        <a:rPr lang="en-US" sz="1400" b="0" i="0" kern="1200">
                          <a:solidFill>
                            <a:schemeClr val="accent2"/>
                          </a:solidFill>
                          <a:effectLst/>
                          <a:latin typeface="+mn-lt"/>
                          <a:ea typeface="+mn-ea"/>
                          <a:cs typeface="+mn-cs"/>
                        </a:rPr>
                        <a:t>Mainstage Sessions: </a:t>
                      </a:r>
                    </a:p>
                    <a:p>
                      <a:pPr marL="285750" lvl="1" indent="-285750">
                        <a:buFont typeface="Calibri"/>
                        <a:buChar char="-"/>
                      </a:pPr>
                      <a:r>
                        <a:rPr lang="en-US" sz="1400" b="0" i="0" kern="1200">
                          <a:solidFill>
                            <a:schemeClr val="accent2"/>
                          </a:solidFill>
                          <a:effectLst/>
                          <a:latin typeface="+mn-lt"/>
                          <a:ea typeface="+mn-ea"/>
                          <a:cs typeface="+mn-cs"/>
                        </a:rPr>
                        <a:t>Fireside Chat with Tom Keane and Amy Gleason</a:t>
                      </a:r>
                    </a:p>
                    <a:p>
                      <a:pPr marL="285750" lvl="1" indent="-285750">
                        <a:buFont typeface="Calibri"/>
                        <a:buChar char="-"/>
                      </a:pPr>
                      <a:r>
                        <a:rPr lang="en-US" sz="1400" b="0" i="0" kern="1200">
                          <a:solidFill>
                            <a:schemeClr val="accent2"/>
                          </a:solidFill>
                          <a:effectLst/>
                          <a:latin typeface="+mn-lt"/>
                          <a:ea typeface="+mn-ea"/>
                          <a:cs typeface="+mn-cs"/>
                        </a:rPr>
                        <a:t>Accelerating</a:t>
                      </a:r>
                      <a:r>
                        <a:rPr lang="en-US" sz="1400" b="0" i="0" kern="1200" baseline="0">
                          <a:solidFill>
                            <a:schemeClr val="accent2"/>
                          </a:solidFill>
                          <a:effectLst/>
                          <a:latin typeface="+mn-lt"/>
                          <a:ea typeface="+mn-ea"/>
                          <a:cs typeface="+mn-cs"/>
                        </a:rPr>
                        <a:t> Artificial Intelligence Adoption as Part of Clinical Care</a:t>
                      </a:r>
                      <a:endParaRPr lang="en-US" sz="1400" b="0" i="0" kern="1200">
                        <a:solidFill>
                          <a:schemeClr val="accent2"/>
                        </a:solidFill>
                        <a:effectLst/>
                        <a:latin typeface="+mn-lt"/>
                        <a:ea typeface="+mn-ea"/>
                        <a:cs typeface="+mn-cs"/>
                      </a:endParaRPr>
                    </a:p>
                    <a:p>
                      <a:pPr marL="285750" lvl="1" indent="-285750">
                        <a:buFont typeface="Calibri"/>
                        <a:buChar char="-"/>
                      </a:pPr>
                      <a:r>
                        <a:rPr lang="en-US" sz="1400" b="0" i="0" kern="1200">
                          <a:solidFill>
                            <a:schemeClr val="accent2"/>
                          </a:solidFill>
                          <a:effectLst/>
                          <a:latin typeface="+mn-lt"/>
                          <a:ea typeface="+mn-ea"/>
                          <a:cs typeface="+mn-cs"/>
                        </a:rPr>
                        <a:t>Empowering Patients and Providers: Data Liquidity</a:t>
                      </a:r>
                      <a:endParaRPr lang="en-US" sz="1400">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283344"/>
                  </a:ext>
                </a:extLst>
              </a:tr>
              <a:tr h="404635">
                <a:tc>
                  <a:txBody>
                    <a:bodyPr/>
                    <a:lstStyle/>
                    <a:p>
                      <a:pPr algn="r"/>
                      <a:r>
                        <a:rPr lang="en-US" sz="1400" b="0" i="0" kern="1200">
                          <a:solidFill>
                            <a:schemeClr val="accent2"/>
                          </a:solidFill>
                          <a:effectLst/>
                          <a:latin typeface="+mn-lt"/>
                          <a:ea typeface="+mn-ea"/>
                          <a:cs typeface="+mn-cs"/>
                        </a:rPr>
                        <a:t>11:30 </a:t>
                      </a:r>
                      <a:r>
                        <a:rPr lang="en-US" sz="1400" b="0" i="0" kern="1200" baseline="30000">
                          <a:solidFill>
                            <a:schemeClr val="accent2"/>
                          </a:solidFill>
                          <a:effectLst/>
                          <a:latin typeface="+mn-lt"/>
                          <a:ea typeface="+mn-ea"/>
                          <a:cs typeface="+mn-cs"/>
                        </a:rPr>
                        <a:t>am</a:t>
                      </a:r>
                      <a:r>
                        <a:rPr lang="en-US" sz="1400" b="0" i="0" kern="1200">
                          <a:solidFill>
                            <a:schemeClr val="accent2"/>
                          </a:solidFill>
                          <a:effectLst/>
                          <a:latin typeface="+mn-lt"/>
                          <a:ea typeface="+mn-ea"/>
                          <a:cs typeface="+mn-cs"/>
                        </a:rPr>
                        <a:t> – 1:00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tc>
                  <a:txBody>
                    <a:bodyPr/>
                    <a:lstStyle/>
                    <a:p>
                      <a:r>
                        <a:rPr lang="en-US" sz="1400" b="0" i="0" kern="1200">
                          <a:solidFill>
                            <a:schemeClr val="accent2"/>
                          </a:solidFill>
                          <a:effectLst/>
                          <a:latin typeface="+mn-lt"/>
                          <a:ea typeface="+mn-ea"/>
                          <a:cs typeface="+mn-cs"/>
                        </a:rPr>
                        <a:t>Lunch on your own</a:t>
                      </a:r>
                      <a:endParaRPr lang="en-US" sz="1400">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56046518"/>
                  </a:ext>
                </a:extLst>
              </a:tr>
              <a:tr h="404635">
                <a:tc>
                  <a:txBody>
                    <a:bodyPr/>
                    <a:lstStyle/>
                    <a:p>
                      <a:pPr algn="r"/>
                      <a:r>
                        <a:rPr lang="en-US" sz="1400" b="0" i="0" kern="1200">
                          <a:solidFill>
                            <a:schemeClr val="accent2"/>
                          </a:solidFill>
                          <a:effectLst/>
                          <a:latin typeface="+mn-lt"/>
                          <a:ea typeface="+mn-ea"/>
                          <a:cs typeface="+mn-cs"/>
                        </a:rPr>
                        <a:t>1:00 </a:t>
                      </a:r>
                      <a:r>
                        <a:rPr lang="en-US" sz="1400" b="0" i="0" kern="1200" baseline="30000">
                          <a:solidFill>
                            <a:schemeClr val="accent2"/>
                          </a:solidFill>
                          <a:effectLst/>
                          <a:latin typeface="+mn-lt"/>
                          <a:ea typeface="+mn-ea"/>
                          <a:cs typeface="+mn-cs"/>
                        </a:rPr>
                        <a:t>pm</a:t>
                      </a:r>
                      <a:r>
                        <a:rPr lang="en-US" sz="1400" b="0" i="0" kern="1200">
                          <a:solidFill>
                            <a:schemeClr val="accent2"/>
                          </a:solidFill>
                          <a:effectLst/>
                          <a:latin typeface="+mn-lt"/>
                          <a:ea typeface="+mn-ea"/>
                          <a:cs typeface="+mn-cs"/>
                        </a:rPr>
                        <a:t> – 2:00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tc>
                  <a:txBody>
                    <a:bodyPr/>
                    <a:lstStyle/>
                    <a:p>
                      <a:r>
                        <a:rPr lang="en-US" sz="1400" b="0" i="0" kern="1200">
                          <a:solidFill>
                            <a:schemeClr val="accent2"/>
                          </a:solidFill>
                          <a:effectLst/>
                          <a:latin typeface="+mn-lt"/>
                          <a:ea typeface="+mn-ea"/>
                          <a:cs typeface="+mn-cs"/>
                        </a:rPr>
                        <a:t>Breakout Sessions IV – </a:t>
                      </a:r>
                      <a:r>
                        <a:rPr lang="en-US" sz="1400" b="0" i="1" kern="1200">
                          <a:solidFill>
                            <a:schemeClr val="accent2"/>
                          </a:solidFill>
                          <a:effectLst/>
                          <a:latin typeface="+mn-lt"/>
                          <a:ea typeface="+mn-ea"/>
                          <a:cs typeface="+mn-cs"/>
                        </a:rPr>
                        <a:t>View the ASTP Annual Meeting app for details</a:t>
                      </a:r>
                      <a:endParaRPr lang="en-US" sz="1400" i="1">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9491796"/>
                  </a:ext>
                </a:extLst>
              </a:tr>
              <a:tr h="404635">
                <a:tc>
                  <a:txBody>
                    <a:bodyPr/>
                    <a:lstStyle/>
                    <a:p>
                      <a:pPr algn="r"/>
                      <a:r>
                        <a:rPr lang="en-US" sz="1400" b="0" i="0" kern="1200">
                          <a:solidFill>
                            <a:schemeClr val="accent2"/>
                          </a:solidFill>
                          <a:effectLst/>
                          <a:latin typeface="+mn-lt"/>
                          <a:ea typeface="+mn-ea"/>
                          <a:cs typeface="+mn-cs"/>
                        </a:rPr>
                        <a:t>2:00 </a:t>
                      </a:r>
                      <a:r>
                        <a:rPr lang="en-US" sz="1400" b="0" i="0" kern="1200" baseline="30000">
                          <a:solidFill>
                            <a:schemeClr val="accent2"/>
                          </a:solidFill>
                          <a:effectLst/>
                          <a:latin typeface="+mn-lt"/>
                          <a:ea typeface="+mn-ea"/>
                          <a:cs typeface="+mn-cs"/>
                        </a:rPr>
                        <a:t>pm</a:t>
                      </a:r>
                      <a:r>
                        <a:rPr lang="en-US" sz="1400" b="0" i="0" kern="1200">
                          <a:solidFill>
                            <a:schemeClr val="accent2"/>
                          </a:solidFill>
                          <a:effectLst/>
                          <a:latin typeface="+mn-lt"/>
                          <a:ea typeface="+mn-ea"/>
                          <a:cs typeface="+mn-cs"/>
                        </a:rPr>
                        <a:t> – 2:30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tc>
                  <a:txBody>
                    <a:bodyPr/>
                    <a:lstStyle/>
                    <a:p>
                      <a:r>
                        <a:rPr lang="en-US" sz="1400" b="0" i="0" kern="1200">
                          <a:solidFill>
                            <a:schemeClr val="accent2"/>
                          </a:solidFill>
                          <a:effectLst/>
                          <a:latin typeface="+mn-lt"/>
                          <a:ea typeface="+mn-ea"/>
                          <a:cs typeface="+mn-cs"/>
                        </a:rPr>
                        <a:t>Break</a:t>
                      </a:r>
                      <a:endParaRPr lang="en-US" sz="1400">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77103399"/>
                  </a:ext>
                </a:extLst>
              </a:tr>
              <a:tr h="404635">
                <a:tc>
                  <a:txBody>
                    <a:bodyPr/>
                    <a:lstStyle/>
                    <a:p>
                      <a:pPr algn="r"/>
                      <a:r>
                        <a:rPr lang="en-US" sz="1400" b="0" i="0" kern="1200">
                          <a:solidFill>
                            <a:schemeClr val="accent2"/>
                          </a:solidFill>
                          <a:effectLst/>
                          <a:latin typeface="+mn-lt"/>
                          <a:ea typeface="+mn-ea"/>
                          <a:cs typeface="+mn-cs"/>
                        </a:rPr>
                        <a:t>2:30 </a:t>
                      </a:r>
                      <a:r>
                        <a:rPr lang="en-US" sz="1400" b="0" i="0" kern="1200" baseline="30000">
                          <a:solidFill>
                            <a:schemeClr val="accent2"/>
                          </a:solidFill>
                          <a:effectLst/>
                          <a:latin typeface="+mn-lt"/>
                          <a:ea typeface="+mn-ea"/>
                          <a:cs typeface="+mn-cs"/>
                        </a:rPr>
                        <a:t>pm</a:t>
                      </a:r>
                      <a:r>
                        <a:rPr lang="en-US" sz="1400" b="0" i="0" kern="1200">
                          <a:solidFill>
                            <a:schemeClr val="accent2"/>
                          </a:solidFill>
                          <a:effectLst/>
                          <a:latin typeface="+mn-lt"/>
                          <a:ea typeface="+mn-ea"/>
                          <a:cs typeface="+mn-cs"/>
                        </a:rPr>
                        <a:t> – 3:30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tc>
                  <a:txBody>
                    <a:bodyPr/>
                    <a:lstStyle/>
                    <a:p>
                      <a:r>
                        <a:rPr lang="en-US" sz="1400" b="0" i="0" kern="1200">
                          <a:solidFill>
                            <a:schemeClr val="accent2"/>
                          </a:solidFill>
                          <a:effectLst/>
                          <a:latin typeface="+mn-lt"/>
                          <a:ea typeface="+mn-ea"/>
                          <a:cs typeface="+mn-cs"/>
                        </a:rPr>
                        <a:t>Breakout Sessions V – </a:t>
                      </a:r>
                      <a:r>
                        <a:rPr lang="en-US" sz="1400" b="0" i="1" kern="1200">
                          <a:solidFill>
                            <a:schemeClr val="accent2"/>
                          </a:solidFill>
                          <a:effectLst/>
                          <a:latin typeface="+mn-lt"/>
                          <a:ea typeface="+mn-ea"/>
                          <a:cs typeface="+mn-cs"/>
                        </a:rPr>
                        <a:t>View the ASTP Annual Meeting app for details</a:t>
                      </a:r>
                      <a:endParaRPr lang="en-US" sz="1400" i="1">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9594236"/>
                  </a:ext>
                </a:extLst>
              </a:tr>
            </a:tbl>
          </a:graphicData>
        </a:graphic>
      </p:graphicFrame>
      <p:sp>
        <p:nvSpPr>
          <p:cNvPr id="8" name="TextBox 7">
            <a:extLst>
              <a:ext uri="{FF2B5EF4-FFF2-40B4-BE49-F238E27FC236}">
                <a16:creationId xmlns:a16="http://schemas.microsoft.com/office/drawing/2014/main" id="{38C91D95-EA34-DC18-1CEB-73AFC5B70A6E}"/>
              </a:ext>
            </a:extLst>
          </p:cNvPr>
          <p:cNvSpPr txBox="1"/>
          <p:nvPr/>
        </p:nvSpPr>
        <p:spPr bwMode="gray">
          <a:xfrm>
            <a:off x="2541403" y="444801"/>
            <a:ext cx="3192235" cy="800100"/>
          </a:xfrm>
          <a:prstGeom prst="rect">
            <a:avLst/>
          </a:prstGeom>
        </p:spPr>
        <p:txBody>
          <a:bodyPr wrap="square" lIns="45720" tIns="45720" rIns="45720" bIns="45720" rtlCol="0">
            <a:noAutofit/>
          </a:bodyPr>
          <a:lstStyle/>
          <a:p>
            <a:pPr algn="l">
              <a:lnSpc>
                <a:spcPct val="90000"/>
              </a:lnSpc>
              <a:spcBef>
                <a:spcPts val="1000"/>
              </a:spcBef>
            </a:pPr>
            <a:r>
              <a:rPr lang="en-US" sz="2000" b="1">
                <a:solidFill>
                  <a:srgbClr val="081F7A"/>
                </a:solidFill>
              </a:rPr>
              <a:t>Tomorrow’s</a:t>
            </a:r>
            <a:r>
              <a:rPr lang="en-US" sz="2000" b="1">
                <a:solidFill>
                  <a:schemeClr val="accent2"/>
                </a:solidFill>
              </a:rPr>
              <a:t> Agenda</a:t>
            </a:r>
          </a:p>
          <a:p>
            <a:pPr algn="l">
              <a:lnSpc>
                <a:spcPct val="90000"/>
              </a:lnSpc>
              <a:spcBef>
                <a:spcPts val="1000"/>
              </a:spcBef>
            </a:pPr>
            <a:r>
              <a:rPr lang="en-US" sz="1600">
                <a:solidFill>
                  <a:schemeClr val="accent1"/>
                </a:solidFill>
              </a:rPr>
              <a:t>February 12</a:t>
            </a:r>
            <a:r>
              <a:rPr lang="en-US" sz="1600" baseline="30000">
                <a:solidFill>
                  <a:schemeClr val="accent1"/>
                </a:solidFill>
              </a:rPr>
              <a:t>th</a:t>
            </a:r>
            <a:r>
              <a:rPr lang="en-US" sz="1600">
                <a:solidFill>
                  <a:schemeClr val="accent1"/>
                </a:solidFill>
              </a:rPr>
              <a:t> </a:t>
            </a:r>
          </a:p>
        </p:txBody>
      </p:sp>
    </p:spTree>
    <p:extLst>
      <p:ext uri="{BB962C8B-B14F-4D97-AF65-F5344CB8AC3E}">
        <p14:creationId xmlns:p14="http://schemas.microsoft.com/office/powerpoint/2010/main" val="235519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3D0A758-9B03-B1A4-BE81-CC678F2DEE99}"/>
              </a:ext>
            </a:extLst>
          </p:cNvPr>
          <p:cNvPicPr>
            <a:picLocks noChangeAspect="1"/>
          </p:cNvPicPr>
          <p:nvPr/>
        </p:nvPicPr>
        <p:blipFill>
          <a:blip r:embed="rId2">
            <a:extLst>
              <a:ext uri="{96DAC541-7B7A-43D3-8B79-37D633B846F1}">
                <asvg:svgBlip xmlns:asvg="http://schemas.microsoft.com/office/drawing/2016/SVG/main" r:embed="rId3"/>
              </a:ext>
            </a:extLst>
          </a:blip>
          <a:srcRect t="-6968" r="70699" b="-1"/>
          <a:stretch/>
        </p:blipFill>
        <p:spPr>
          <a:xfrm>
            <a:off x="906803" y="962540"/>
            <a:ext cx="551438" cy="556822"/>
          </a:xfrm>
          <a:prstGeom prst="rect">
            <a:avLst/>
          </a:prstGeom>
        </p:spPr>
      </p:pic>
      <p:sp>
        <p:nvSpPr>
          <p:cNvPr id="5" name="TextBox 4">
            <a:extLst>
              <a:ext uri="{FF2B5EF4-FFF2-40B4-BE49-F238E27FC236}">
                <a16:creationId xmlns:a16="http://schemas.microsoft.com/office/drawing/2014/main" id="{25B654FE-C8A1-0A14-2196-BC16AC2AAFFB}"/>
              </a:ext>
            </a:extLst>
          </p:cNvPr>
          <p:cNvSpPr txBox="1"/>
          <p:nvPr/>
        </p:nvSpPr>
        <p:spPr>
          <a:xfrm>
            <a:off x="975042" y="2012390"/>
            <a:ext cx="5903739" cy="1260742"/>
          </a:xfrm>
          <a:prstGeom prst="rect">
            <a:avLst/>
          </a:prstGeom>
          <a:noFill/>
        </p:spPr>
        <p:txBody>
          <a:bodyPr wrap="square" lIns="0" tIns="45720" rIns="0" bIns="45720" anchor="t" anchorCtr="0">
            <a:noAutofit/>
          </a:bodyPr>
          <a:lstStyle/>
          <a:p>
            <a:pPr marL="0" marR="0" lvl="0" indent="0" algn="l" defTabSz="914400" rtl="0" eaLnBrk="1" fontAlgn="auto" latinLnBrk="0" hangingPunct="1">
              <a:lnSpc>
                <a:spcPct val="90000"/>
              </a:lnSpc>
              <a:spcBef>
                <a:spcPts val="0"/>
              </a:spcBef>
              <a:spcAft>
                <a:spcPts val="2400"/>
              </a:spcAft>
              <a:buClrTx/>
              <a:buSzTx/>
              <a:buFontTx/>
              <a:buNone/>
              <a:tabLst/>
              <a:defRPr/>
            </a:pPr>
            <a:r>
              <a:rPr kumimoji="0" lang="en-US" sz="3600" b="1" i="0" u="none" strike="noStrike" kern="1200" cap="none" spc="-68" normalizeH="0" baseline="0" noProof="0">
                <a:ln>
                  <a:noFill/>
                </a:ln>
                <a:solidFill>
                  <a:srgbClr val="FDFDFD"/>
                </a:solidFill>
                <a:effectLst/>
                <a:uLnTx/>
                <a:uFillTx/>
                <a:latin typeface="Arial" panose="020B0604020202020204"/>
                <a:ea typeface="Roboto Medium"/>
                <a:cs typeface="+mn-cs"/>
              </a:rPr>
              <a:t>We want to hear from you – </a:t>
            </a:r>
            <a:r>
              <a:rPr kumimoji="0" lang="en-US" sz="3600" b="1" i="0" u="none" strike="noStrike" kern="1200" cap="none" spc="-68" normalizeH="0" baseline="0" noProof="0">
                <a:ln>
                  <a:noFill/>
                </a:ln>
                <a:solidFill>
                  <a:srgbClr val="FCD66E"/>
                </a:solidFill>
                <a:effectLst/>
                <a:uLnTx/>
                <a:uFillTx/>
                <a:latin typeface="Arial" panose="020B0604020202020204"/>
                <a:ea typeface="Roboto Medium"/>
                <a:cs typeface="+mn-cs"/>
              </a:rPr>
              <a:t>comment today!</a:t>
            </a:r>
          </a:p>
        </p:txBody>
      </p:sp>
      <p:pic>
        <p:nvPicPr>
          <p:cNvPr id="6" name="Picture 5">
            <a:extLst>
              <a:ext uri="{FF2B5EF4-FFF2-40B4-BE49-F238E27FC236}">
                <a16:creationId xmlns:a16="http://schemas.microsoft.com/office/drawing/2014/main" id="{4ADBFD90-38A8-CBFD-197F-5F317CE739E5}"/>
              </a:ext>
            </a:extLst>
          </p:cNvPr>
          <p:cNvPicPr>
            <a:picLocks noChangeAspect="1"/>
          </p:cNvPicPr>
          <p:nvPr/>
        </p:nvPicPr>
        <p:blipFill>
          <a:blip r:embed="rId4"/>
          <a:stretch>
            <a:fillRect/>
          </a:stretch>
        </p:blipFill>
        <p:spPr>
          <a:xfrm>
            <a:off x="1566053" y="1050784"/>
            <a:ext cx="2011260" cy="380334"/>
          </a:xfrm>
          <a:prstGeom prst="rect">
            <a:avLst/>
          </a:prstGeom>
        </p:spPr>
      </p:pic>
      <p:sp>
        <p:nvSpPr>
          <p:cNvPr id="10" name="TextBox 9">
            <a:extLst>
              <a:ext uri="{FF2B5EF4-FFF2-40B4-BE49-F238E27FC236}">
                <a16:creationId xmlns:a16="http://schemas.microsoft.com/office/drawing/2014/main" id="{F4FF56E8-60C9-4F18-A621-7FD150534641}"/>
              </a:ext>
            </a:extLst>
          </p:cNvPr>
          <p:cNvSpPr txBox="1"/>
          <p:nvPr/>
        </p:nvSpPr>
        <p:spPr bwMode="gray">
          <a:xfrm>
            <a:off x="906803" y="3766160"/>
            <a:ext cx="2511086" cy="2170466"/>
          </a:xfrm>
          <a:prstGeom prst="rect">
            <a:avLst/>
          </a:prstGeom>
          <a:noFill/>
        </p:spPr>
        <p:txBody>
          <a:bodyPr wrap="square">
            <a:spAutoFit/>
          </a:bodyPr>
          <a:lstStyle/>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AI in Clinical Care</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HTI-5 Proposed Rule</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Diagnostic Imaging</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Draft USCDI v7</a:t>
            </a:r>
          </a:p>
        </p:txBody>
      </p:sp>
      <p:sp>
        <p:nvSpPr>
          <p:cNvPr id="11" name="TextBox 10">
            <a:extLst>
              <a:ext uri="{FF2B5EF4-FFF2-40B4-BE49-F238E27FC236}">
                <a16:creationId xmlns:a16="http://schemas.microsoft.com/office/drawing/2014/main" id="{62D86A1E-3E0F-28D4-0B69-A5AB84991900}"/>
              </a:ext>
            </a:extLst>
          </p:cNvPr>
          <p:cNvSpPr txBox="1"/>
          <p:nvPr/>
        </p:nvSpPr>
        <p:spPr bwMode="gray">
          <a:xfrm>
            <a:off x="4564403" y="3766160"/>
            <a:ext cx="6094268" cy="2170466"/>
          </a:xfrm>
          <a:prstGeom prst="rect">
            <a:avLst/>
          </a:prstGeom>
          <a:noFill/>
        </p:spPr>
        <p:txBody>
          <a:bodyPr wrap="square">
            <a:spAutoFit/>
          </a:bodyPr>
          <a:lstStyle/>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February 23, 2026</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February 27, 2026</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March 16, 2026</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April 13, 2026</a:t>
            </a:r>
          </a:p>
        </p:txBody>
      </p:sp>
      <p:cxnSp>
        <p:nvCxnSpPr>
          <p:cNvPr id="13" name="Straight Connector 12">
            <a:extLst>
              <a:ext uri="{FF2B5EF4-FFF2-40B4-BE49-F238E27FC236}">
                <a16:creationId xmlns:a16="http://schemas.microsoft.com/office/drawing/2014/main" id="{6672A49D-220F-6FD0-BAE3-CF9A159E7468}"/>
              </a:ext>
            </a:extLst>
          </p:cNvPr>
          <p:cNvCxnSpPr/>
          <p:nvPr/>
        </p:nvCxnSpPr>
        <p:spPr bwMode="gray">
          <a:xfrm>
            <a:off x="975042" y="4337583"/>
            <a:ext cx="7503940" cy="0"/>
          </a:xfrm>
          <a:prstGeom prst="line">
            <a:avLst/>
          </a:prstGeom>
          <a:noFill/>
          <a:ln w="12700" cap="rnd">
            <a:solidFill>
              <a:schemeClr val="accent1">
                <a:lumMod val="60000"/>
                <a:lumOff val="40000"/>
              </a:schemeClr>
            </a:solidFill>
            <a:prstDash val="solid"/>
            <a:round/>
            <a:headEnd/>
            <a:tailEnd/>
          </a:ln>
          <a:effectLst/>
        </p:spPr>
      </p:cxnSp>
      <p:cxnSp>
        <p:nvCxnSpPr>
          <p:cNvPr id="14" name="Straight Connector 13">
            <a:extLst>
              <a:ext uri="{FF2B5EF4-FFF2-40B4-BE49-F238E27FC236}">
                <a16:creationId xmlns:a16="http://schemas.microsoft.com/office/drawing/2014/main" id="{5EBBEB49-90C1-6EDC-8CE3-07635A43EC9C}"/>
              </a:ext>
            </a:extLst>
          </p:cNvPr>
          <p:cNvCxnSpPr/>
          <p:nvPr/>
        </p:nvCxnSpPr>
        <p:spPr bwMode="gray">
          <a:xfrm>
            <a:off x="975042" y="4867520"/>
            <a:ext cx="7503940" cy="0"/>
          </a:xfrm>
          <a:prstGeom prst="line">
            <a:avLst/>
          </a:prstGeom>
          <a:noFill/>
          <a:ln w="12700" cap="rnd">
            <a:solidFill>
              <a:schemeClr val="accent1">
                <a:lumMod val="60000"/>
                <a:lumOff val="40000"/>
              </a:schemeClr>
            </a:solidFill>
            <a:prstDash val="solid"/>
            <a:round/>
            <a:headEnd/>
            <a:tailEnd/>
          </a:ln>
          <a:effectLst/>
        </p:spPr>
      </p:cxnSp>
      <p:cxnSp>
        <p:nvCxnSpPr>
          <p:cNvPr id="15" name="Straight Connector 14">
            <a:extLst>
              <a:ext uri="{FF2B5EF4-FFF2-40B4-BE49-F238E27FC236}">
                <a16:creationId xmlns:a16="http://schemas.microsoft.com/office/drawing/2014/main" id="{7D9D99DC-25FD-3CFB-E3AE-80C92F7F6084}"/>
              </a:ext>
            </a:extLst>
          </p:cNvPr>
          <p:cNvCxnSpPr/>
          <p:nvPr/>
        </p:nvCxnSpPr>
        <p:spPr bwMode="gray">
          <a:xfrm>
            <a:off x="975042" y="5397456"/>
            <a:ext cx="7503940" cy="0"/>
          </a:xfrm>
          <a:prstGeom prst="line">
            <a:avLst/>
          </a:prstGeom>
          <a:noFill/>
          <a:ln w="12700" cap="rnd">
            <a:solidFill>
              <a:schemeClr val="accent1">
                <a:lumMod val="60000"/>
                <a:lumOff val="40000"/>
              </a:schemeClr>
            </a:solidFill>
            <a:prstDash val="solid"/>
            <a:round/>
            <a:headEnd/>
            <a:tailEnd/>
          </a:ln>
          <a:effectLst/>
        </p:spPr>
      </p:cxnSp>
      <p:cxnSp>
        <p:nvCxnSpPr>
          <p:cNvPr id="16" name="Straight Connector 15">
            <a:extLst>
              <a:ext uri="{FF2B5EF4-FFF2-40B4-BE49-F238E27FC236}">
                <a16:creationId xmlns:a16="http://schemas.microsoft.com/office/drawing/2014/main" id="{44C5B6B9-E43A-FF6F-48EA-7D8F4F029C37}"/>
              </a:ext>
            </a:extLst>
          </p:cNvPr>
          <p:cNvCxnSpPr/>
          <p:nvPr/>
        </p:nvCxnSpPr>
        <p:spPr bwMode="gray">
          <a:xfrm>
            <a:off x="975042" y="5937783"/>
            <a:ext cx="7503940" cy="0"/>
          </a:xfrm>
          <a:prstGeom prst="line">
            <a:avLst/>
          </a:prstGeom>
          <a:noFill/>
          <a:ln w="12700" cap="rnd">
            <a:solidFill>
              <a:schemeClr val="accent1">
                <a:lumMod val="60000"/>
                <a:lumOff val="40000"/>
              </a:schemeClr>
            </a:solidFill>
            <a:prstDash val="solid"/>
            <a:round/>
            <a:headEnd/>
            <a:tailEnd/>
          </a:ln>
          <a:effectLst/>
        </p:spPr>
      </p:cxnSp>
    </p:spTree>
    <p:extLst>
      <p:ext uri="{BB962C8B-B14F-4D97-AF65-F5344CB8AC3E}">
        <p14:creationId xmlns:p14="http://schemas.microsoft.com/office/powerpoint/2010/main" val="288806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0F756-8927-8DBB-9223-D984D3EA2D56}"/>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3F2D035F-5479-9E43-2EF1-25EFCDA79E47}"/>
              </a:ext>
            </a:extLst>
          </p:cNvPr>
          <p:cNvPicPr>
            <a:picLocks noChangeAspect="1"/>
          </p:cNvPicPr>
          <p:nvPr/>
        </p:nvPicPr>
        <p:blipFill>
          <a:blip r:embed="rId2">
            <a:extLst>
              <a:ext uri="{96DAC541-7B7A-43D3-8B79-37D633B846F1}">
                <asvg:svgBlip xmlns:asvg="http://schemas.microsoft.com/office/drawing/2016/SVG/main" r:embed="rId3"/>
              </a:ext>
            </a:extLst>
          </a:blip>
          <a:srcRect t="-6968" r="70699" b="-1"/>
          <a:stretch/>
        </p:blipFill>
        <p:spPr>
          <a:xfrm>
            <a:off x="906803" y="1367785"/>
            <a:ext cx="551438" cy="556822"/>
          </a:xfrm>
          <a:prstGeom prst="rect">
            <a:avLst/>
          </a:prstGeom>
        </p:spPr>
      </p:pic>
      <p:sp>
        <p:nvSpPr>
          <p:cNvPr id="7" name="TextBox 6">
            <a:extLst>
              <a:ext uri="{FF2B5EF4-FFF2-40B4-BE49-F238E27FC236}">
                <a16:creationId xmlns:a16="http://schemas.microsoft.com/office/drawing/2014/main" id="{7406F918-1263-6CE7-E98E-1132B2FAEB46}"/>
              </a:ext>
            </a:extLst>
          </p:cNvPr>
          <p:cNvSpPr txBox="1"/>
          <p:nvPr/>
        </p:nvSpPr>
        <p:spPr>
          <a:xfrm>
            <a:off x="975043" y="2417635"/>
            <a:ext cx="5765372" cy="2022730"/>
          </a:xfrm>
          <a:prstGeom prst="rect">
            <a:avLst/>
          </a:prstGeom>
          <a:noFill/>
        </p:spPr>
        <p:txBody>
          <a:bodyPr wrap="square" lIns="0" tIns="45720" rIns="0" bIns="45720" anchor="t" anchorCtr="0">
            <a:noAutofit/>
          </a:bodyPr>
          <a:lstStyle/>
          <a:p>
            <a:pPr marL="0" marR="0" lvl="0" indent="0" algn="l" defTabSz="914400" rtl="0" eaLnBrk="1" fontAlgn="auto" latinLnBrk="0" hangingPunct="1">
              <a:lnSpc>
                <a:spcPct val="90000"/>
              </a:lnSpc>
              <a:spcBef>
                <a:spcPts val="0"/>
              </a:spcBef>
              <a:spcAft>
                <a:spcPts val="2400"/>
              </a:spcAft>
              <a:buClrTx/>
              <a:buSzTx/>
              <a:buFontTx/>
              <a:buNone/>
              <a:tabLst/>
              <a:defRPr/>
            </a:pPr>
            <a:r>
              <a:rPr kumimoji="0" lang="en-US" sz="3600" b="1" i="0" u="none" strike="noStrike" kern="1200" cap="none" spc="-68" normalizeH="0" baseline="0" noProof="0">
                <a:ln>
                  <a:noFill/>
                </a:ln>
                <a:solidFill>
                  <a:srgbClr val="FDFDFD"/>
                </a:solidFill>
                <a:effectLst/>
                <a:uLnTx/>
                <a:uFillTx/>
                <a:latin typeface="Arial" panose="020B0604020202020204"/>
                <a:ea typeface="Roboto Medium"/>
                <a:cs typeface="+mn-cs"/>
              </a:rPr>
              <a:t>Stay up-to-date on the agenda with the Annual Meeting app!</a:t>
            </a:r>
            <a:r>
              <a:rPr kumimoji="0" lang="en-US" sz="3600" b="1" i="0" u="none" strike="noStrike" kern="1200" cap="none" spc="-31" normalizeH="0" baseline="0" noProof="0">
                <a:ln>
                  <a:noFill/>
                </a:ln>
                <a:solidFill>
                  <a:srgbClr val="FDFDFD"/>
                </a:solidFill>
                <a:effectLst/>
                <a:uLnTx/>
                <a:uFillTx/>
                <a:latin typeface="Arial" panose="020B0604020202020204"/>
                <a:ea typeface="Roboto Medium"/>
                <a:cs typeface="+mn-cs"/>
              </a:rPr>
              <a:t> </a:t>
            </a:r>
          </a:p>
          <a:p>
            <a:pPr marL="0" marR="0" lvl="0" indent="0" algn="l" defTabSz="914400" rtl="0" eaLnBrk="1" fontAlgn="auto" latinLnBrk="0" hangingPunct="1">
              <a:lnSpc>
                <a:spcPct val="90000"/>
              </a:lnSpc>
              <a:spcBef>
                <a:spcPts val="0"/>
              </a:spcBef>
              <a:spcAft>
                <a:spcPts val="2400"/>
              </a:spcAft>
              <a:buClrTx/>
              <a:buSzTx/>
              <a:buFontTx/>
              <a:buNone/>
              <a:tabLst/>
              <a:defRPr/>
            </a:pPr>
            <a:endParaRPr kumimoji="0" lang="en-US" sz="3600" b="1" i="0" u="none" strike="noStrike" kern="1200" cap="none" spc="-31" normalizeH="0" baseline="0" noProof="0">
              <a:ln>
                <a:noFill/>
              </a:ln>
              <a:solidFill>
                <a:srgbClr val="FDFDFD"/>
              </a:solidFill>
              <a:effectLst/>
              <a:uLnTx/>
              <a:uFillTx/>
              <a:latin typeface="Arial" panose="020B0604020202020204"/>
              <a:ea typeface="Roboto Mediu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t>Download </a:t>
            </a:r>
            <a:r>
              <a:rPr lang="en-US" sz="2200" b="1" spc="-31" err="1">
                <a:solidFill>
                  <a:srgbClr val="FDFDFD"/>
                </a:solidFill>
                <a:latin typeface="Arial" panose="020B0604020202020204"/>
                <a:ea typeface="Roboto Medium"/>
              </a:rPr>
              <a:t>vFairs</a:t>
            </a:r>
            <a: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t> in the </a:t>
            </a:r>
            <a:b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br>
            <a: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t>App Store or Google Play.</a:t>
            </a:r>
            <a:endPar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endParaRPr>
          </a:p>
        </p:txBody>
      </p:sp>
      <p:pic>
        <p:nvPicPr>
          <p:cNvPr id="4" name="Picture 3">
            <a:extLst>
              <a:ext uri="{FF2B5EF4-FFF2-40B4-BE49-F238E27FC236}">
                <a16:creationId xmlns:a16="http://schemas.microsoft.com/office/drawing/2014/main" id="{F8F7C595-1AB9-2411-58C6-D868E56DBBC2}"/>
              </a:ext>
            </a:extLst>
          </p:cNvPr>
          <p:cNvPicPr>
            <a:picLocks noChangeAspect="1"/>
          </p:cNvPicPr>
          <p:nvPr/>
        </p:nvPicPr>
        <p:blipFill>
          <a:blip r:embed="rId4"/>
          <a:stretch>
            <a:fillRect/>
          </a:stretch>
        </p:blipFill>
        <p:spPr>
          <a:xfrm>
            <a:off x="1566053" y="1456029"/>
            <a:ext cx="2011260" cy="380334"/>
          </a:xfrm>
          <a:prstGeom prst="rect">
            <a:avLst/>
          </a:prstGeom>
        </p:spPr>
      </p:pic>
    </p:spTree>
    <p:extLst>
      <p:ext uri="{BB962C8B-B14F-4D97-AF65-F5344CB8AC3E}">
        <p14:creationId xmlns:p14="http://schemas.microsoft.com/office/powerpoint/2010/main" val="319145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EA770-A899-23EF-6A60-3F451D060834}"/>
              </a:ext>
            </a:extLst>
          </p:cNvPr>
          <p:cNvSpPr txBox="1">
            <a:spLocks/>
          </p:cNvSpPr>
          <p:nvPr/>
        </p:nvSpPr>
        <p:spPr bwMode="gray">
          <a:xfrm>
            <a:off x="3392781" y="3977641"/>
            <a:ext cx="5604429" cy="1014984"/>
          </a:xfrm>
          <a:prstGeom prst="rect">
            <a:avLst/>
          </a:prstGeom>
        </p:spPr>
        <p:txBody>
          <a:bodyPr vert="horz" lIns="0" tIns="0" rIns="0" bIns="45720" rtlCol="0" anchor="t" anchorCtr="0">
            <a:noAutofit/>
          </a:bodyPr>
          <a:lstStyle>
            <a:lvl1pPr algn="l" defTabSz="914400" rtl="0" eaLnBrk="1" latinLnBrk="0" hangingPunct="1">
              <a:lnSpc>
                <a:spcPct val="100000"/>
              </a:lnSpc>
              <a:spcBef>
                <a:spcPts val="0"/>
              </a:spcBef>
              <a:buNone/>
              <a:defRPr lang="en-US" sz="2650" b="0" kern="1200" spc="-50" dirty="0">
                <a:solidFill>
                  <a:schemeClr val="bg1"/>
                </a:solidFill>
                <a:latin typeface="+mj-lt"/>
                <a:ea typeface="+mj-ea"/>
                <a:cs typeface="+mj-cs"/>
              </a:defRPr>
            </a:lvl1pPr>
          </a:lstStyle>
          <a:p>
            <a:pPr algn="ctr">
              <a:spcBef>
                <a:spcPts val="1200"/>
              </a:spcBef>
            </a:pPr>
            <a:r>
              <a:rPr lang="en-US" sz="2200" b="1">
                <a:solidFill>
                  <a:schemeClr val="accent3">
                    <a:lumMod val="40000"/>
                    <a:lumOff val="60000"/>
                  </a:schemeClr>
                </a:solidFill>
              </a:rPr>
              <a:t>Listening Across Sectors: </a:t>
            </a:r>
            <a:r>
              <a:rPr lang="en-US" sz="2200"/>
              <a:t>Improving Mental Health and Substance Use Care through Health IT</a:t>
            </a:r>
          </a:p>
          <a:p>
            <a:pPr algn="ctr">
              <a:spcBef>
                <a:spcPts val="1200"/>
              </a:spcBef>
            </a:pPr>
            <a:endParaRPr lang="en-US" sz="2200"/>
          </a:p>
          <a:p>
            <a:pPr algn="ctr">
              <a:lnSpc>
                <a:spcPct val="150000"/>
              </a:lnSpc>
              <a:spcBef>
                <a:spcPts val="1200"/>
              </a:spcBef>
            </a:pPr>
            <a:r>
              <a:rPr lang="en-US" sz="1500"/>
              <a:t>Washington, DC | February 11, 2026 | 4:00 pm</a:t>
            </a:r>
          </a:p>
          <a:p>
            <a:pPr algn="ctr">
              <a:lnSpc>
                <a:spcPct val="150000"/>
              </a:lnSpc>
              <a:spcBef>
                <a:spcPts val="1200"/>
              </a:spcBef>
            </a:pPr>
            <a:r>
              <a:rPr lang="en-US" sz="1500" u="sng" err="1">
                <a:hlinkClick r:id="rId2">
                  <a:extLst>
                    <a:ext uri="{A12FA001-AC4F-418D-AE19-62706E023703}">
                      <ahyp:hlinkClr xmlns:ahyp="http://schemas.microsoft.com/office/drawing/2018/hyperlinkcolor" val="tx"/>
                    </a:ext>
                  </a:extLst>
                </a:hlinkClick>
              </a:rPr>
              <a:t>www.ASTPAnnualMeeting.com</a:t>
            </a:r>
            <a:r>
              <a:rPr lang="en-US" sz="1500" u="sng"/>
              <a:t> </a:t>
            </a:r>
          </a:p>
        </p:txBody>
      </p:sp>
    </p:spTree>
    <p:extLst>
      <p:ext uri="{BB962C8B-B14F-4D97-AF65-F5344CB8AC3E}">
        <p14:creationId xmlns:p14="http://schemas.microsoft.com/office/powerpoint/2010/main" val="254984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EA94-0F5C-2C5B-95AA-9804B7D1C645}"/>
              </a:ext>
            </a:extLst>
          </p:cNvPr>
          <p:cNvSpPr>
            <a:spLocks noGrp="1"/>
          </p:cNvSpPr>
          <p:nvPr>
            <p:ph type="title"/>
          </p:nvPr>
        </p:nvSpPr>
        <p:spPr/>
        <p:txBody>
          <a:bodyPr/>
          <a:lstStyle/>
          <a:p>
            <a:r>
              <a:rPr lang="en-US" sz="2600" b="1"/>
              <a:t>Listening Across Sectors: </a:t>
            </a:r>
            <a:r>
              <a:rPr lang="en-US" sz="2600"/>
              <a:t>Improving Mental Health and Substance Use Care through Health IT (Purpose)</a:t>
            </a:r>
            <a:br>
              <a:rPr lang="en-US"/>
            </a:br>
            <a:endParaRPr lang="en-US"/>
          </a:p>
        </p:txBody>
      </p:sp>
      <p:sp>
        <p:nvSpPr>
          <p:cNvPr id="3" name="Content Placeholder 2">
            <a:extLst>
              <a:ext uri="{FF2B5EF4-FFF2-40B4-BE49-F238E27FC236}">
                <a16:creationId xmlns:a16="http://schemas.microsoft.com/office/drawing/2014/main" id="{CBD9EB9C-02C8-5464-2AEE-B18F4657A299}"/>
              </a:ext>
            </a:extLst>
          </p:cNvPr>
          <p:cNvSpPr>
            <a:spLocks noGrp="1"/>
          </p:cNvSpPr>
          <p:nvPr>
            <p:ph sz="quarter" idx="10"/>
          </p:nvPr>
        </p:nvSpPr>
        <p:spPr/>
        <p:txBody>
          <a:bodyPr/>
          <a:lstStyle/>
          <a:p>
            <a:pPr marL="0" indent="0">
              <a:buNone/>
            </a:pPr>
            <a:r>
              <a:rPr lang="en-US" sz="2000"/>
              <a:t>This session will provide a forum to address policy and technical considerations for boosting health IT adoption and interoperability among mental health and substance use service providers. Topics will include patient access, care coordination, EHR design features unique to behavioral health, and connections to existing systems. </a:t>
            </a:r>
          </a:p>
          <a:p>
            <a:pPr marL="0" indent="0">
              <a:buNone/>
            </a:pPr>
            <a:endParaRPr lang="en-US" sz="2000"/>
          </a:p>
          <a:p>
            <a:pPr marL="0" indent="0">
              <a:buNone/>
            </a:pPr>
            <a:r>
              <a:rPr lang="en-US" sz="2000"/>
              <a:t>This session will serve to inform the public roundtable on using health IT to improve mental health and substance use care outcomes, required under the SUPPORT for Patients and Communities Reauthorization Act (</a:t>
            </a:r>
            <a:r>
              <a:rPr lang="en-US" sz="2000" u="sng">
                <a:hlinkClick r:id="rId3"/>
              </a:rPr>
              <a:t>Sec. 211</a:t>
            </a:r>
            <a:r>
              <a:rPr lang="en-US" sz="2000"/>
              <a:t>), that will be hosted by ASTP on </a:t>
            </a:r>
            <a:r>
              <a:rPr lang="en-US" sz="2000" b="1">
                <a:solidFill>
                  <a:srgbClr val="C00000"/>
                </a:solidFill>
              </a:rPr>
              <a:t>April 20, 2026</a:t>
            </a:r>
            <a:r>
              <a:rPr lang="en-US" sz="2000">
                <a:solidFill>
                  <a:srgbClr val="C00000"/>
                </a:solidFill>
              </a:rPr>
              <a:t>.</a:t>
            </a:r>
            <a:r>
              <a:rPr lang="en-US" sz="2000" b="1">
                <a:solidFill>
                  <a:srgbClr val="C00000"/>
                </a:solidFill>
              </a:rPr>
              <a:t> </a:t>
            </a:r>
            <a:endParaRPr lang="en-US" sz="2000">
              <a:solidFill>
                <a:srgbClr val="C00000"/>
              </a:solidFill>
            </a:endParaRPr>
          </a:p>
        </p:txBody>
      </p:sp>
    </p:spTree>
    <p:extLst>
      <p:ext uri="{BB962C8B-B14F-4D97-AF65-F5344CB8AC3E}">
        <p14:creationId xmlns:p14="http://schemas.microsoft.com/office/powerpoint/2010/main" val="47696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BA8BF-DB7D-8505-2E69-D45426E8FC4B}"/>
              </a:ext>
            </a:extLst>
          </p:cNvPr>
          <p:cNvSpPr>
            <a:spLocks noGrp="1"/>
          </p:cNvSpPr>
          <p:nvPr>
            <p:ph type="title"/>
          </p:nvPr>
        </p:nvSpPr>
        <p:spPr>
          <a:xfrm>
            <a:off x="457200" y="457974"/>
            <a:ext cx="11282438" cy="699906"/>
          </a:xfrm>
        </p:spPr>
        <p:txBody>
          <a:bodyPr/>
          <a:lstStyle/>
          <a:p>
            <a:r>
              <a:rPr lang="en-US" sz="2600" b="1" kern="100">
                <a:ea typeface="Times New Roman" panose="02020603050405020304" pitchFamily="18" charset="0"/>
              </a:rPr>
              <a:t>SUPPORT Act Overview</a:t>
            </a:r>
            <a:endParaRPr lang="en-US" sz="2600" b="1"/>
          </a:p>
        </p:txBody>
      </p:sp>
      <p:sp>
        <p:nvSpPr>
          <p:cNvPr id="7" name="Content Placeholder 6">
            <a:extLst>
              <a:ext uri="{FF2B5EF4-FFF2-40B4-BE49-F238E27FC236}">
                <a16:creationId xmlns:a16="http://schemas.microsoft.com/office/drawing/2014/main" id="{B15FFBB6-5999-9A6A-9EC7-07953121057D}"/>
              </a:ext>
            </a:extLst>
          </p:cNvPr>
          <p:cNvSpPr>
            <a:spLocks noGrp="1"/>
          </p:cNvSpPr>
          <p:nvPr>
            <p:ph sz="quarter" idx="10"/>
          </p:nvPr>
        </p:nvSpPr>
        <p:spPr>
          <a:xfrm>
            <a:off x="457200" y="1435394"/>
            <a:ext cx="11274425" cy="4850361"/>
          </a:xfrm>
        </p:spPr>
        <p:txBody>
          <a:bodyPr vert="horz" lIns="45708" tIns="45708" rIns="45708" bIns="45708" rtlCol="0" anchor="t">
            <a:noAutofit/>
          </a:bodyPr>
          <a:lstStyle/>
          <a:p>
            <a:pPr marL="285664" indent="-285664"/>
            <a:r>
              <a:rPr lang="en-US" sz="1800">
                <a:solidFill>
                  <a:schemeClr val="tx1"/>
                </a:solidFill>
              </a:rPr>
              <a:t>On October 24, 2018, the Substance Use Disorder Prevention that Promotes Opioid Recovery and Treatment for Patients and Communities (SUPPORT) Act was signed into law. </a:t>
            </a:r>
          </a:p>
          <a:p>
            <a:pPr marL="285664" indent="-285664"/>
            <a:r>
              <a:rPr lang="en-US" sz="1800"/>
              <a:t>The </a:t>
            </a:r>
            <a:r>
              <a:rPr lang="en-US" sz="1800" u="sng">
                <a:hlinkClick r:id="rId2"/>
              </a:rPr>
              <a:t>SUPPORT Act</a:t>
            </a:r>
            <a:r>
              <a:rPr lang="en-US" sz="1800"/>
              <a:t> </a:t>
            </a:r>
            <a:r>
              <a:rPr lang="en-US" sz="1800">
                <a:solidFill>
                  <a:schemeClr val="tx1"/>
                </a:solidFill>
              </a:rPr>
              <a:t>contained several provisions related to the role of health IT and </a:t>
            </a:r>
            <a:r>
              <a:rPr lang="en-US" sz="1800" err="1">
                <a:solidFill>
                  <a:schemeClr val="tx1"/>
                </a:solidFill>
              </a:rPr>
              <a:t>PDMPs</a:t>
            </a:r>
            <a:r>
              <a:rPr lang="en-US" sz="1800">
                <a:solidFill>
                  <a:schemeClr val="tx1"/>
                </a:solidFill>
              </a:rPr>
              <a:t> in helping address many aspects of the epidemic, including treatment, prevention, and recovery. Examples included:</a:t>
            </a:r>
          </a:p>
          <a:p>
            <a:pPr marL="742727" lvl="1" indent="-285664" fontAlgn="base"/>
            <a:r>
              <a:rPr lang="en-US" sz="1800">
                <a:solidFill>
                  <a:schemeClr val="tx1"/>
                </a:solidFill>
              </a:rPr>
              <a:t>Development of best practices for including information regarding a patient’s opioid use disorder history in certain medical records; </a:t>
            </a:r>
          </a:p>
          <a:p>
            <a:pPr marL="742727" lvl="1" indent="-285664" fontAlgn="base"/>
            <a:r>
              <a:rPr lang="en-US" sz="1800">
                <a:solidFill>
                  <a:schemeClr val="tx1"/>
                </a:solidFill>
              </a:rPr>
              <a:t>Mandatory electronic prescribing of controlled substances (</a:t>
            </a:r>
            <a:r>
              <a:rPr lang="en-US" sz="1800" err="1">
                <a:solidFill>
                  <a:schemeClr val="tx1"/>
                </a:solidFill>
              </a:rPr>
              <a:t>EPCS</a:t>
            </a:r>
            <a:r>
              <a:rPr lang="en-US" sz="1800">
                <a:solidFill>
                  <a:schemeClr val="tx1"/>
                </a:solidFill>
              </a:rPr>
              <a:t>) for Schedule Part D drugs;</a:t>
            </a:r>
          </a:p>
          <a:p>
            <a:pPr marL="742727" lvl="1" indent="-285664" fontAlgn="base"/>
            <a:r>
              <a:rPr lang="en-US" sz="1800">
                <a:solidFill>
                  <a:schemeClr val="tx1"/>
                </a:solidFill>
              </a:rPr>
              <a:t>Expanded Medicare coverage of telehealth services to beneficiaries in their home; </a:t>
            </a:r>
          </a:p>
          <a:p>
            <a:pPr marL="742727" lvl="1" indent="-285664" fontAlgn="base"/>
            <a:r>
              <a:rPr lang="en-US" sz="1800">
                <a:solidFill>
                  <a:schemeClr val="tx1"/>
                </a:solidFill>
              </a:rPr>
              <a:t>Mandatory checking of Prescription Drug Monitoring Programs (</a:t>
            </a:r>
            <a:r>
              <a:rPr lang="en-US" sz="1800" err="1">
                <a:solidFill>
                  <a:schemeClr val="tx1"/>
                </a:solidFill>
              </a:rPr>
              <a:t>PDMP</a:t>
            </a:r>
            <a:r>
              <a:rPr lang="en-US" sz="1800">
                <a:solidFill>
                  <a:schemeClr val="tx1"/>
                </a:solidFill>
              </a:rPr>
              <a:t>); and </a:t>
            </a:r>
          </a:p>
          <a:p>
            <a:pPr marL="742727" lvl="1" indent="-285664" fontAlgn="base"/>
            <a:r>
              <a:rPr lang="en-US" sz="1800">
                <a:solidFill>
                  <a:schemeClr val="tx1"/>
                </a:solidFill>
              </a:rPr>
              <a:t>Testing incentive payments for behavioral health providers’ adoption and use of certified electronic health record (EHR) technology. </a:t>
            </a:r>
            <a:endParaRPr lang="en-US" sz="1800">
              <a:solidFill>
                <a:schemeClr val="tx1"/>
              </a:solidFill>
              <a:cs typeface="Arial"/>
            </a:endParaRPr>
          </a:p>
          <a:p>
            <a:r>
              <a:rPr lang="en-US" sz="1800">
                <a:solidFill>
                  <a:schemeClr val="tx1"/>
                </a:solidFill>
              </a:rPr>
              <a:t>The SUPPORT Act was reauthorized on </a:t>
            </a:r>
            <a:r>
              <a:rPr lang="en-US" sz="1800" b="1">
                <a:solidFill>
                  <a:schemeClr val="tx1"/>
                </a:solidFill>
              </a:rPr>
              <a:t>December 1, 2025. </a:t>
            </a:r>
            <a:r>
              <a:rPr lang="en-US" sz="1800">
                <a:solidFill>
                  <a:schemeClr val="tx1"/>
                </a:solidFill>
              </a:rPr>
              <a:t>It preserves critical investments in core program areas and introduces new opportunities to strengthen overdose prevention and expand access to treatment and recovery options. It reauthorized and revised </a:t>
            </a:r>
            <a:r>
              <a:rPr lang="en-US" sz="1800">
                <a:solidFill>
                  <a:srgbClr val="333333"/>
                </a:solidFill>
                <a:cs typeface="Arial"/>
              </a:rPr>
              <a:t>Department of Health and Human Services (HHS) programs that address substance use disorders, overdoses, and mental health.</a:t>
            </a:r>
          </a:p>
          <a:p>
            <a:endParaRPr lang="en-US">
              <a:solidFill>
                <a:srgbClr val="FF0000"/>
              </a:solidFill>
            </a:endParaRPr>
          </a:p>
          <a:p>
            <a:endParaRPr lang="en-US"/>
          </a:p>
        </p:txBody>
      </p:sp>
    </p:spTree>
    <p:extLst>
      <p:ext uri="{BB962C8B-B14F-4D97-AF65-F5344CB8AC3E}">
        <p14:creationId xmlns:p14="http://schemas.microsoft.com/office/powerpoint/2010/main" val="336702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B115-391F-BB9A-8633-D7BD2CB7AC45}"/>
              </a:ext>
            </a:extLst>
          </p:cNvPr>
          <p:cNvSpPr>
            <a:spLocks noGrp="1"/>
          </p:cNvSpPr>
          <p:nvPr>
            <p:ph type="title"/>
          </p:nvPr>
        </p:nvSpPr>
        <p:spPr>
          <a:xfrm>
            <a:off x="533261" y="457974"/>
            <a:ext cx="11206377" cy="890356"/>
          </a:xfrm>
        </p:spPr>
        <p:txBody>
          <a:bodyPr/>
          <a:lstStyle/>
          <a:p>
            <a:r>
              <a:rPr lang="en-US" sz="2600" b="1"/>
              <a:t>Roundtable Overview: </a:t>
            </a:r>
            <a:r>
              <a:rPr lang="en-US" sz="2600" b="0">
                <a:hlinkClick r:id="rId3"/>
              </a:rPr>
              <a:t>Sec. 211.</a:t>
            </a:r>
            <a:r>
              <a:rPr lang="en-US" sz="2600" b="0"/>
              <a:t> Roundtable and Participants</a:t>
            </a:r>
          </a:p>
        </p:txBody>
      </p:sp>
      <p:sp>
        <p:nvSpPr>
          <p:cNvPr id="3" name="Content Placeholder 2">
            <a:extLst>
              <a:ext uri="{FF2B5EF4-FFF2-40B4-BE49-F238E27FC236}">
                <a16:creationId xmlns:a16="http://schemas.microsoft.com/office/drawing/2014/main" id="{A94F1EFF-C2AC-6C90-1E7E-CAEB5D546611}"/>
              </a:ext>
            </a:extLst>
          </p:cNvPr>
          <p:cNvSpPr>
            <a:spLocks noGrp="1"/>
          </p:cNvSpPr>
          <p:nvPr>
            <p:ph sz="quarter" idx="10"/>
          </p:nvPr>
        </p:nvSpPr>
        <p:spPr>
          <a:xfrm>
            <a:off x="533261" y="1499191"/>
            <a:ext cx="11077492" cy="4786565"/>
          </a:xfrm>
        </p:spPr>
        <p:txBody>
          <a:bodyPr/>
          <a:lstStyle/>
          <a:p>
            <a:pPr marL="0" indent="0">
              <a:lnSpc>
                <a:spcPct val="100000"/>
              </a:lnSpc>
              <a:spcBef>
                <a:spcPts val="0"/>
              </a:spcBef>
              <a:spcAft>
                <a:spcPts val="1799"/>
              </a:spcAft>
              <a:buNone/>
            </a:pPr>
            <a:r>
              <a:rPr lang="en-US" sz="1800" b="1">
                <a:ea typeface="Times New Roman" panose="02020603050405020304" pitchFamily="18" charset="0"/>
                <a:cs typeface="Times New Roman" panose="02020603050405020304" pitchFamily="18" charset="0"/>
              </a:rPr>
              <a:t>USING HEALTH IT TO IMPROVE MENTAL HEALTH AND SUBSTANCE USE CARE OUTCOMES</a:t>
            </a:r>
          </a:p>
          <a:p>
            <a:pPr>
              <a:lnSpc>
                <a:spcPct val="100000"/>
              </a:lnSpc>
              <a:spcBef>
                <a:spcPts val="0"/>
              </a:spcBef>
              <a:spcAft>
                <a:spcPts val="1200"/>
              </a:spcAft>
              <a:buAutoNum type="alphaLcParenBoth"/>
            </a:pPr>
            <a:r>
              <a:rPr lang="en-US" sz="1800" b="1">
                <a:solidFill>
                  <a:srgbClr val="000000"/>
                </a:solidFill>
              </a:rPr>
              <a:t> ROUNDTABLE.—</a:t>
            </a:r>
            <a:r>
              <a:rPr lang="en-US" sz="1800">
                <a:solidFill>
                  <a:srgbClr val="000000"/>
                </a:solidFill>
              </a:rPr>
              <a:t>Not later than 180 days after the date of enactment of this Act, the National Coordinator for Health Information Technology shall convene a public roundtable to examine— </a:t>
            </a:r>
          </a:p>
          <a:p>
            <a:pPr marL="228531" lvl="1" indent="0">
              <a:lnSpc>
                <a:spcPct val="100000"/>
              </a:lnSpc>
              <a:spcBef>
                <a:spcPts val="0"/>
              </a:spcBef>
              <a:spcAft>
                <a:spcPts val="1200"/>
              </a:spcAft>
              <a:buNone/>
            </a:pPr>
            <a:r>
              <a:rPr lang="en-US" sz="1800">
                <a:solidFill>
                  <a:srgbClr val="000000"/>
                </a:solidFill>
              </a:rPr>
              <a:t> (1) how the expanded use of electronic health records among mental health and substance use service providers can improve outcomes for patients in mental health and substance use settings; and </a:t>
            </a:r>
          </a:p>
          <a:p>
            <a:pPr marL="228531" lvl="1" indent="0">
              <a:lnSpc>
                <a:spcPct val="100000"/>
              </a:lnSpc>
              <a:spcBef>
                <a:spcPts val="0"/>
              </a:spcBef>
              <a:spcAft>
                <a:spcPts val="1799"/>
              </a:spcAft>
              <a:buNone/>
            </a:pPr>
            <a:r>
              <a:rPr lang="en-US" sz="1800">
                <a:solidFill>
                  <a:srgbClr val="000000"/>
                </a:solidFill>
              </a:rPr>
              <a:t> (2) how best to increase electronic health record adoption among such providers. </a:t>
            </a:r>
          </a:p>
          <a:p>
            <a:pPr marL="0" indent="0" fontAlgn="base">
              <a:lnSpc>
                <a:spcPct val="100000"/>
              </a:lnSpc>
              <a:spcBef>
                <a:spcPts val="0"/>
              </a:spcBef>
              <a:buNone/>
            </a:pPr>
            <a:r>
              <a:rPr lang="en-US" sz="1800" b="1">
                <a:solidFill>
                  <a:srgbClr val="000000"/>
                </a:solidFill>
              </a:rPr>
              <a:t>(b) PARTICIPANTS.—</a:t>
            </a:r>
            <a:r>
              <a:rPr lang="en-US" sz="1800">
                <a:solidFill>
                  <a:srgbClr val="000000"/>
                </a:solidFill>
              </a:rPr>
              <a:t>The National Coordinator for Health Information Technology shall ensure that the participants in the roundtable under subsection (a) include private and public sector stakeholders, including patients, providers (including providers of inpatient services and providers of outpatient services), and representatives of payors, health information exchanges, professional associations, health information technology vendors, health information technology certification organizations, and State and Federal agencies.  </a:t>
            </a:r>
          </a:p>
          <a:p>
            <a:pPr marL="0" indent="0">
              <a:lnSpc>
                <a:spcPct val="100000"/>
              </a:lnSpc>
              <a:spcBef>
                <a:spcPts val="0"/>
              </a:spcBef>
              <a:buNone/>
            </a:pPr>
            <a:endParaRPr lang="en-US" sz="120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p>
        </p:txBody>
      </p:sp>
    </p:spTree>
    <p:extLst>
      <p:ext uri="{BB962C8B-B14F-4D97-AF65-F5344CB8AC3E}">
        <p14:creationId xmlns:p14="http://schemas.microsoft.com/office/powerpoint/2010/main" val="115627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B115-391F-BB9A-8633-D7BD2CB7AC45}"/>
              </a:ext>
            </a:extLst>
          </p:cNvPr>
          <p:cNvSpPr>
            <a:spLocks noGrp="1"/>
          </p:cNvSpPr>
          <p:nvPr>
            <p:ph type="title"/>
          </p:nvPr>
        </p:nvSpPr>
        <p:spPr>
          <a:xfrm>
            <a:off x="533261" y="457974"/>
            <a:ext cx="11206377" cy="890356"/>
          </a:xfrm>
        </p:spPr>
        <p:txBody>
          <a:bodyPr/>
          <a:lstStyle/>
          <a:p>
            <a:r>
              <a:rPr lang="en-US" sz="2600" b="1"/>
              <a:t>Roundtable Overview: </a:t>
            </a:r>
            <a:r>
              <a:rPr lang="en-US" b="0">
                <a:hlinkClick r:id="rId3"/>
              </a:rPr>
              <a:t>Sec. 211.</a:t>
            </a:r>
            <a:r>
              <a:rPr lang="en-US" b="0"/>
              <a:t> Report</a:t>
            </a:r>
          </a:p>
        </p:txBody>
      </p:sp>
      <p:sp>
        <p:nvSpPr>
          <p:cNvPr id="3" name="Content Placeholder 2">
            <a:extLst>
              <a:ext uri="{FF2B5EF4-FFF2-40B4-BE49-F238E27FC236}">
                <a16:creationId xmlns:a16="http://schemas.microsoft.com/office/drawing/2014/main" id="{A94F1EFF-C2AC-6C90-1E7E-CAEB5D546611}"/>
              </a:ext>
            </a:extLst>
          </p:cNvPr>
          <p:cNvSpPr>
            <a:spLocks noGrp="1"/>
          </p:cNvSpPr>
          <p:nvPr>
            <p:ph sz="quarter" idx="10"/>
          </p:nvPr>
        </p:nvSpPr>
        <p:spPr>
          <a:xfrm>
            <a:off x="533260" y="1181685"/>
            <a:ext cx="11122303" cy="5218341"/>
          </a:xfrm>
        </p:spPr>
        <p:txBody>
          <a:bodyPr/>
          <a:lstStyle/>
          <a:p>
            <a:pPr marL="0" indent="0" fontAlgn="base">
              <a:lnSpc>
                <a:spcPct val="100000"/>
              </a:lnSpc>
              <a:spcBef>
                <a:spcPts val="0"/>
              </a:spcBef>
              <a:spcAft>
                <a:spcPts val="1200"/>
              </a:spcAft>
              <a:buNone/>
            </a:pPr>
            <a:r>
              <a:rPr lang="en-US" b="1" i="0">
                <a:solidFill>
                  <a:srgbClr val="000000"/>
                </a:solidFill>
                <a:effectLst/>
              </a:rPr>
              <a:t>(c) REPORT.— </a:t>
            </a:r>
            <a:r>
              <a:rPr lang="en-US" b="0" i="0">
                <a:solidFill>
                  <a:srgbClr val="000000"/>
                </a:solidFill>
                <a:effectLst/>
              </a:rPr>
              <a:t>Not later than 180 days after the conclusion of the public stakeholder roundtable under subsection (a), the National Coordinator for Health Information Technology shall submit to the Committee on Health, Education, Labor, and Pensions of the Senate and the Committee on Energy and Commerce of the House of Representatives a report outlining information gathered from the roundtable under subsection (a). Such report shall include an examination of— </a:t>
            </a:r>
          </a:p>
          <a:p>
            <a:pPr marL="342797" indent="-342797" fontAlgn="base">
              <a:lnSpc>
                <a:spcPct val="100000"/>
              </a:lnSpc>
              <a:spcBef>
                <a:spcPts val="0"/>
              </a:spcBef>
              <a:spcAft>
                <a:spcPts val="600"/>
              </a:spcAft>
              <a:buFont typeface="+mj-lt"/>
              <a:buAutoNum type="arabicParenR"/>
            </a:pPr>
            <a:r>
              <a:rPr lang="en-US" sz="1300" u="sng">
                <a:solidFill>
                  <a:srgbClr val="000000"/>
                </a:solidFill>
              </a:rPr>
              <a:t>recommendations</a:t>
            </a:r>
            <a:r>
              <a:rPr lang="en-US" sz="1300">
                <a:solidFill>
                  <a:srgbClr val="000000"/>
                </a:solidFill>
              </a:rPr>
              <a:t> from the roundtable participants;  </a:t>
            </a:r>
          </a:p>
          <a:p>
            <a:pPr marL="342797" indent="-342797" fontAlgn="base">
              <a:lnSpc>
                <a:spcPct val="100000"/>
              </a:lnSpc>
              <a:spcBef>
                <a:spcPts val="0"/>
              </a:spcBef>
              <a:spcAft>
                <a:spcPts val="600"/>
              </a:spcAft>
              <a:buFont typeface="+mj-lt"/>
              <a:buAutoNum type="arabicParenR"/>
            </a:pPr>
            <a:r>
              <a:rPr lang="en-US" sz="1300" u="sng">
                <a:solidFill>
                  <a:srgbClr val="000000"/>
                </a:solidFill>
              </a:rPr>
              <a:t>unique considerations </a:t>
            </a:r>
            <a:r>
              <a:rPr lang="en-US" sz="1300">
                <a:solidFill>
                  <a:srgbClr val="000000"/>
                </a:solidFill>
              </a:rPr>
              <a:t>for using electronic health record systems in mental health and substance use treatment settings;  </a:t>
            </a:r>
          </a:p>
          <a:p>
            <a:pPr marL="342797" indent="-342797" fontAlgn="base">
              <a:lnSpc>
                <a:spcPct val="100000"/>
              </a:lnSpc>
              <a:spcBef>
                <a:spcPts val="0"/>
              </a:spcBef>
              <a:spcAft>
                <a:spcPts val="600"/>
              </a:spcAft>
              <a:buFont typeface="+mj-lt"/>
              <a:buAutoNum type="arabicParenR"/>
            </a:pPr>
            <a:r>
              <a:rPr lang="en-US" sz="1300">
                <a:solidFill>
                  <a:srgbClr val="000000"/>
                </a:solidFill>
              </a:rPr>
              <a:t>unique considerations for developers of health information technology relating to </a:t>
            </a:r>
            <a:r>
              <a:rPr lang="en-US" sz="1300" u="sng">
                <a:solidFill>
                  <a:srgbClr val="000000"/>
                </a:solidFill>
              </a:rPr>
              <a:t>certification of electronic health record systems </a:t>
            </a:r>
            <a:r>
              <a:rPr lang="en-US" sz="1300">
                <a:solidFill>
                  <a:srgbClr val="000000"/>
                </a:solidFill>
              </a:rPr>
              <a:t>for use in mental health and substance use treatment settings where the applicable health information technology is not subject to certification requirements;  </a:t>
            </a:r>
          </a:p>
          <a:p>
            <a:pPr marL="342797" indent="-342797" fontAlgn="base">
              <a:lnSpc>
                <a:spcPct val="100000"/>
              </a:lnSpc>
              <a:spcBef>
                <a:spcPts val="0"/>
              </a:spcBef>
              <a:spcAft>
                <a:spcPts val="600"/>
              </a:spcAft>
              <a:buFont typeface="+mj-lt"/>
              <a:buAutoNum type="arabicParenR"/>
            </a:pPr>
            <a:r>
              <a:rPr lang="en-US" sz="1300" u="sng">
                <a:solidFill>
                  <a:srgbClr val="000000"/>
                </a:solidFill>
              </a:rPr>
              <a:t>current usage </a:t>
            </a:r>
            <a:r>
              <a:rPr lang="en-US" sz="1300">
                <a:solidFill>
                  <a:srgbClr val="000000"/>
                </a:solidFill>
              </a:rPr>
              <a:t>of electronic health record systems by mental health and substance use disorder service providers, and the scope and magnitude of such providers that do not use electronic health record systems;  </a:t>
            </a:r>
          </a:p>
          <a:p>
            <a:pPr marL="342797" indent="-342797" fontAlgn="base">
              <a:lnSpc>
                <a:spcPct val="100000"/>
              </a:lnSpc>
              <a:spcBef>
                <a:spcPts val="0"/>
              </a:spcBef>
              <a:spcAft>
                <a:spcPts val="600"/>
              </a:spcAft>
              <a:buFont typeface="+mj-lt"/>
              <a:buAutoNum type="arabicParenR"/>
            </a:pPr>
            <a:r>
              <a:rPr lang="en-US" sz="1300">
                <a:solidFill>
                  <a:srgbClr val="000000"/>
                </a:solidFill>
              </a:rPr>
              <a:t>examples of how electronic health record systems </a:t>
            </a:r>
            <a:r>
              <a:rPr lang="en-US" sz="1300" u="sng">
                <a:solidFill>
                  <a:srgbClr val="000000"/>
                </a:solidFill>
              </a:rPr>
              <a:t>enable coordinated care and care management</a:t>
            </a:r>
            <a:r>
              <a:rPr lang="en-US" sz="1300">
                <a:solidFill>
                  <a:srgbClr val="000000"/>
                </a:solidFill>
              </a:rPr>
              <a:t>;  </a:t>
            </a:r>
          </a:p>
          <a:p>
            <a:pPr marL="342797" indent="-342797" fontAlgn="base">
              <a:lnSpc>
                <a:spcPct val="100000"/>
              </a:lnSpc>
              <a:spcBef>
                <a:spcPts val="0"/>
              </a:spcBef>
              <a:spcAft>
                <a:spcPts val="600"/>
              </a:spcAft>
              <a:buFont typeface="+mj-lt"/>
              <a:buAutoNum type="arabicParenR"/>
            </a:pPr>
            <a:r>
              <a:rPr lang="en-US" sz="1300">
                <a:solidFill>
                  <a:srgbClr val="000000"/>
                </a:solidFill>
              </a:rPr>
              <a:t>how electronic health record systems advance appropriate </a:t>
            </a:r>
            <a:r>
              <a:rPr lang="en-US" sz="1300" u="sng">
                <a:solidFill>
                  <a:srgbClr val="000000"/>
                </a:solidFill>
              </a:rPr>
              <a:t>patient and provider access </a:t>
            </a:r>
            <a:r>
              <a:rPr lang="en-US" sz="1300">
                <a:solidFill>
                  <a:srgbClr val="000000"/>
                </a:solidFill>
              </a:rPr>
              <a:t>to secure, usable electronic information exchange;  </a:t>
            </a:r>
          </a:p>
          <a:p>
            <a:pPr marL="342797" indent="-342797" fontAlgn="base">
              <a:lnSpc>
                <a:spcPct val="100000"/>
              </a:lnSpc>
              <a:spcBef>
                <a:spcPts val="0"/>
              </a:spcBef>
              <a:spcAft>
                <a:spcPts val="600"/>
              </a:spcAft>
              <a:buFont typeface="+mj-lt"/>
              <a:buAutoNum type="arabicParenR"/>
            </a:pPr>
            <a:r>
              <a:rPr lang="en-US" sz="1300">
                <a:solidFill>
                  <a:srgbClr val="000000"/>
                </a:solidFill>
              </a:rPr>
              <a:t>how electronic health record systems can be connected to or support existing systems, which may include the </a:t>
            </a:r>
            <a:r>
              <a:rPr lang="en-US" sz="1300" u="sng">
                <a:solidFill>
                  <a:srgbClr val="000000"/>
                </a:solidFill>
              </a:rPr>
              <a:t>9–8– 8 National Suicide Prevention Lifeline</a:t>
            </a:r>
            <a:r>
              <a:rPr lang="en-US" sz="1300">
                <a:solidFill>
                  <a:srgbClr val="000000"/>
                </a:solidFill>
              </a:rPr>
              <a:t>, mobile crisis response systems, and co-responder programs, to facilitate connectivity, response, and integrated care;  </a:t>
            </a:r>
          </a:p>
          <a:p>
            <a:pPr marL="342797" indent="-342797" fontAlgn="base">
              <a:lnSpc>
                <a:spcPct val="100000"/>
              </a:lnSpc>
              <a:spcBef>
                <a:spcPts val="0"/>
              </a:spcBef>
              <a:spcAft>
                <a:spcPts val="600"/>
              </a:spcAft>
              <a:buFont typeface="+mj-lt"/>
              <a:buAutoNum type="arabicParenR"/>
            </a:pPr>
            <a:r>
              <a:rPr lang="en-US" sz="1300">
                <a:solidFill>
                  <a:srgbClr val="000000"/>
                </a:solidFill>
              </a:rPr>
              <a:t>any </a:t>
            </a:r>
            <a:r>
              <a:rPr lang="en-US" sz="1300" u="sng">
                <a:solidFill>
                  <a:srgbClr val="000000"/>
                </a:solidFill>
              </a:rPr>
              <a:t>existing programs </a:t>
            </a:r>
            <a:r>
              <a:rPr lang="en-US" sz="1300">
                <a:solidFill>
                  <a:srgbClr val="000000"/>
                </a:solidFill>
              </a:rPr>
              <a:t>to support greater adoption of electronic health record systems among mental health and substance use service providers;  </a:t>
            </a:r>
          </a:p>
          <a:p>
            <a:pPr marL="342797" indent="-342797" fontAlgn="base">
              <a:lnSpc>
                <a:spcPct val="100000"/>
              </a:lnSpc>
              <a:spcBef>
                <a:spcPts val="0"/>
              </a:spcBef>
              <a:spcAft>
                <a:spcPts val="600"/>
              </a:spcAft>
              <a:buFont typeface="+mj-lt"/>
              <a:buAutoNum type="arabicParenR"/>
            </a:pPr>
            <a:r>
              <a:rPr lang="en-US" sz="1300">
                <a:solidFill>
                  <a:srgbClr val="000000"/>
                </a:solidFill>
              </a:rPr>
              <a:t>any</a:t>
            </a:r>
            <a:r>
              <a:rPr lang="en-US" sz="1300" u="sng">
                <a:solidFill>
                  <a:srgbClr val="000000"/>
                </a:solidFill>
              </a:rPr>
              <a:t> limitations </a:t>
            </a:r>
            <a:r>
              <a:rPr lang="en-US" sz="1300">
                <a:solidFill>
                  <a:srgbClr val="000000"/>
                </a:solidFill>
              </a:rPr>
              <a:t>to greater adoption of electronic health record systems among mental health and substance use service providers; </a:t>
            </a:r>
          </a:p>
          <a:p>
            <a:pPr marL="342797" indent="-342797" fontAlgn="base">
              <a:lnSpc>
                <a:spcPct val="100000"/>
              </a:lnSpc>
              <a:spcBef>
                <a:spcPts val="0"/>
              </a:spcBef>
              <a:spcAft>
                <a:spcPts val="600"/>
              </a:spcAft>
              <a:buFont typeface="+mj-lt"/>
              <a:buAutoNum type="arabicParenR"/>
            </a:pPr>
            <a:r>
              <a:rPr lang="en-US" sz="1300">
                <a:solidFill>
                  <a:srgbClr val="000000"/>
                </a:solidFill>
              </a:rPr>
              <a:t>the </a:t>
            </a:r>
            <a:r>
              <a:rPr lang="en-US" sz="1300" u="sng">
                <a:solidFill>
                  <a:srgbClr val="000000"/>
                </a:solidFill>
              </a:rPr>
              <a:t>costs of adoption </a:t>
            </a:r>
            <a:r>
              <a:rPr lang="en-US" sz="1300">
                <a:solidFill>
                  <a:srgbClr val="000000"/>
                </a:solidFill>
              </a:rPr>
              <a:t>of electronic health record systems by mental health and substance use disorder service providers; and  </a:t>
            </a:r>
          </a:p>
          <a:p>
            <a:pPr marL="342797" indent="-342797" fontAlgn="base">
              <a:lnSpc>
                <a:spcPct val="100000"/>
              </a:lnSpc>
              <a:spcBef>
                <a:spcPts val="0"/>
              </a:spcBef>
              <a:buFont typeface="+mj-lt"/>
              <a:buAutoNum type="arabicParenR"/>
            </a:pPr>
            <a:r>
              <a:rPr lang="en-US" sz="1300" u="sng">
                <a:solidFill>
                  <a:srgbClr val="000000"/>
                </a:solidFill>
              </a:rPr>
              <a:t>best practices </a:t>
            </a:r>
            <a:r>
              <a:rPr lang="en-US" sz="1300">
                <a:solidFill>
                  <a:srgbClr val="000000"/>
                </a:solidFill>
              </a:rPr>
              <a:t>implemented by States and other entities to support adoption of use of electronic health records among mental health and substance use disorder service providers. </a:t>
            </a:r>
          </a:p>
          <a:p>
            <a:pPr marL="0" indent="0">
              <a:lnSpc>
                <a:spcPct val="100000"/>
              </a:lnSpc>
              <a:spcBef>
                <a:spcPts val="0"/>
              </a:spcBef>
              <a:buNone/>
            </a:pPr>
            <a:endParaRPr lang="en-US" sz="120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p>
        </p:txBody>
      </p:sp>
    </p:spTree>
    <p:extLst>
      <p:ext uri="{BB962C8B-B14F-4D97-AF65-F5344CB8AC3E}">
        <p14:creationId xmlns:p14="http://schemas.microsoft.com/office/powerpoint/2010/main" val="307776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A93D754-AEA7-576A-2D12-A4D3C5D338A8}"/>
              </a:ext>
            </a:extLst>
          </p:cNvPr>
          <p:cNvSpPr>
            <a:spLocks noGrp="1"/>
          </p:cNvSpPr>
          <p:nvPr>
            <p:ph type="body" sz="quarter" idx="10"/>
          </p:nvPr>
        </p:nvSpPr>
        <p:spPr/>
        <p:txBody>
          <a:bodyPr/>
          <a:lstStyle/>
          <a:p>
            <a:r>
              <a:rPr lang="en-US" sz="2000"/>
              <a:t>Moderated Listening Session</a:t>
            </a:r>
          </a:p>
        </p:txBody>
      </p:sp>
      <p:sp>
        <p:nvSpPr>
          <p:cNvPr id="2" name="Title 1">
            <a:extLst>
              <a:ext uri="{FF2B5EF4-FFF2-40B4-BE49-F238E27FC236}">
                <a16:creationId xmlns:a16="http://schemas.microsoft.com/office/drawing/2014/main" id="{B82A2BC5-4AF9-54EB-5778-9A7EA82973A0}"/>
              </a:ext>
            </a:extLst>
          </p:cNvPr>
          <p:cNvSpPr>
            <a:spLocks noGrp="1"/>
          </p:cNvSpPr>
          <p:nvPr>
            <p:ph type="ctrTitle"/>
          </p:nvPr>
        </p:nvSpPr>
        <p:spPr/>
        <p:txBody>
          <a:bodyPr/>
          <a:lstStyle/>
          <a:p>
            <a:r>
              <a:rPr lang="en-US" sz="3200" b="1"/>
              <a:t>Listening Across Sectors</a:t>
            </a:r>
            <a:br>
              <a:rPr lang="en-US" sz="2800"/>
            </a:br>
            <a:endParaRPr lang="en-US"/>
          </a:p>
        </p:txBody>
      </p:sp>
    </p:spTree>
    <p:extLst>
      <p:ext uri="{BB962C8B-B14F-4D97-AF65-F5344CB8AC3E}">
        <p14:creationId xmlns:p14="http://schemas.microsoft.com/office/powerpoint/2010/main" val="33456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57EC-F9F3-3530-8785-0A624C3F6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F506-5C34-6E4F-C8CF-2A41AB55576E}"/>
              </a:ext>
            </a:extLst>
          </p:cNvPr>
          <p:cNvSpPr>
            <a:spLocks noGrp="1"/>
          </p:cNvSpPr>
          <p:nvPr>
            <p:ph type="title"/>
          </p:nvPr>
        </p:nvSpPr>
        <p:spPr/>
        <p:txBody>
          <a:bodyPr/>
          <a:lstStyle/>
          <a:p>
            <a:r>
              <a:rPr lang="en-US" b="1"/>
              <a:t>Listening Across Sectors: </a:t>
            </a:r>
            <a:r>
              <a:rPr lang="en-US"/>
              <a:t>Improving Mental Health and Substance Use Care through Health IT (Expectations)</a:t>
            </a:r>
            <a:br>
              <a:rPr lang="en-US"/>
            </a:br>
            <a:endParaRPr lang="en-US"/>
          </a:p>
        </p:txBody>
      </p:sp>
      <p:sp>
        <p:nvSpPr>
          <p:cNvPr id="3" name="Content Placeholder 2">
            <a:extLst>
              <a:ext uri="{FF2B5EF4-FFF2-40B4-BE49-F238E27FC236}">
                <a16:creationId xmlns:a16="http://schemas.microsoft.com/office/drawing/2014/main" id="{FC9A40C3-7CEB-49CE-1BE6-8C68CB0F61E3}"/>
              </a:ext>
            </a:extLst>
          </p:cNvPr>
          <p:cNvSpPr>
            <a:spLocks noGrp="1"/>
          </p:cNvSpPr>
          <p:nvPr>
            <p:ph sz="quarter" idx="10"/>
          </p:nvPr>
        </p:nvSpPr>
        <p:spPr>
          <a:xfrm>
            <a:off x="457200" y="1545336"/>
            <a:ext cx="11274425" cy="4741164"/>
          </a:xfrm>
        </p:spPr>
        <p:txBody>
          <a:bodyPr/>
          <a:lstStyle/>
          <a:p>
            <a:r>
              <a:rPr lang="en-US" sz="1800"/>
              <a:t>All feedback is welcome.</a:t>
            </a:r>
          </a:p>
          <a:p>
            <a:r>
              <a:rPr lang="en-US" sz="1800"/>
              <a:t>This session is not being recorded; however, notetakers will capture comments. </a:t>
            </a:r>
          </a:p>
          <a:p>
            <a:r>
              <a:rPr lang="en-US" sz="1800"/>
              <a:t>Please use available microphones. If you have limited mobility, we can bring a microphone to you. </a:t>
            </a:r>
          </a:p>
          <a:p>
            <a:r>
              <a:rPr lang="en-US" sz="1800"/>
              <a:t>If you have an opportunity to speak, please share the role that best describes you (e.g., patient advocate, developer, policymaker, etc.).</a:t>
            </a:r>
          </a:p>
          <a:p>
            <a:r>
              <a:rPr lang="en-US" sz="1800"/>
              <a:t>Sharing your name is optional but, not required. </a:t>
            </a:r>
          </a:p>
          <a:p>
            <a:r>
              <a:rPr lang="en-US" sz="1800"/>
              <a:t>Please keep your responses brief. We will ask for clarity if needed.</a:t>
            </a:r>
          </a:p>
          <a:p>
            <a:r>
              <a:rPr lang="en-US" sz="1800"/>
              <a:t>There will be opportunity to revisit any hot button topics towards the end of the session. </a:t>
            </a:r>
          </a:p>
          <a:p>
            <a:r>
              <a:rPr lang="en-US" sz="1800"/>
              <a:t>No decisions will be made today.</a:t>
            </a:r>
          </a:p>
          <a:p>
            <a:r>
              <a:rPr lang="en-US" sz="1800"/>
              <a:t>All information is confidential and used solely to identify responses and themes to inform the Roundtable that will be held in April. </a:t>
            </a:r>
          </a:p>
          <a:p>
            <a:pPr marL="0" indent="0">
              <a:buNone/>
            </a:pPr>
            <a:endParaRPr lang="en-US"/>
          </a:p>
          <a:p>
            <a:endParaRPr lang="en-US"/>
          </a:p>
          <a:p>
            <a:endParaRPr lang="en-US"/>
          </a:p>
          <a:p>
            <a:endParaRPr lang="en-US"/>
          </a:p>
          <a:p>
            <a:endParaRPr lang="en-US"/>
          </a:p>
        </p:txBody>
      </p:sp>
    </p:spTree>
    <p:extLst>
      <p:ext uri="{BB962C8B-B14F-4D97-AF65-F5344CB8AC3E}">
        <p14:creationId xmlns:p14="http://schemas.microsoft.com/office/powerpoint/2010/main" val="349916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B01E-D24E-8D6F-6857-0D898071ED99}"/>
              </a:ext>
            </a:extLst>
          </p:cNvPr>
          <p:cNvSpPr>
            <a:spLocks noGrp="1"/>
          </p:cNvSpPr>
          <p:nvPr>
            <p:ph type="title"/>
          </p:nvPr>
        </p:nvSpPr>
        <p:spPr/>
        <p:txBody>
          <a:bodyPr/>
          <a:lstStyle/>
          <a:p>
            <a:r>
              <a:rPr lang="en-US" sz="2600" b="1"/>
              <a:t>Listening Across Sectors: </a:t>
            </a:r>
            <a:r>
              <a:rPr lang="en-US" sz="2600"/>
              <a:t>Care Coordination </a:t>
            </a:r>
          </a:p>
        </p:txBody>
      </p:sp>
      <p:sp>
        <p:nvSpPr>
          <p:cNvPr id="3" name="Content Placeholder 2">
            <a:extLst>
              <a:ext uri="{FF2B5EF4-FFF2-40B4-BE49-F238E27FC236}">
                <a16:creationId xmlns:a16="http://schemas.microsoft.com/office/drawing/2014/main" id="{5CCE7D41-D467-4B66-4DC3-DCA882931478}"/>
              </a:ext>
            </a:extLst>
          </p:cNvPr>
          <p:cNvSpPr>
            <a:spLocks noGrp="1"/>
          </p:cNvSpPr>
          <p:nvPr>
            <p:ph sz="quarter" idx="10"/>
          </p:nvPr>
        </p:nvSpPr>
        <p:spPr>
          <a:xfrm>
            <a:off x="457200" y="1446028"/>
            <a:ext cx="11274425" cy="4840472"/>
          </a:xfrm>
        </p:spPr>
        <p:txBody>
          <a:bodyPr/>
          <a:lstStyle/>
          <a:p>
            <a:pPr marL="0" indent="0">
              <a:buNone/>
            </a:pPr>
            <a:r>
              <a:rPr lang="en-US" sz="2800" b="1">
                <a:solidFill>
                  <a:schemeClr val="accent2"/>
                </a:solidFill>
              </a:rPr>
              <a:t>Question No. 1</a:t>
            </a:r>
          </a:p>
          <a:p>
            <a:pPr marL="0" indent="0">
              <a:buNone/>
            </a:pPr>
            <a:endParaRPr lang="en-US" sz="2800" b="1">
              <a:solidFill>
                <a:schemeClr val="accent2"/>
              </a:solidFill>
            </a:endParaRPr>
          </a:p>
          <a:p>
            <a:pPr marL="0" indent="0">
              <a:buNone/>
            </a:pPr>
            <a:r>
              <a:rPr lang="en-US" sz="2800"/>
              <a:t>Where do current EHR systems </a:t>
            </a:r>
            <a:r>
              <a:rPr lang="en-US" sz="2800" u="sng"/>
              <a:t>most effectively</a:t>
            </a:r>
            <a:r>
              <a:rPr lang="en-US" sz="2800"/>
              <a:t> enable care coordination (across mental health, substance use, primary care, and social services)—and where do they systematically break down, particularly during care transitions?</a:t>
            </a:r>
          </a:p>
        </p:txBody>
      </p:sp>
    </p:spTree>
    <p:extLst>
      <p:ext uri="{BB962C8B-B14F-4D97-AF65-F5344CB8AC3E}">
        <p14:creationId xmlns:p14="http://schemas.microsoft.com/office/powerpoint/2010/main" val="2870145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6ASTP">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custClrLst>
    <a:custClr name="Blue 90">
      <a:srgbClr val="081F7A"/>
    </a:custClr>
    <a:custClr name="Cyan 90">
      <a:srgbClr val="002D54"/>
    </a:custClr>
    <a:custClr name="Purple 90">
      <a:srgbClr val="31135E"/>
    </a:custClr>
    <a:custClr name="Plum 90">
      <a:srgbClr val="400D4F"/>
    </a:custClr>
    <a:custClr name="Magenta 90">
      <a:srgbClr val="510224"/>
    </a:custClr>
    <a:custClr name="Teal 90">
      <a:srgbClr val="022B30"/>
    </a:custClr>
    <a:custClr name="Green 90">
      <a:srgbClr val="022D0D"/>
    </a:custClr>
    <a:custClr name="Orange 90">
      <a:srgbClr val="491903"/>
    </a:custClr>
    <a:custClr name="Grey 90">
      <a:srgbClr val="21272A"/>
    </a:custClr>
    <a:custClr name="Red">
      <a:srgbClr val="E61048"/>
    </a:custClr>
    <a:custClr name="Blue 70">
      <a:srgbClr val="0F34BA"/>
    </a:custClr>
    <a:custClr name="Cyan 70">
      <a:srgbClr val="00539A"/>
    </a:custClr>
    <a:custClr name="Purple 70">
      <a:srgbClr val="6929C4"/>
    </a:custClr>
    <a:custClr name="Plum 70">
      <a:srgbClr val="821E9C"/>
    </a:custClr>
    <a:custClr name="Magenta 70">
      <a:srgbClr val="9F1853"/>
    </a:custClr>
    <a:custClr name="Teal 70">
      <a:srgbClr val="005D5D"/>
    </a:custClr>
    <a:custClr name="Green 70">
      <a:srgbClr val="0E6027"/>
    </a:custClr>
    <a:custClr name="Orange 70">
      <a:srgbClr val="94340A"/>
    </a:custClr>
    <a:custClr name="Grey 70">
      <a:srgbClr val="4D5358"/>
    </a:custClr>
    <a:custClr name="Orange ">
      <a:srgbClr val="FF832B"/>
    </a:custClr>
    <a:custClr name="Blue 50">
      <a:srgbClr val="246DF7"/>
    </a:custClr>
    <a:custClr name="Cyan 50">
      <a:srgbClr val="1192E8"/>
    </a:custClr>
    <a:custClr name="Purple 50">
      <a:srgbClr val="A56EFF"/>
    </a:custClr>
    <a:custClr name="Plum 50">
      <a:srgbClr val="CB56E8"/>
    </a:custClr>
    <a:custClr name="Magenta 50">
      <a:srgbClr val="EE5396"/>
    </a:custClr>
    <a:custClr name="Teal 50">
      <a:srgbClr val="009D9A"/>
    </a:custClr>
    <a:custClr name="Green 50">
      <a:srgbClr val="24A148"/>
    </a:custClr>
    <a:custClr name="Orange 50">
      <a:srgbClr val="E75212"/>
    </a:custClr>
    <a:custClr name="Grey 50">
      <a:srgbClr val="878D96"/>
    </a:custClr>
    <a:custClr name="Yellow 50">
      <a:srgbClr val="F2A600"/>
    </a:custClr>
    <a:custClr name="Blue 30">
      <a:srgbClr val="80BFFC"/>
    </a:custClr>
    <a:custClr name="Cyan 30">
      <a:srgbClr val="82CFFF"/>
    </a:custClr>
    <a:custClr name="Purple 30">
      <a:srgbClr val="D4BBFF"/>
    </a:custClr>
    <a:custClr name="Plum 30">
      <a:srgbClr val="EDA6FF"/>
    </a:custClr>
    <a:custClr name="Magenta 30">
      <a:srgbClr val="FFAFD2"/>
    </a:custClr>
    <a:custClr name="Teal 30">
      <a:srgbClr val="5ADBD9"/>
    </a:custClr>
    <a:custClr name="Green 30">
      <a:srgbClr val="6FDC8C"/>
    </a:custClr>
    <a:custClr name="Orange 30">
      <a:srgbClr val="FFA178"/>
    </a:custClr>
    <a:custClr name="Grey 30">
      <a:srgbClr val="C1C7CD"/>
    </a:custClr>
    <a:custClr name="Yellow 30">
      <a:srgbClr val="FCD66E"/>
    </a:custClr>
    <a:custClr name="Blue 10">
      <a:srgbClr val="EBF6FF"/>
    </a:custClr>
    <a:custClr name="Cyan 10">
      <a:srgbClr val="E5F6FF"/>
    </a:custClr>
    <a:custClr name="Purple 10">
      <a:srgbClr val="F6F2FF"/>
    </a:custClr>
    <a:custClr name="Plum 10">
      <a:srgbClr val="FCE6FF"/>
    </a:custClr>
    <a:custClr name="Magenta 10">
      <a:srgbClr val="FFF0F7"/>
    </a:custClr>
    <a:custClr name="Teal 10">
      <a:srgbClr val="D9FBFB"/>
    </a:custClr>
    <a:custClr name="Green 10">
      <a:srgbClr val="DEFBE6"/>
    </a:custClr>
    <a:custClr name="Orange 10">
      <a:srgbClr val="FFECE3"/>
    </a:custClr>
    <a:custClr name="Grey 10">
      <a:srgbClr val="F2F4F8"/>
    </a:custClr>
    <a:custClr name="Yellow 10">
      <a:srgbClr val="FFF7DE"/>
    </a:custClr>
  </a:custClrLst>
  <a:extLst>
    <a:ext uri="{05A4C25C-085E-4340-85A3-A5531E510DB2}">
      <thm15:themeFamily xmlns:thm15="http://schemas.microsoft.com/office/thememl/2012/main" name="2026ASTP" id="{A964474B-4015-2743-A00E-1F54B1D5FDF2}" vid="{A3D04DF1-949D-7947-A686-73E7A2083DB5}"/>
    </a:ext>
  </a:extLst>
</a:theme>
</file>

<file path=ppt/theme/theme2.xml><?xml version="1.0" encoding="utf-8"?>
<a:theme xmlns:a="http://schemas.openxmlformats.org/drawingml/2006/main" name="1_2026ASTP">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custClrLst>
    <a:custClr name="Blue 90">
      <a:srgbClr val="081F7A"/>
    </a:custClr>
    <a:custClr name="Cyan 90">
      <a:srgbClr val="002D54"/>
    </a:custClr>
    <a:custClr name="Purple 90">
      <a:srgbClr val="31135E"/>
    </a:custClr>
    <a:custClr name="Plum 90">
      <a:srgbClr val="400D4F"/>
    </a:custClr>
    <a:custClr name="Magenta 90">
      <a:srgbClr val="510224"/>
    </a:custClr>
    <a:custClr name="Teal 90">
      <a:srgbClr val="022B30"/>
    </a:custClr>
    <a:custClr name="Green 90">
      <a:srgbClr val="022D0D"/>
    </a:custClr>
    <a:custClr name="Orange 90">
      <a:srgbClr val="491903"/>
    </a:custClr>
    <a:custClr name="Grey 90">
      <a:srgbClr val="21272A"/>
    </a:custClr>
    <a:custClr name="Red">
      <a:srgbClr val="E61048"/>
    </a:custClr>
    <a:custClr name="Blue 70">
      <a:srgbClr val="0F34BA"/>
    </a:custClr>
    <a:custClr name="Cyan 70">
      <a:srgbClr val="00539A"/>
    </a:custClr>
    <a:custClr name="Purple 70">
      <a:srgbClr val="6929C4"/>
    </a:custClr>
    <a:custClr name="Plum 70">
      <a:srgbClr val="821E9C"/>
    </a:custClr>
    <a:custClr name="Magenta 70">
      <a:srgbClr val="9F1853"/>
    </a:custClr>
    <a:custClr name="Teal 70">
      <a:srgbClr val="005D5D"/>
    </a:custClr>
    <a:custClr name="Green 70">
      <a:srgbClr val="0E6027"/>
    </a:custClr>
    <a:custClr name="Orange 70">
      <a:srgbClr val="94340A"/>
    </a:custClr>
    <a:custClr name="Grey 70">
      <a:srgbClr val="4D5358"/>
    </a:custClr>
    <a:custClr name="Orange ">
      <a:srgbClr val="FF832B"/>
    </a:custClr>
    <a:custClr name="Blue 50">
      <a:srgbClr val="246DF7"/>
    </a:custClr>
    <a:custClr name="Cyan 50">
      <a:srgbClr val="1192E8"/>
    </a:custClr>
    <a:custClr name="Purple 50">
      <a:srgbClr val="A56EFF"/>
    </a:custClr>
    <a:custClr name="Plum 50">
      <a:srgbClr val="CB56E8"/>
    </a:custClr>
    <a:custClr name="Magenta 50">
      <a:srgbClr val="EE5396"/>
    </a:custClr>
    <a:custClr name="Teal 50">
      <a:srgbClr val="009D9A"/>
    </a:custClr>
    <a:custClr name="Green 50">
      <a:srgbClr val="24A148"/>
    </a:custClr>
    <a:custClr name="Orange 50">
      <a:srgbClr val="E75212"/>
    </a:custClr>
    <a:custClr name="Grey 50">
      <a:srgbClr val="878D96"/>
    </a:custClr>
    <a:custClr name="Yellow 50">
      <a:srgbClr val="F2A600"/>
    </a:custClr>
    <a:custClr name="Blue 30">
      <a:srgbClr val="80BFFC"/>
    </a:custClr>
    <a:custClr name="Cyan 30">
      <a:srgbClr val="82CFFF"/>
    </a:custClr>
    <a:custClr name="Purple 30">
      <a:srgbClr val="D4BBFF"/>
    </a:custClr>
    <a:custClr name="Plum 30">
      <a:srgbClr val="EDA6FF"/>
    </a:custClr>
    <a:custClr name="Magenta 30">
      <a:srgbClr val="FFAFD2"/>
    </a:custClr>
    <a:custClr name="Teal 30">
      <a:srgbClr val="5ADBD9"/>
    </a:custClr>
    <a:custClr name="Green 30">
      <a:srgbClr val="6FDC8C"/>
    </a:custClr>
    <a:custClr name="Orange 30">
      <a:srgbClr val="FFA178"/>
    </a:custClr>
    <a:custClr name="Grey 30">
      <a:srgbClr val="C1C7CD"/>
    </a:custClr>
    <a:custClr name="Yellow 30">
      <a:srgbClr val="FCD66E"/>
    </a:custClr>
    <a:custClr name="Blue 10">
      <a:srgbClr val="EBF6FF"/>
    </a:custClr>
    <a:custClr name="Cyan 10">
      <a:srgbClr val="E5F6FF"/>
    </a:custClr>
    <a:custClr name="Purple 10">
      <a:srgbClr val="F6F2FF"/>
    </a:custClr>
    <a:custClr name="Plum 10">
      <a:srgbClr val="FCE6FF"/>
    </a:custClr>
    <a:custClr name="Magenta 10">
      <a:srgbClr val="FFF0F7"/>
    </a:custClr>
    <a:custClr name="Teal 10">
      <a:srgbClr val="D9FBFB"/>
    </a:custClr>
    <a:custClr name="Green 10">
      <a:srgbClr val="DEFBE6"/>
    </a:custClr>
    <a:custClr name="Orange 10">
      <a:srgbClr val="FFECE3"/>
    </a:custClr>
    <a:custClr name="Grey 10">
      <a:srgbClr val="F2F4F8"/>
    </a:custClr>
    <a:custClr name="Yellow 10">
      <a:srgbClr val="FFF7DE"/>
    </a:custClr>
  </a:custClrLst>
  <a:extLst>
    <a:ext uri="{05A4C25C-085E-4340-85A3-A5531E510DB2}">
      <thm15:themeFamily xmlns:thm15="http://schemas.microsoft.com/office/thememl/2012/main" name="2026ASTP" id="{A964474B-4015-2743-A00E-1F54B1D5FDF2}" vid="{A3D04DF1-949D-7947-A686-73E7A2083DB5}"/>
    </a:ext>
  </a:ext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3F1C862A4124BB9455EB1E3E7B39E" ma:contentTypeVersion="15" ma:contentTypeDescription="Create a new document." ma:contentTypeScope="" ma:versionID="a6ce77021567cc8e8d6ec9d9cf82f91f">
  <xsd:schema xmlns:xsd="http://www.w3.org/2001/XMLSchema" xmlns:xs="http://www.w3.org/2001/XMLSchema" xmlns:p="http://schemas.microsoft.com/office/2006/metadata/properties" xmlns:ns2="d7b90c8a-5d4f-4f1d-a515-9812275b8c8b" xmlns:ns3="edc771ad-ae10-4f44-9708-984dbb5e92f7" targetNamespace="http://schemas.microsoft.com/office/2006/metadata/properties" ma:root="true" ma:fieldsID="ef12ac54a75d2ed9c7c5ddca75164d2d" ns2:_="" ns3:_="">
    <xsd:import namespace="d7b90c8a-5d4f-4f1d-a515-9812275b8c8b"/>
    <xsd:import namespace="edc771ad-ae10-4f44-9708-984dbb5e92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SenttoRecordsManagement"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90c8a-5d4f-4f1d-a515-9812275b8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SenttoRecordsManagement" ma:index="20" nillable="true" ma:displayName="Sent to Records Management" ma:default="No" ma:format="RadioButtons" ma:internalName="SenttoRecordsManagement">
      <xsd:simpleType>
        <xsd:restriction base="dms:Choice">
          <xsd:enumeration value="Yes"/>
          <xsd:enumeration value="No"/>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771ad-ae10-4f44-9708-984dbb5e92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c64660-46aa-41aa-b177-0607be51bceb}" ma:internalName="TaxCatchAll" ma:showField="CatchAllData" ma:web="edc771ad-ae10-4f44-9708-984dbb5e92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dc771ad-ae10-4f44-9708-984dbb5e92f7" xsi:nil="true"/>
    <lcf76f155ced4ddcb4097134ff3c332f xmlns="d7b90c8a-5d4f-4f1d-a515-9812275b8c8b">
      <Terms xmlns="http://schemas.microsoft.com/office/infopath/2007/PartnerControls"/>
    </lcf76f155ced4ddcb4097134ff3c332f>
    <SenttoRecordsManagement xmlns="d7b90c8a-5d4f-4f1d-a515-9812275b8c8b">No</SenttoRecordsManage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2A4F3-06B3-4BC1-A674-8D9A58CEFFA2}">
  <ds:schemaRefs>
    <ds:schemaRef ds:uri="d7b90c8a-5d4f-4f1d-a515-9812275b8c8b"/>
    <ds:schemaRef ds:uri="edc771ad-ae10-4f44-9708-984dbb5e92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81726C-8DC2-4782-952B-5A92608324D6}">
  <ds:schemaRefs>
    <ds:schemaRef ds:uri="edc771ad-ae10-4f44-9708-984dbb5e92f7"/>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 ds:uri="http://purl.org/dc/dcmitype/"/>
    <ds:schemaRef ds:uri="http://www.w3.org/XML/1998/namespace"/>
    <ds:schemaRef ds:uri="http://schemas.openxmlformats.org/package/2006/metadata/core-properties"/>
    <ds:schemaRef ds:uri="d7b90c8a-5d4f-4f1d-a515-9812275b8c8b"/>
  </ds:schemaRefs>
</ds:datastoreItem>
</file>

<file path=customXml/itemProps3.xml><?xml version="1.0" encoding="utf-8"?>
<ds:datastoreItem xmlns:ds="http://schemas.openxmlformats.org/officeDocument/2006/customXml" ds:itemID="{6CBCD4E5-0EBF-442B-83BD-8D1EC5F57536}">
  <ds:schemaRefs>
    <ds:schemaRef ds:uri="http://schemas.microsoft.com/sharepoint/v3/contenttype/forms"/>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emplate/>
  <TotalTime>7</TotalTime>
  <Words>1351</Words>
  <Application>Microsoft Office PowerPoint</Application>
  <PresentationFormat>Custom</PresentationFormat>
  <Paragraphs>100</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Roboto</vt:lpstr>
      <vt:lpstr>System Font Regular</vt:lpstr>
      <vt:lpstr>Times New Roman</vt:lpstr>
      <vt:lpstr>2026ASTP</vt:lpstr>
      <vt:lpstr>1_2026ASTP</vt:lpstr>
      <vt:lpstr>PowerPoint Presentation</vt:lpstr>
      <vt:lpstr>PowerPoint Presentation</vt:lpstr>
      <vt:lpstr>Listening Across Sectors: Improving Mental Health and Substance Use Care through Health IT (Purpose) </vt:lpstr>
      <vt:lpstr>SUPPORT Act Overview</vt:lpstr>
      <vt:lpstr>Roundtable Overview: Sec. 211. Roundtable and Participants</vt:lpstr>
      <vt:lpstr>Roundtable Overview: Sec. 211. Report</vt:lpstr>
      <vt:lpstr>Listening Across Sectors </vt:lpstr>
      <vt:lpstr>Listening Across Sectors: Improving Mental Health and Substance Use Care through Health IT (Expectations) </vt:lpstr>
      <vt:lpstr>Listening Across Sectors: Care Coordination </vt:lpstr>
      <vt:lpstr>Listening Across Sectors: Patient and Provider Access  </vt:lpstr>
      <vt:lpstr>Listening Across Sectors: System Design  </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v365</dc:subject>
  <dc:creator>Jenny Song</dc:creator>
  <cp:keywords/>
  <dc:description>ASTP Template _16x9</dc:description>
  <cp:lastModifiedBy>Davidson, Donna (OS/ASTP)</cp:lastModifiedBy>
  <cp:revision>2</cp:revision>
  <cp:lastPrinted>2017-11-29T15:35:51Z</cp:lastPrinted>
  <dcterms:created xsi:type="dcterms:W3CDTF">2024-09-12T12:06:15Z</dcterms:created>
  <dcterms:modified xsi:type="dcterms:W3CDTF">2026-02-11T04:09:38Z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0x0101007183F1C862A4124BB9455EB1E3E7B39E</vt:lpwstr>
  </property>
  <property fmtid="{D5CDD505-2E9C-101B-9397-08002B2CF9AE}" pid="5" name="MediaServiceImageTags">
    <vt:lpwstr/>
  </property>
</Properties>
</file>