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15"/>
  </p:notesMasterIdLst>
  <p:sldIdLst>
    <p:sldId id="279" r:id="rId5"/>
    <p:sldId id="256" r:id="rId6"/>
    <p:sldId id="278" r:id="rId7"/>
    <p:sldId id="271" r:id="rId8"/>
    <p:sldId id="272" r:id="rId9"/>
    <p:sldId id="273" r:id="rId10"/>
    <p:sldId id="274" r:id="rId11"/>
    <p:sldId id="276" r:id="rId12"/>
    <p:sldId id="277"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2604AB-A233-4ABA-AB8D-2E8444FF7741}" v="134" dt="2026-02-10T17:01:10.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Quick%20stats/hospital-tefca-awareness-plans/Updated%20with%202025%20data/TEFCA%20Plans%20and%20Participation_Data%20Download%202022%20to%20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535553976588795"/>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9430590986059742E-2"/>
          <c:y val="0.11747084371133464"/>
          <c:w val="0.97485452931215799"/>
          <c:h val="0.6044785305313074"/>
        </c:manualLayout>
      </c:layout>
      <c:barChart>
        <c:barDir val="col"/>
        <c:grouping val="clustered"/>
        <c:varyColors val="0"/>
        <c:ser>
          <c:idx val="0"/>
          <c:order val="0"/>
          <c:tx>
            <c:strRef>
              <c:f>'Participation and Awarenss CAH'!$A$32</c:f>
              <c:strCache>
                <c:ptCount val="1"/>
                <c:pt idx="0">
                  <c:v>TEFCA awareness and participation status among hospitals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'Participation and Awarenss CAH'!$B$31:$F$31</c:f>
              <c:strCache>
                <c:ptCount val="5"/>
                <c:pt idx="0">
                  <c:v>Aware of TEFCA and currently participate</c:v>
                </c:pt>
                <c:pt idx="1">
                  <c:v>Aware of TEFCA and plan to participate</c:v>
                </c:pt>
                <c:pt idx="2">
                  <c:v>Aware of TEFCA and do not know if they plan to participate</c:v>
                </c:pt>
                <c:pt idx="3">
                  <c:v>Aware of TEFCA but not planning to participate</c:v>
                </c:pt>
                <c:pt idx="4">
                  <c:v>Not aware of TEFCA</c:v>
                </c:pt>
              </c:strCache>
            </c:strRef>
          </c:cat>
          <c:val>
            <c:numRef>
              <c:f>'Participation and Awarenss CAH'!$B$32:$F$32</c:f>
              <c:numCache>
                <c:formatCode>0%</c:formatCode>
                <c:ptCount val="5"/>
                <c:pt idx="0">
                  <c:v>0.43</c:v>
                </c:pt>
                <c:pt idx="1">
                  <c:v>0.37</c:v>
                </c:pt>
                <c:pt idx="2">
                  <c:v>0.05</c:v>
                </c:pt>
                <c:pt idx="3">
                  <c:v>0.02</c:v>
                </c:pt>
                <c:pt idx="4">
                  <c:v>0.13</c:v>
                </c:pt>
              </c:numCache>
            </c:numRef>
          </c:val>
          <c:extLst>
            <c:ext xmlns:c16="http://schemas.microsoft.com/office/drawing/2014/chart" uri="{C3380CC4-5D6E-409C-BE32-E72D297353CC}">
              <c16:uniqueId val="{00000000-3922-4607-B110-020DFEF5A80D}"/>
            </c:ext>
          </c:extLst>
        </c:ser>
        <c:dLbls>
          <c:showLegendKey val="0"/>
          <c:showVal val="0"/>
          <c:showCatName val="0"/>
          <c:showSerName val="0"/>
          <c:showPercent val="0"/>
          <c:showBubbleSize val="0"/>
        </c:dLbls>
        <c:gapWidth val="219"/>
        <c:overlap val="-27"/>
        <c:axId val="652625096"/>
        <c:axId val="652626896"/>
      </c:barChart>
      <c:catAx>
        <c:axId val="65262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52626896"/>
        <c:crosses val="autoZero"/>
        <c:auto val="1"/>
        <c:lblAlgn val="ctr"/>
        <c:lblOffset val="100"/>
        <c:noMultiLvlLbl val="0"/>
      </c:catAx>
      <c:valAx>
        <c:axId val="652626896"/>
        <c:scaling>
          <c:orientation val="minMax"/>
        </c:scaling>
        <c:delete val="1"/>
        <c:axPos val="l"/>
        <c:numFmt formatCode="0%" sourceLinked="1"/>
        <c:majorTickMark val="none"/>
        <c:minorTickMark val="none"/>
        <c:tickLblPos val="nextTo"/>
        <c:crossAx val="652625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lumMod val="75000"/>
                  </a:schemeClr>
                </a:solidFill>
                <a:latin typeface="+mn-lt"/>
                <a:ea typeface="+mn-ea"/>
                <a:cs typeface="+mn-cs"/>
              </a:defRPr>
            </a:pPr>
            <a:r>
              <a:rPr lang="en-US" sz="2400">
                <a:solidFill>
                  <a:schemeClr val="tx2">
                    <a:lumMod val="75000"/>
                  </a:schemeClr>
                </a:solidFill>
              </a:rPr>
              <a:t>Currently Participating</a:t>
            </a:r>
            <a:r>
              <a:rPr lang="en-US" sz="2400" baseline="0">
                <a:solidFill>
                  <a:schemeClr val="tx2">
                    <a:lumMod val="75000"/>
                  </a:schemeClr>
                </a:solidFill>
              </a:rPr>
              <a:t> or Plan to Participate</a:t>
            </a:r>
            <a:r>
              <a:rPr lang="en-US" sz="2400">
                <a:solidFill>
                  <a:schemeClr val="tx2">
                    <a:lumMod val="75000"/>
                  </a:schemeClr>
                </a:solidFill>
              </a:rPr>
              <a:t> in TEFCA by CAH status</a:t>
            </a:r>
          </a:p>
        </c:rich>
      </c:tx>
      <c:layout>
        <c:manualLayout>
          <c:xMode val="edge"/>
          <c:yMode val="edge"/>
          <c:x val="0.12725936583704703"/>
          <c:y val="3.6657495556475378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2">
                  <a:lumMod val="75000"/>
                </a:schemeClr>
              </a:solidFill>
              <a:latin typeface="+mn-lt"/>
              <a:ea typeface="+mn-ea"/>
              <a:cs typeface="+mn-cs"/>
            </a:defRPr>
          </a:pPr>
          <a:endParaRPr lang="en-US"/>
        </a:p>
      </c:txPr>
    </c:title>
    <c:autoTitleDeleted val="0"/>
    <c:plotArea>
      <c:layout>
        <c:manualLayout>
          <c:layoutTarget val="inner"/>
          <c:xMode val="edge"/>
          <c:yMode val="edge"/>
          <c:x val="3.1850958880684253E-2"/>
          <c:y val="0.13396716441513384"/>
          <c:w val="0.93629808223863153"/>
          <c:h val="0.68919115332270542"/>
        </c:manualLayout>
      </c:layout>
      <c:lineChart>
        <c:grouping val="standard"/>
        <c:varyColors val="0"/>
        <c:ser>
          <c:idx val="0"/>
          <c:order val="0"/>
          <c:tx>
            <c:strRef>
              <c:f>'Participation and Awarenss CAH'!$A$2</c:f>
              <c:strCache>
                <c:ptCount val="1"/>
                <c:pt idx="0">
                  <c:v>CAH</c:v>
                </c:pt>
              </c:strCache>
            </c:strRef>
          </c:tx>
          <c:spPr>
            <a:ln w="31750" cap="rnd">
              <a:solidFill>
                <a:schemeClr val="accent1"/>
              </a:solidFill>
              <a:round/>
            </a:ln>
            <a:effectLst/>
          </c:spPr>
          <c:marker>
            <c:symbol val="circle"/>
            <c:size val="17"/>
            <c:spPr>
              <a:solidFill>
                <a:schemeClr val="accent1"/>
              </a:solidFill>
              <a:ln>
                <a:noFill/>
              </a:ln>
              <a:effectLst/>
            </c:spPr>
          </c:marker>
          <c:dLbls>
            <c:dLbl>
              <c:idx val="0"/>
              <c:layout>
                <c:manualLayout>
                  <c:x val="-1.9459274290440087E-2"/>
                  <c:y val="-4.4257386185275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95-496E-B29D-43E2DA589E36}"/>
                </c:ext>
              </c:extLst>
            </c:dLbl>
            <c:dLbl>
              <c:idx val="1"/>
              <c:layout>
                <c:manualLayout>
                  <c:x val="-1.4778751310177932E-2"/>
                  <c:y val="-4.91355095418057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95-496E-B29D-43E2DA589E36}"/>
                </c:ext>
              </c:extLst>
            </c:dLbl>
            <c:dLbl>
              <c:idx val="2"/>
              <c:layout>
                <c:manualLayout>
                  <c:x val="-2.1799535780571273E-2"/>
                  <c:y val="-5.14250537121517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95-496E-B29D-43E2DA589E36}"/>
                </c:ext>
              </c:extLst>
            </c:dLbl>
            <c:dLbl>
              <c:idx val="3"/>
              <c:layout>
                <c:manualLayout>
                  <c:x val="-7.1260962374491959E-3"/>
                  <c:y val="-4.1144731316936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95-496E-B29D-43E2DA589E3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'Participation and Awarenss CAH'!$B$1:$E$1</c:f>
              <c:numCache>
                <c:formatCode>General</c:formatCode>
                <c:ptCount val="4"/>
                <c:pt idx="0">
                  <c:v>2022</c:v>
                </c:pt>
                <c:pt idx="1">
                  <c:v>2023</c:v>
                </c:pt>
                <c:pt idx="2">
                  <c:v>2024</c:v>
                </c:pt>
                <c:pt idx="3">
                  <c:v>2025</c:v>
                </c:pt>
              </c:numCache>
            </c:numRef>
          </c:cat>
          <c:val>
            <c:numRef>
              <c:f>'Participation and Awarenss CAH'!$B$2:$E$2</c:f>
              <c:numCache>
                <c:formatCode>0%</c:formatCode>
                <c:ptCount val="4"/>
                <c:pt idx="0">
                  <c:v>0.32465860000000002</c:v>
                </c:pt>
                <c:pt idx="1">
                  <c:v>0.42</c:v>
                </c:pt>
                <c:pt idx="2">
                  <c:v>0.50868479999999994</c:v>
                </c:pt>
                <c:pt idx="3">
                  <c:v>0.63106909999999994</c:v>
                </c:pt>
              </c:numCache>
            </c:numRef>
          </c:val>
          <c:smooth val="0"/>
          <c:extLst>
            <c:ext xmlns:c16="http://schemas.microsoft.com/office/drawing/2014/chart" uri="{C3380CC4-5D6E-409C-BE32-E72D297353CC}">
              <c16:uniqueId val="{00000000-D46E-4E8A-86BC-F4D1960A9E5E}"/>
            </c:ext>
          </c:extLst>
        </c:ser>
        <c:ser>
          <c:idx val="1"/>
          <c:order val="1"/>
          <c:tx>
            <c:strRef>
              <c:f>'Participation and Awarenss CAH'!$A$3</c:f>
              <c:strCache>
                <c:ptCount val="1"/>
                <c:pt idx="0">
                  <c:v>Non-CAH</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'Participation and Awarenss CAH'!$B$1:$E$1</c:f>
              <c:numCache>
                <c:formatCode>General</c:formatCode>
                <c:ptCount val="4"/>
                <c:pt idx="0">
                  <c:v>2022</c:v>
                </c:pt>
                <c:pt idx="1">
                  <c:v>2023</c:v>
                </c:pt>
                <c:pt idx="2">
                  <c:v>2024</c:v>
                </c:pt>
                <c:pt idx="3">
                  <c:v>2025</c:v>
                </c:pt>
              </c:numCache>
            </c:numRef>
          </c:cat>
          <c:val>
            <c:numRef>
              <c:f>'Participation and Awarenss CAH'!$B$3:$E$3</c:f>
              <c:numCache>
                <c:formatCode>0%</c:formatCode>
                <c:ptCount val="4"/>
                <c:pt idx="0">
                  <c:v>0.5861016</c:v>
                </c:pt>
                <c:pt idx="1">
                  <c:v>0.73</c:v>
                </c:pt>
                <c:pt idx="2">
                  <c:v>0.74231390000000008</c:v>
                </c:pt>
                <c:pt idx="3">
                  <c:v>0.8746176</c:v>
                </c:pt>
              </c:numCache>
            </c:numRef>
          </c:val>
          <c:smooth val="0"/>
          <c:extLst>
            <c:ext xmlns:c16="http://schemas.microsoft.com/office/drawing/2014/chart" uri="{C3380CC4-5D6E-409C-BE32-E72D297353CC}">
              <c16:uniqueId val="{00000001-D46E-4E8A-86BC-F4D1960A9E5E}"/>
            </c:ext>
          </c:extLst>
        </c:ser>
        <c:dLbls>
          <c:dLblPos val="ctr"/>
          <c:showLegendKey val="0"/>
          <c:showVal val="1"/>
          <c:showCatName val="0"/>
          <c:showSerName val="0"/>
          <c:showPercent val="0"/>
          <c:showBubbleSize val="0"/>
        </c:dLbls>
        <c:marker val="1"/>
        <c:smooth val="0"/>
        <c:axId val="1244846599"/>
        <c:axId val="1244848647"/>
      </c:lineChart>
      <c:catAx>
        <c:axId val="124484659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n-US"/>
          </a:p>
        </c:txPr>
        <c:crossAx val="1244848647"/>
        <c:crosses val="autoZero"/>
        <c:auto val="1"/>
        <c:lblAlgn val="ctr"/>
        <c:lblOffset val="100"/>
        <c:noMultiLvlLbl val="0"/>
      </c:catAx>
      <c:valAx>
        <c:axId val="1244848647"/>
        <c:scaling>
          <c:orientation val="minMax"/>
        </c:scaling>
        <c:delete val="1"/>
        <c:axPos val="l"/>
        <c:numFmt formatCode="0%" sourceLinked="1"/>
        <c:majorTickMark val="none"/>
        <c:minorTickMark val="none"/>
        <c:tickLblPos val="nextTo"/>
        <c:crossAx val="1244846599"/>
        <c:crosses val="autoZero"/>
        <c:crossBetween val="midCat"/>
      </c:valAx>
      <c:spPr>
        <a:solidFill>
          <a:schemeClr val="bg1"/>
        </a:solidFill>
        <a:ln>
          <a:solidFill>
            <a:schemeClr val="bg1"/>
          </a:solidFill>
        </a:ln>
        <a:effectLst/>
      </c:spPr>
    </c:plotArea>
    <c:legend>
      <c:legendPos val="b"/>
      <c:layout>
        <c:manualLayout>
          <c:xMode val="edge"/>
          <c:yMode val="edge"/>
          <c:x val="0.38971434805105981"/>
          <c:y val="0.17300031652504202"/>
          <c:w val="0.16235448089424789"/>
          <c:h val="6.8560225152578813E-2"/>
        </c:manualLayout>
      </c:layout>
      <c:overlay val="0"/>
      <c:spPr>
        <a:solidFill>
          <a:schemeClr val="bg1">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Lack of Awareness of TEFCA by CAH status</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9152663581636629E-2"/>
          <c:y val="0.15435340572556763"/>
          <c:w val="0.91970365549572997"/>
          <c:h val="0.6719313491539125"/>
        </c:manualLayout>
      </c:layout>
      <c:lineChart>
        <c:grouping val="standard"/>
        <c:varyColors val="0"/>
        <c:ser>
          <c:idx val="0"/>
          <c:order val="0"/>
          <c:tx>
            <c:strRef>
              <c:f>'Participation and Awarenss CAH'!$A$6</c:f>
              <c:strCache>
                <c:ptCount val="1"/>
                <c:pt idx="0">
                  <c:v>CAH</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'Participation and Awarenss CAH'!$B$5:$E$5</c:f>
              <c:numCache>
                <c:formatCode>General</c:formatCode>
                <c:ptCount val="4"/>
                <c:pt idx="0">
                  <c:v>2022</c:v>
                </c:pt>
                <c:pt idx="1">
                  <c:v>2023</c:v>
                </c:pt>
                <c:pt idx="2">
                  <c:v>2024</c:v>
                </c:pt>
                <c:pt idx="3">
                  <c:v>2025</c:v>
                </c:pt>
              </c:numCache>
            </c:numRef>
          </c:cat>
          <c:val>
            <c:numRef>
              <c:f>'Participation and Awarenss CAH'!$B$6:$E$6</c:f>
              <c:numCache>
                <c:formatCode>0%</c:formatCode>
                <c:ptCount val="4"/>
                <c:pt idx="0">
                  <c:v>0.39626709999999998</c:v>
                </c:pt>
                <c:pt idx="1">
                  <c:v>0.41</c:v>
                </c:pt>
                <c:pt idx="2">
                  <c:v>0.28003051000000001</c:v>
                </c:pt>
                <c:pt idx="3">
                  <c:v>0.24290761</c:v>
                </c:pt>
              </c:numCache>
            </c:numRef>
          </c:val>
          <c:smooth val="0"/>
          <c:extLst>
            <c:ext xmlns:c16="http://schemas.microsoft.com/office/drawing/2014/chart" uri="{C3380CC4-5D6E-409C-BE32-E72D297353CC}">
              <c16:uniqueId val="{00000000-94D1-4DB8-A21C-5FAB369A94A3}"/>
            </c:ext>
          </c:extLst>
        </c:ser>
        <c:ser>
          <c:idx val="1"/>
          <c:order val="1"/>
          <c:tx>
            <c:strRef>
              <c:f>'Participation and Awarenss CAH'!$A$7</c:f>
              <c:strCache>
                <c:ptCount val="1"/>
                <c:pt idx="0">
                  <c:v>Non-CAH</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'Participation and Awarenss CAH'!$B$5:$E$5</c:f>
              <c:numCache>
                <c:formatCode>General</c:formatCode>
                <c:ptCount val="4"/>
                <c:pt idx="0">
                  <c:v>2022</c:v>
                </c:pt>
                <c:pt idx="1">
                  <c:v>2023</c:v>
                </c:pt>
                <c:pt idx="2">
                  <c:v>2024</c:v>
                </c:pt>
                <c:pt idx="3">
                  <c:v>2025</c:v>
                </c:pt>
              </c:numCache>
            </c:numRef>
          </c:cat>
          <c:val>
            <c:numRef>
              <c:f>'Participation and Awarenss CAH'!$B$7:$E$7</c:f>
              <c:numCache>
                <c:formatCode>0%</c:formatCode>
                <c:ptCount val="4"/>
                <c:pt idx="0">
                  <c:v>0.19161059999999999</c:v>
                </c:pt>
                <c:pt idx="1">
                  <c:v>0.16</c:v>
                </c:pt>
                <c:pt idx="2">
                  <c:v>9.5631069999999999E-2</c:v>
                </c:pt>
                <c:pt idx="3">
                  <c:v>7.1823639999999994E-2</c:v>
                </c:pt>
              </c:numCache>
            </c:numRef>
          </c:val>
          <c:smooth val="0"/>
          <c:extLst>
            <c:ext xmlns:c16="http://schemas.microsoft.com/office/drawing/2014/chart" uri="{C3380CC4-5D6E-409C-BE32-E72D297353CC}">
              <c16:uniqueId val="{00000001-94D1-4DB8-A21C-5FAB369A94A3}"/>
            </c:ext>
          </c:extLst>
        </c:ser>
        <c:dLbls>
          <c:dLblPos val="ctr"/>
          <c:showLegendKey val="0"/>
          <c:showVal val="1"/>
          <c:showCatName val="0"/>
          <c:showSerName val="0"/>
          <c:showPercent val="0"/>
          <c:showBubbleSize val="0"/>
        </c:dLbls>
        <c:marker val="1"/>
        <c:smooth val="0"/>
        <c:axId val="865707520"/>
        <c:axId val="865707880"/>
      </c:lineChart>
      <c:catAx>
        <c:axId val="8657075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n-US"/>
          </a:p>
        </c:txPr>
        <c:crossAx val="865707880"/>
        <c:crosses val="autoZero"/>
        <c:auto val="1"/>
        <c:lblAlgn val="ctr"/>
        <c:lblOffset val="100"/>
        <c:noMultiLvlLbl val="0"/>
      </c:catAx>
      <c:valAx>
        <c:axId val="865707880"/>
        <c:scaling>
          <c:orientation val="minMax"/>
        </c:scaling>
        <c:delete val="1"/>
        <c:axPos val="l"/>
        <c:numFmt formatCode="0%" sourceLinked="1"/>
        <c:majorTickMark val="none"/>
        <c:minorTickMark val="none"/>
        <c:tickLblPos val="nextTo"/>
        <c:crossAx val="865707520"/>
        <c:crosses val="autoZero"/>
        <c:crossBetween val="between"/>
      </c:valAx>
      <c:spPr>
        <a:noFill/>
        <a:ln>
          <a:noFill/>
        </a:ln>
        <a:effectLst/>
      </c:spPr>
    </c:plotArea>
    <c:legend>
      <c:legendPos val="b"/>
      <c:layout>
        <c:manualLayout>
          <c:xMode val="edge"/>
          <c:yMode val="edge"/>
          <c:x val="0.5425091332472517"/>
          <c:y val="0.14556218551705394"/>
          <c:w val="0.26123466997045491"/>
          <c:h val="5.7481487196152203E-2"/>
        </c:manualLayout>
      </c:layout>
      <c:overlay val="0"/>
      <c:spPr>
        <a:solidFill>
          <a:srgbClr val="FFFFFF">
            <a:alpha val="39000"/>
          </a:srgb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0D3DE-09E8-4DA2-AE83-6F456A3F1293}"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34D95-54C3-4613-8FCE-32D03C7022BF}" type="slidenum">
              <a:rPr lang="en-US" smtClean="0"/>
              <a:t>‹#›</a:t>
            </a:fld>
            <a:endParaRPr lang="en-US"/>
          </a:p>
        </p:txBody>
      </p:sp>
    </p:spTree>
    <p:extLst>
      <p:ext uri="{BB962C8B-B14F-4D97-AF65-F5344CB8AC3E}">
        <p14:creationId xmlns:p14="http://schemas.microsoft.com/office/powerpoint/2010/main" val="141456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E0A1D7-41F4-4ABD-BFCE-86B7BE9B3D4B}"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
        <p:nvSpPr>
          <p:cNvPr id="10" name="Slide Image Placeholder 9"/>
          <p:cNvSpPr>
            <a:spLocks noGrp="1" noRot="1" noChangeAspect="1"/>
          </p:cNvSpPr>
          <p:nvPr>
            <p:ph type="sldImg"/>
          </p:nvPr>
        </p:nvSpPr>
        <p:spPr>
          <a:xfrm>
            <a:off x="635000" y="327025"/>
            <a:ext cx="5588000" cy="3143250"/>
          </a:xfrm>
        </p:spPr>
      </p:sp>
      <p:sp>
        <p:nvSpPr>
          <p:cNvPr id="11" name="Notes Placeholder 10"/>
          <p:cNvSpPr>
            <a:spLocks noGrp="1"/>
          </p:cNvSpPr>
          <p:nvPr>
            <p:ph type="body" idx="1"/>
          </p:nvPr>
        </p:nvSpPr>
        <p:spPr/>
        <p:txBody>
          <a:bodyPr/>
          <a:lstStyle/>
          <a:p>
            <a:endParaRPr lang="en-US"/>
          </a:p>
        </p:txBody>
      </p:sp>
    </p:spTree>
    <p:extLst>
      <p:ext uri="{BB962C8B-B14F-4D97-AF65-F5344CB8AC3E}">
        <p14:creationId xmlns:p14="http://schemas.microsoft.com/office/powerpoint/2010/main" val="281325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4F26A5-A2FC-411C-B293-4738F9A42BAB}"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84996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EE263-AFB3-DA95-F172-C0A3A34A5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FBF70F-BFD3-0F4A-4BE7-447C118D1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7B10-22D6-581C-0877-38D7ED0EE5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208B06-8973-4F26-362C-3FB6120EF66C}"/>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4F26A5-A2FC-411C-B293-4738F9A42BAB}"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139808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FB19D-5161-59E8-5F63-F61F1D2788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A3E24-F7C4-CCDC-ED6D-810407C0E3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DCAF2-F2AB-530F-7013-A18B36B866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762B61-B7A5-43F8-7420-B0CFE87F8CB6}"/>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4F26A5-A2FC-411C-B293-4738F9A42BAB}"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322004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B0C73-0BF8-9A95-7A98-4A7C11DF5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F9F40-8D3F-0C56-5FFD-A95C23808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DFB7DB-612B-8C34-84B4-B32E3F5E35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CAD3C2-9290-50ED-F245-08E59FA048BC}"/>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4F26A5-A2FC-411C-B293-4738F9A42BAB}"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1908577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209B9-15B6-6108-66B9-FE8DE0529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41E3B-03F5-6984-37CD-40D5BB0E1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2F6F73-0F71-8C65-F1CA-B7834DC76A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FB07E4-AB75-10F4-3CFF-2FEB123F1924}"/>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84F26A5-A2FC-411C-B293-4738F9A42BAB}"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1331264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5.sv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Light">
    <p:bg bwMode="gray">
      <p:bgPr>
        <a:solidFill>
          <a:srgbClr val="0A2999"/>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2" name="Rectangle 1">
            <a:extLst>
              <a:ext uri="{FF2B5EF4-FFF2-40B4-BE49-F238E27FC236}">
                <a16:creationId xmlns:a16="http://schemas.microsoft.com/office/drawing/2014/main" id="{0E3F32BF-68C5-9040-2D9D-D2B58ECB6E1B}"/>
              </a:ext>
              <a:ext uri="{C183D7F6-B498-43B3-948B-1728B52AA6E4}">
                <adec:decorative xmlns:adec="http://schemas.microsoft.com/office/drawing/2017/decorative" val="1"/>
              </a:ext>
            </a:extLst>
          </p:cNvPr>
          <p:cNvSpPr/>
          <p:nvPr userDrawn="1"/>
        </p:nvSpPr>
        <p:spPr bwMode="gray">
          <a:xfrm>
            <a:off x="1" y="0"/>
            <a:ext cx="7473009" cy="685800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49" name="Title 1"/>
          <p:cNvSpPr>
            <a:spLocks noGrp="1"/>
          </p:cNvSpPr>
          <p:nvPr userDrawn="1">
            <p:ph type="ctrTitle"/>
          </p:nvPr>
        </p:nvSpPr>
        <p:spPr bwMode="gray">
          <a:xfrm>
            <a:off x="457318" y="2193926"/>
            <a:ext cx="6553320" cy="1235074"/>
          </a:xfrm>
        </p:spPr>
        <p:txBody>
          <a:bodyPr vert="horz" lIns="0" tIns="0" rIns="0" bIns="0" rtlCol="0" anchor="b" anchorCtr="0">
            <a:noAutofit/>
          </a:bodyPr>
          <a:lstStyle>
            <a:lvl1pPr>
              <a:spcBef>
                <a:spcPts val="0"/>
              </a:spcBef>
              <a:defRPr lang="en-US" sz="3400" b="1" dirty="0">
                <a:solidFill>
                  <a:schemeClr val="accent2"/>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accent2"/>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50000"/>
                  </a:schemeClr>
                </a:solidFill>
              </a:defRPr>
            </a:lvl1pPr>
          </a:lstStyle>
          <a:p>
            <a:pPr lvl="0"/>
            <a:r>
              <a:rPr lang="en-US"/>
              <a:t>Click to edit Master text styles</a:t>
            </a: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5" name="Graphic 4" descr="ASTP logo">
            <a:extLst>
              <a:ext uri="{FF2B5EF4-FFF2-40B4-BE49-F238E27FC236}">
                <a16:creationId xmlns:a16="http://schemas.microsoft.com/office/drawing/2014/main" id="{721A8959-C237-407F-E690-90C92728E1E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7319" y="457201"/>
            <a:ext cx="2561306" cy="410163"/>
          </a:xfrm>
          <a:prstGeom prst="rect">
            <a:avLst/>
          </a:prstGeom>
        </p:spPr>
      </p:pic>
    </p:spTree>
    <p:custDataLst>
      <p:tags r:id="rId1"/>
    </p:custDataLst>
    <p:extLst>
      <p:ext uri="{BB962C8B-B14F-4D97-AF65-F5344CB8AC3E}">
        <p14:creationId xmlns:p14="http://schemas.microsoft.com/office/powerpoint/2010/main" val="2224196038"/>
      </p:ext>
    </p:extLst>
  </p:cSld>
  <p:clrMapOvr>
    <a:masterClrMapping/>
  </p:clrMapOvr>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6" name="Content Placeholder 5">
            <a:extLst>
              <a:ext uri="{FF2B5EF4-FFF2-40B4-BE49-F238E27FC236}">
                <a16:creationId xmlns:a16="http://schemas.microsoft.com/office/drawing/2014/main" id="{FF4A951F-7F06-3C3C-1CF5-9A3C02E7B0E9}"/>
              </a:ext>
            </a:extLst>
          </p:cNvPr>
          <p:cNvSpPr>
            <a:spLocks noGrp="1"/>
          </p:cNvSpPr>
          <p:nvPr>
            <p:ph sz="quarter" idx="10"/>
          </p:nvPr>
        </p:nvSpPr>
        <p:spPr>
          <a:xfrm>
            <a:off x="457319" y="1690688"/>
            <a:ext cx="5467187"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C12A6DAF-C623-9C3A-EFA6-870D2676ADB0}"/>
              </a:ext>
            </a:extLst>
          </p:cNvPr>
          <p:cNvSpPr>
            <a:spLocks noGrp="1"/>
          </p:cNvSpPr>
          <p:nvPr>
            <p:ph sz="quarter" idx="11"/>
          </p:nvPr>
        </p:nvSpPr>
        <p:spPr>
          <a:xfrm>
            <a:off x="6267495" y="1690688"/>
            <a:ext cx="5467186"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795035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Content Placeholder 3">
            <a:extLst>
              <a:ext uri="{FF2B5EF4-FFF2-40B4-BE49-F238E27FC236}">
                <a16:creationId xmlns:a16="http://schemas.microsoft.com/office/drawing/2014/main" id="{AD9FE6A0-0850-BC6F-11AE-4B08F8A9FE35}"/>
              </a:ext>
            </a:extLst>
          </p:cNvPr>
          <p:cNvSpPr>
            <a:spLocks noGrp="1"/>
          </p:cNvSpPr>
          <p:nvPr>
            <p:ph sz="quarter" idx="12"/>
          </p:nvPr>
        </p:nvSpPr>
        <p:spPr>
          <a:xfrm>
            <a:off x="457320"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A63BCADD-9869-CCB7-AFD3-B370EFE0DFEE}"/>
              </a:ext>
            </a:extLst>
          </p:cNvPr>
          <p:cNvSpPr>
            <a:spLocks noGrp="1"/>
          </p:cNvSpPr>
          <p:nvPr>
            <p:ph sz="quarter" idx="13"/>
          </p:nvPr>
        </p:nvSpPr>
        <p:spPr>
          <a:xfrm>
            <a:off x="4344532"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C3F98BC9-F223-77BE-C34B-AF9B928813EE}"/>
              </a:ext>
            </a:extLst>
          </p:cNvPr>
          <p:cNvSpPr>
            <a:spLocks noGrp="1"/>
          </p:cNvSpPr>
          <p:nvPr>
            <p:ph sz="quarter" idx="14"/>
          </p:nvPr>
        </p:nvSpPr>
        <p:spPr>
          <a:xfrm>
            <a:off x="8239911"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145947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ed Content _1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20" y="1690688"/>
            <a:ext cx="5467795"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FF553FDC-145C-B531-E832-3CADDBA412D4}"/>
              </a:ext>
            </a:extLst>
          </p:cNvPr>
          <p:cNvSpPr>
            <a:spLocks noGrp="1"/>
          </p:cNvSpPr>
          <p:nvPr>
            <p:ph sz="quarter" idx="18"/>
          </p:nvPr>
        </p:nvSpPr>
        <p:spPr>
          <a:xfrm>
            <a:off x="457320" y="2368296"/>
            <a:ext cx="5467186"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974135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ed Content 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19"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CCCBF604-AD7C-FFCB-68E0-83E247B0CC13}"/>
              </a:ext>
            </a:extLst>
          </p:cNvPr>
          <p:cNvSpPr>
            <a:spLocks noGrp="1"/>
          </p:cNvSpPr>
          <p:nvPr>
            <p:ph sz="quarter" idx="20"/>
          </p:nvPr>
        </p:nvSpPr>
        <p:spPr>
          <a:xfrm>
            <a:off x="457319"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AB91C661-E5C2-36F5-C334-D6FB6028B1AC}"/>
              </a:ext>
            </a:extLst>
          </p:cNvPr>
          <p:cNvSpPr>
            <a:spLocks noGrp="1"/>
          </p:cNvSpPr>
          <p:nvPr>
            <p:ph type="body" sz="quarter" idx="21"/>
          </p:nvPr>
        </p:nvSpPr>
        <p:spPr bwMode="gray">
          <a:xfrm>
            <a:off x="6275510"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8" name="Content Placeholder 5">
            <a:extLst>
              <a:ext uri="{FF2B5EF4-FFF2-40B4-BE49-F238E27FC236}">
                <a16:creationId xmlns:a16="http://schemas.microsoft.com/office/drawing/2014/main" id="{13F6F47F-A8A9-2070-EEBA-E4275628294B}"/>
              </a:ext>
            </a:extLst>
          </p:cNvPr>
          <p:cNvSpPr>
            <a:spLocks noGrp="1"/>
          </p:cNvSpPr>
          <p:nvPr>
            <p:ph sz="quarter" idx="22"/>
          </p:nvPr>
        </p:nvSpPr>
        <p:spPr>
          <a:xfrm>
            <a:off x="6275510"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467999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ed Content 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20" y="1690688"/>
            <a:ext cx="3494224"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Text Placeholder 4">
            <a:extLst>
              <a:ext uri="{FF2B5EF4-FFF2-40B4-BE49-F238E27FC236}">
                <a16:creationId xmlns:a16="http://schemas.microsoft.com/office/drawing/2014/main" id="{749B7513-CADD-B609-D0CC-9832BAABBF38}"/>
              </a:ext>
            </a:extLst>
          </p:cNvPr>
          <p:cNvSpPr>
            <a:spLocks noGrp="1"/>
          </p:cNvSpPr>
          <p:nvPr>
            <p:ph type="body" sz="quarter" idx="19"/>
          </p:nvPr>
        </p:nvSpPr>
        <p:spPr bwMode="gray">
          <a:xfrm>
            <a:off x="4345682"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EDD46EED-7958-B010-F1F8-86A97D735A08}"/>
              </a:ext>
            </a:extLst>
          </p:cNvPr>
          <p:cNvSpPr>
            <a:spLocks noGrp="1"/>
          </p:cNvSpPr>
          <p:nvPr>
            <p:ph type="body" sz="quarter" idx="21"/>
          </p:nvPr>
        </p:nvSpPr>
        <p:spPr bwMode="gray">
          <a:xfrm>
            <a:off x="8240455"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D2B4DBFC-B5AC-8F31-409F-5956B0433B79}"/>
              </a:ext>
            </a:extLst>
          </p:cNvPr>
          <p:cNvSpPr>
            <a:spLocks noGrp="1"/>
          </p:cNvSpPr>
          <p:nvPr>
            <p:ph sz="quarter" idx="22"/>
          </p:nvPr>
        </p:nvSpPr>
        <p:spPr>
          <a:xfrm>
            <a:off x="457320"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91937E17-F968-3A38-DBAD-A48B9068998C}"/>
              </a:ext>
            </a:extLst>
          </p:cNvPr>
          <p:cNvSpPr>
            <a:spLocks noGrp="1"/>
          </p:cNvSpPr>
          <p:nvPr>
            <p:ph sz="quarter" idx="23"/>
          </p:nvPr>
        </p:nvSpPr>
        <p:spPr>
          <a:xfrm>
            <a:off x="4352698"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9">
            <a:extLst>
              <a:ext uri="{FF2B5EF4-FFF2-40B4-BE49-F238E27FC236}">
                <a16:creationId xmlns:a16="http://schemas.microsoft.com/office/drawing/2014/main" id="{B0FB9E8E-981A-C14D-37FA-466C4D20BBE9}"/>
              </a:ext>
            </a:extLst>
          </p:cNvPr>
          <p:cNvSpPr>
            <a:spLocks noGrp="1"/>
          </p:cNvSpPr>
          <p:nvPr>
            <p:ph sz="quarter" idx="24"/>
          </p:nvPr>
        </p:nvSpPr>
        <p:spPr>
          <a:xfrm>
            <a:off x="8248076"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90231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ed Content _4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18"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93279178-3313-1462-07C7-4D0B94B28C9C}"/>
              </a:ext>
            </a:extLst>
          </p:cNvPr>
          <p:cNvSpPr>
            <a:spLocks noGrp="1"/>
          </p:cNvSpPr>
          <p:nvPr>
            <p:ph sz="quarter" idx="24"/>
          </p:nvPr>
        </p:nvSpPr>
        <p:spPr>
          <a:xfrm>
            <a:off x="457319"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E25AED0C-FBF4-70C9-7712-606F401A3650}"/>
              </a:ext>
            </a:extLst>
          </p:cNvPr>
          <p:cNvSpPr>
            <a:spLocks noGrp="1"/>
          </p:cNvSpPr>
          <p:nvPr>
            <p:ph type="body" sz="quarter" idx="25"/>
          </p:nvPr>
        </p:nvSpPr>
        <p:spPr bwMode="gray">
          <a:xfrm>
            <a:off x="6267496"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9" name="Content Placeholder 5">
            <a:extLst>
              <a:ext uri="{FF2B5EF4-FFF2-40B4-BE49-F238E27FC236}">
                <a16:creationId xmlns:a16="http://schemas.microsoft.com/office/drawing/2014/main" id="{FBA25819-7F4C-2C1C-68A8-78EBCC86CA47}"/>
              </a:ext>
            </a:extLst>
          </p:cNvPr>
          <p:cNvSpPr>
            <a:spLocks noGrp="1"/>
          </p:cNvSpPr>
          <p:nvPr>
            <p:ph sz="quarter" idx="26"/>
          </p:nvPr>
        </p:nvSpPr>
        <p:spPr>
          <a:xfrm>
            <a:off x="6267496"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AA9CA79B-75C0-274E-DB0B-DBE8792C8818}"/>
              </a:ext>
            </a:extLst>
          </p:cNvPr>
          <p:cNvSpPr>
            <a:spLocks noGrp="1"/>
          </p:cNvSpPr>
          <p:nvPr>
            <p:ph type="body" sz="quarter" idx="27"/>
          </p:nvPr>
        </p:nvSpPr>
        <p:spPr bwMode="gray">
          <a:xfrm>
            <a:off x="457318" y="3816351"/>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3" name="Content Placeholder 5">
            <a:extLst>
              <a:ext uri="{FF2B5EF4-FFF2-40B4-BE49-F238E27FC236}">
                <a16:creationId xmlns:a16="http://schemas.microsoft.com/office/drawing/2014/main" id="{A0E0EAB2-23C5-C823-ADF7-920387F8E95F}"/>
              </a:ext>
            </a:extLst>
          </p:cNvPr>
          <p:cNvSpPr>
            <a:spLocks noGrp="1"/>
          </p:cNvSpPr>
          <p:nvPr>
            <p:ph sz="quarter" idx="28"/>
          </p:nvPr>
        </p:nvSpPr>
        <p:spPr>
          <a:xfrm>
            <a:off x="457319"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FDDD128D-2BE9-98E3-CEDB-956CD6F70F89}"/>
              </a:ext>
            </a:extLst>
          </p:cNvPr>
          <p:cNvSpPr>
            <a:spLocks noGrp="1"/>
          </p:cNvSpPr>
          <p:nvPr>
            <p:ph type="body" sz="quarter" idx="29"/>
          </p:nvPr>
        </p:nvSpPr>
        <p:spPr bwMode="gray">
          <a:xfrm>
            <a:off x="6267496" y="3816351"/>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5" name="Content Placeholder 5">
            <a:extLst>
              <a:ext uri="{FF2B5EF4-FFF2-40B4-BE49-F238E27FC236}">
                <a16:creationId xmlns:a16="http://schemas.microsoft.com/office/drawing/2014/main" id="{BBEBC001-218F-22F4-BB36-1A98F8C669E9}"/>
              </a:ext>
            </a:extLst>
          </p:cNvPr>
          <p:cNvSpPr>
            <a:spLocks noGrp="1"/>
          </p:cNvSpPr>
          <p:nvPr>
            <p:ph sz="quarter" idx="30"/>
          </p:nvPr>
        </p:nvSpPr>
        <p:spPr>
          <a:xfrm>
            <a:off x="6267496"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623267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enter Content_Focuse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145883" y="2368296"/>
            <a:ext cx="7521141" cy="2850818"/>
          </a:xfrm>
        </p:spPr>
        <p:txBody>
          <a:bodyPr/>
          <a:lstStyle>
            <a:lvl1pPr marL="0" indent="0">
              <a:spcBef>
                <a:spcPts val="1000"/>
              </a:spcBef>
              <a:buNone/>
              <a:defRPr sz="1400">
                <a:solidFill>
                  <a:schemeClr val="accent2"/>
                </a:solidFill>
              </a:defRPr>
            </a:lvl1pPr>
            <a:lvl2pPr marL="347663" indent="-119063">
              <a:spcBef>
                <a:spcPts val="500"/>
              </a:spcBef>
              <a:defRPr sz="1400">
                <a:solidFill>
                  <a:schemeClr val="accent2"/>
                </a:solidFill>
              </a:defRPr>
            </a:lvl2pPr>
            <a:lvl3pPr marL="512763" indent="-107950">
              <a:spcBef>
                <a:spcPts val="200"/>
              </a:spcBef>
              <a:defRPr sz="1200">
                <a:solidFill>
                  <a:schemeClr val="accent2"/>
                </a:solidFill>
              </a:defRPr>
            </a:lvl3pPr>
            <a:lvl4pPr marL="685800" indent="-109538">
              <a:spcBef>
                <a:spcPts val="200"/>
              </a:spcBef>
              <a:defRPr sz="1100">
                <a:solidFill>
                  <a:schemeClr val="accent2"/>
                </a:solidFill>
              </a:defRPr>
            </a:lvl4pPr>
            <a:lvl5pPr marL="858838" indent="-117475">
              <a:spcBef>
                <a:spcPts val="200"/>
              </a:spcBef>
              <a:defRPr sz="1050">
                <a:solidFill>
                  <a:schemeClr val="accent2"/>
                </a:solidFill>
              </a:defRPr>
            </a:lvl5pPr>
          </a:lstStyle>
          <a:p>
            <a:pPr lvl="0"/>
            <a:r>
              <a:rPr lang="en-US"/>
              <a:t>Click to edit Master text styles</a:t>
            </a:r>
          </a:p>
        </p:txBody>
      </p:sp>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hasCustomPrompt="1"/>
          </p:nvPr>
        </p:nvSpPr>
        <p:spPr bwMode="gray">
          <a:xfrm>
            <a:off x="2145883" y="1782604"/>
            <a:ext cx="7521141" cy="493776"/>
          </a:xfrm>
          <a:noFill/>
          <a:effectLst/>
        </p:spPr>
        <p:txBody>
          <a:bodyPr lIns="0" tIns="91440" rIns="0"/>
          <a:lstStyle>
            <a:lvl1pPr marL="9525" indent="-9525">
              <a:spcBef>
                <a:spcPts val="0"/>
              </a:spcBef>
              <a:buNone/>
              <a:tabLst/>
              <a:defRPr sz="1700" b="1">
                <a:solidFill>
                  <a:schemeClr val="accent1"/>
                </a:solidFill>
              </a:defRPr>
            </a:lvl1pPr>
          </a:lstStyle>
          <a:p>
            <a:pPr lvl="0"/>
            <a:r>
              <a:rPr lang="en-US"/>
              <a:t>Headline</a:t>
            </a:r>
          </a:p>
        </p:txBody>
      </p:sp>
    </p:spTree>
    <p:custDataLst>
      <p:tags r:id="rId1"/>
    </p:custDataLst>
    <p:extLst>
      <p:ext uri="{BB962C8B-B14F-4D97-AF65-F5344CB8AC3E}">
        <p14:creationId xmlns:p14="http://schemas.microsoft.com/office/powerpoint/2010/main" val="1012981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E8C2-5945-3D6A-8B9E-DC4E3584451E}"/>
              </a:ext>
            </a:extLst>
          </p:cNvPr>
          <p:cNvSpPr>
            <a:spLocks noGrp="1"/>
          </p:cNvSpPr>
          <p:nvPr>
            <p:ph type="title"/>
          </p:nvPr>
        </p:nvSpPr>
        <p:spPr/>
        <p:txBody>
          <a:bodyPr/>
          <a:lstStyle>
            <a:lvl1pPr>
              <a:defRPr b="0" spc="-50"/>
            </a:lvl1pPr>
          </a:lstStyle>
          <a:p>
            <a:r>
              <a:rPr lang="en-US"/>
              <a:t>Click to edit Master title style</a:t>
            </a:r>
          </a:p>
        </p:txBody>
      </p:sp>
      <p:sp>
        <p:nvSpPr>
          <p:cNvPr id="8" name="Text Placeholder 10">
            <a:extLst>
              <a:ext uri="{FF2B5EF4-FFF2-40B4-BE49-F238E27FC236}">
                <a16:creationId xmlns:a16="http://schemas.microsoft.com/office/drawing/2014/main" id="{0B690C78-265B-C177-00EC-C03891FECC5C}"/>
              </a:ext>
            </a:extLst>
          </p:cNvPr>
          <p:cNvSpPr>
            <a:spLocks noGrp="1"/>
          </p:cNvSpPr>
          <p:nvPr>
            <p:ph type="body" sz="quarter" idx="12" hasCustomPrompt="1"/>
          </p:nvPr>
        </p:nvSpPr>
        <p:spPr>
          <a:xfrm>
            <a:off x="709597"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01</a:t>
            </a:r>
          </a:p>
        </p:txBody>
      </p:sp>
      <p:sp>
        <p:nvSpPr>
          <p:cNvPr id="9" name="Text Placeholder 10">
            <a:extLst>
              <a:ext uri="{FF2B5EF4-FFF2-40B4-BE49-F238E27FC236}">
                <a16:creationId xmlns:a16="http://schemas.microsoft.com/office/drawing/2014/main" id="{97B75870-34EF-B172-9DC5-7B3B469DD535}"/>
              </a:ext>
            </a:extLst>
          </p:cNvPr>
          <p:cNvSpPr>
            <a:spLocks noGrp="1"/>
          </p:cNvSpPr>
          <p:nvPr>
            <p:ph type="body" sz="quarter" idx="13" hasCustomPrompt="1"/>
          </p:nvPr>
        </p:nvSpPr>
        <p:spPr>
          <a:xfrm>
            <a:off x="701092"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0" name="Text Placeholder 10">
            <a:extLst>
              <a:ext uri="{FF2B5EF4-FFF2-40B4-BE49-F238E27FC236}">
                <a16:creationId xmlns:a16="http://schemas.microsoft.com/office/drawing/2014/main" id="{E32C26DF-97A8-85FD-1197-8C10436F56BC}"/>
              </a:ext>
            </a:extLst>
          </p:cNvPr>
          <p:cNvSpPr>
            <a:spLocks noGrp="1"/>
          </p:cNvSpPr>
          <p:nvPr>
            <p:ph type="body" sz="quarter" idx="14" hasCustomPrompt="1"/>
          </p:nvPr>
        </p:nvSpPr>
        <p:spPr>
          <a:xfrm>
            <a:off x="701092"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1" name="Text Placeholder 10">
            <a:extLst>
              <a:ext uri="{FF2B5EF4-FFF2-40B4-BE49-F238E27FC236}">
                <a16:creationId xmlns:a16="http://schemas.microsoft.com/office/drawing/2014/main" id="{98CDD658-3E19-2918-02C4-5E395910A8E7}"/>
              </a:ext>
            </a:extLst>
          </p:cNvPr>
          <p:cNvSpPr>
            <a:spLocks noGrp="1"/>
          </p:cNvSpPr>
          <p:nvPr>
            <p:ph type="body" sz="quarter" idx="15" hasCustomPrompt="1"/>
          </p:nvPr>
        </p:nvSpPr>
        <p:spPr>
          <a:xfrm>
            <a:off x="2973591"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02</a:t>
            </a:r>
          </a:p>
        </p:txBody>
      </p:sp>
      <p:sp>
        <p:nvSpPr>
          <p:cNvPr id="12" name="Text Placeholder 10">
            <a:extLst>
              <a:ext uri="{FF2B5EF4-FFF2-40B4-BE49-F238E27FC236}">
                <a16:creationId xmlns:a16="http://schemas.microsoft.com/office/drawing/2014/main" id="{993A77F2-571C-DD91-C115-B580B6A1E223}"/>
              </a:ext>
            </a:extLst>
          </p:cNvPr>
          <p:cNvSpPr>
            <a:spLocks noGrp="1"/>
          </p:cNvSpPr>
          <p:nvPr>
            <p:ph type="body" sz="quarter" idx="16" hasCustomPrompt="1"/>
          </p:nvPr>
        </p:nvSpPr>
        <p:spPr>
          <a:xfrm>
            <a:off x="2965085"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3" name="Text Placeholder 10">
            <a:extLst>
              <a:ext uri="{FF2B5EF4-FFF2-40B4-BE49-F238E27FC236}">
                <a16:creationId xmlns:a16="http://schemas.microsoft.com/office/drawing/2014/main" id="{8C50AFBE-858F-695A-1B2B-0D7F45840AA9}"/>
              </a:ext>
            </a:extLst>
          </p:cNvPr>
          <p:cNvSpPr>
            <a:spLocks noGrp="1"/>
          </p:cNvSpPr>
          <p:nvPr>
            <p:ph type="body" sz="quarter" idx="17" hasCustomPrompt="1"/>
          </p:nvPr>
        </p:nvSpPr>
        <p:spPr>
          <a:xfrm>
            <a:off x="2965085"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4" name="Text Placeholder 10">
            <a:extLst>
              <a:ext uri="{FF2B5EF4-FFF2-40B4-BE49-F238E27FC236}">
                <a16:creationId xmlns:a16="http://schemas.microsoft.com/office/drawing/2014/main" id="{1159A50A-6E6C-77FA-D12E-13DD6B103C87}"/>
              </a:ext>
            </a:extLst>
          </p:cNvPr>
          <p:cNvSpPr>
            <a:spLocks noGrp="1"/>
          </p:cNvSpPr>
          <p:nvPr>
            <p:ph type="body" sz="quarter" idx="18" hasCustomPrompt="1"/>
          </p:nvPr>
        </p:nvSpPr>
        <p:spPr>
          <a:xfrm>
            <a:off x="5192972"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03</a:t>
            </a:r>
          </a:p>
        </p:txBody>
      </p:sp>
      <p:sp>
        <p:nvSpPr>
          <p:cNvPr id="15" name="Text Placeholder 10">
            <a:extLst>
              <a:ext uri="{FF2B5EF4-FFF2-40B4-BE49-F238E27FC236}">
                <a16:creationId xmlns:a16="http://schemas.microsoft.com/office/drawing/2014/main" id="{8F837DAE-3A62-3E10-09B8-EB0D617D1C7E}"/>
              </a:ext>
            </a:extLst>
          </p:cNvPr>
          <p:cNvSpPr>
            <a:spLocks noGrp="1"/>
          </p:cNvSpPr>
          <p:nvPr>
            <p:ph type="body" sz="quarter" idx="19" hasCustomPrompt="1"/>
          </p:nvPr>
        </p:nvSpPr>
        <p:spPr>
          <a:xfrm>
            <a:off x="5184466"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6" name="Text Placeholder 10">
            <a:extLst>
              <a:ext uri="{FF2B5EF4-FFF2-40B4-BE49-F238E27FC236}">
                <a16:creationId xmlns:a16="http://schemas.microsoft.com/office/drawing/2014/main" id="{C40A9B8B-164D-59C0-3DD7-6EDA592028F6}"/>
              </a:ext>
            </a:extLst>
          </p:cNvPr>
          <p:cNvSpPr>
            <a:spLocks noGrp="1"/>
          </p:cNvSpPr>
          <p:nvPr>
            <p:ph type="body" sz="quarter" idx="20" hasCustomPrompt="1"/>
          </p:nvPr>
        </p:nvSpPr>
        <p:spPr>
          <a:xfrm>
            <a:off x="5184466"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7" name="Text Placeholder 10">
            <a:extLst>
              <a:ext uri="{FF2B5EF4-FFF2-40B4-BE49-F238E27FC236}">
                <a16:creationId xmlns:a16="http://schemas.microsoft.com/office/drawing/2014/main" id="{8DC7A8FD-72FE-188B-65D5-CADA1F348649}"/>
              </a:ext>
            </a:extLst>
          </p:cNvPr>
          <p:cNvSpPr>
            <a:spLocks noGrp="1"/>
          </p:cNvSpPr>
          <p:nvPr>
            <p:ph type="body" sz="quarter" idx="21" hasCustomPrompt="1"/>
          </p:nvPr>
        </p:nvSpPr>
        <p:spPr>
          <a:xfrm>
            <a:off x="7412354"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04</a:t>
            </a:r>
          </a:p>
        </p:txBody>
      </p:sp>
      <p:sp>
        <p:nvSpPr>
          <p:cNvPr id="18" name="Text Placeholder 10">
            <a:extLst>
              <a:ext uri="{FF2B5EF4-FFF2-40B4-BE49-F238E27FC236}">
                <a16:creationId xmlns:a16="http://schemas.microsoft.com/office/drawing/2014/main" id="{9C6C264E-5E38-3B0E-6C23-3D7B5B8FC82C}"/>
              </a:ext>
            </a:extLst>
          </p:cNvPr>
          <p:cNvSpPr>
            <a:spLocks noGrp="1"/>
          </p:cNvSpPr>
          <p:nvPr>
            <p:ph type="body" sz="quarter" idx="22" hasCustomPrompt="1"/>
          </p:nvPr>
        </p:nvSpPr>
        <p:spPr>
          <a:xfrm>
            <a:off x="7403848"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9" name="Text Placeholder 10">
            <a:extLst>
              <a:ext uri="{FF2B5EF4-FFF2-40B4-BE49-F238E27FC236}">
                <a16:creationId xmlns:a16="http://schemas.microsoft.com/office/drawing/2014/main" id="{A2CD696B-11DA-B4A3-9DD7-4D267A6C0720}"/>
              </a:ext>
            </a:extLst>
          </p:cNvPr>
          <p:cNvSpPr>
            <a:spLocks noGrp="1"/>
          </p:cNvSpPr>
          <p:nvPr>
            <p:ph type="body" sz="quarter" idx="23" hasCustomPrompt="1"/>
          </p:nvPr>
        </p:nvSpPr>
        <p:spPr>
          <a:xfrm>
            <a:off x="7403848"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0" name="Text Placeholder 10">
            <a:extLst>
              <a:ext uri="{FF2B5EF4-FFF2-40B4-BE49-F238E27FC236}">
                <a16:creationId xmlns:a16="http://schemas.microsoft.com/office/drawing/2014/main" id="{9A66A8BB-0E11-5EA2-4897-9F538BCA44B0}"/>
              </a:ext>
            </a:extLst>
          </p:cNvPr>
          <p:cNvSpPr>
            <a:spLocks noGrp="1"/>
          </p:cNvSpPr>
          <p:nvPr>
            <p:ph type="body" sz="quarter" idx="24" hasCustomPrompt="1"/>
          </p:nvPr>
        </p:nvSpPr>
        <p:spPr>
          <a:xfrm>
            <a:off x="9654041"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05</a:t>
            </a:r>
          </a:p>
        </p:txBody>
      </p:sp>
      <p:sp>
        <p:nvSpPr>
          <p:cNvPr id="21" name="Text Placeholder 10">
            <a:extLst>
              <a:ext uri="{FF2B5EF4-FFF2-40B4-BE49-F238E27FC236}">
                <a16:creationId xmlns:a16="http://schemas.microsoft.com/office/drawing/2014/main" id="{A01DE684-F768-8F57-7C8F-CC046C303635}"/>
              </a:ext>
            </a:extLst>
          </p:cNvPr>
          <p:cNvSpPr>
            <a:spLocks noGrp="1"/>
          </p:cNvSpPr>
          <p:nvPr>
            <p:ph type="body" sz="quarter" idx="25" hasCustomPrompt="1"/>
          </p:nvPr>
        </p:nvSpPr>
        <p:spPr>
          <a:xfrm>
            <a:off x="9645535"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2" name="Text Placeholder 10">
            <a:extLst>
              <a:ext uri="{FF2B5EF4-FFF2-40B4-BE49-F238E27FC236}">
                <a16:creationId xmlns:a16="http://schemas.microsoft.com/office/drawing/2014/main" id="{A02A5519-1CE1-4609-D45C-0470D73BE0A7}"/>
              </a:ext>
            </a:extLst>
          </p:cNvPr>
          <p:cNvSpPr>
            <a:spLocks noGrp="1"/>
          </p:cNvSpPr>
          <p:nvPr>
            <p:ph type="body" sz="quarter" idx="26" hasCustomPrompt="1"/>
          </p:nvPr>
        </p:nvSpPr>
        <p:spPr>
          <a:xfrm>
            <a:off x="9645535"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Tree>
    <p:extLst>
      <p:ext uri="{BB962C8B-B14F-4D97-AF65-F5344CB8AC3E}">
        <p14:creationId xmlns:p14="http://schemas.microsoft.com/office/powerpoint/2010/main" val="2538836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Li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143C-A5A9-FE98-CA67-6BFF4C11E50E}"/>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72B20804-76F7-AC08-BFA3-62FAEA685389}"/>
              </a:ext>
            </a:extLst>
          </p:cNvPr>
          <p:cNvGrpSpPr/>
          <p:nvPr userDrawn="1"/>
        </p:nvGrpSpPr>
        <p:grpSpPr>
          <a:xfrm>
            <a:off x="606162" y="1501332"/>
            <a:ext cx="2611618" cy="4283242"/>
            <a:chOff x="1212167" y="7796463"/>
            <a:chExt cx="4206238" cy="8566483"/>
          </a:xfrm>
        </p:grpSpPr>
        <p:sp>
          <p:nvSpPr>
            <p:cNvPr id="4" name="Rounded Rectangle 3">
              <a:extLst>
                <a:ext uri="{FF2B5EF4-FFF2-40B4-BE49-F238E27FC236}">
                  <a16:creationId xmlns:a16="http://schemas.microsoft.com/office/drawing/2014/main" id="{F2CB0E43-F339-C002-0D88-BA99393E2044}"/>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5" name="Round Same Side Corner Rectangle 4">
              <a:extLst>
                <a:ext uri="{FF2B5EF4-FFF2-40B4-BE49-F238E27FC236}">
                  <a16:creationId xmlns:a16="http://schemas.microsoft.com/office/drawing/2014/main" id="{709D0EBC-CAFC-8A91-8050-FAE9621EF17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6" name="Text Placeholder 10">
            <a:extLst>
              <a:ext uri="{FF2B5EF4-FFF2-40B4-BE49-F238E27FC236}">
                <a16:creationId xmlns:a16="http://schemas.microsoft.com/office/drawing/2014/main" id="{4255C7B2-32E1-2F4F-8FBB-9CAD9C5B1665}"/>
              </a:ext>
            </a:extLst>
          </p:cNvPr>
          <p:cNvSpPr>
            <a:spLocks noGrp="1"/>
          </p:cNvSpPr>
          <p:nvPr>
            <p:ph type="body" sz="quarter" idx="19" hasCustomPrompt="1"/>
          </p:nvPr>
        </p:nvSpPr>
        <p:spPr>
          <a:xfrm>
            <a:off x="722703"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7" name="Text Placeholder 10">
            <a:extLst>
              <a:ext uri="{FF2B5EF4-FFF2-40B4-BE49-F238E27FC236}">
                <a16:creationId xmlns:a16="http://schemas.microsoft.com/office/drawing/2014/main" id="{AAB47943-B880-6748-2578-A67748773C9A}"/>
              </a:ext>
            </a:extLst>
          </p:cNvPr>
          <p:cNvSpPr>
            <a:spLocks noGrp="1"/>
          </p:cNvSpPr>
          <p:nvPr>
            <p:ph type="body" sz="quarter" idx="20" hasCustomPrompt="1"/>
          </p:nvPr>
        </p:nvSpPr>
        <p:spPr>
          <a:xfrm>
            <a:off x="724461"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8" name="Text Placeholder 10">
            <a:extLst>
              <a:ext uri="{FF2B5EF4-FFF2-40B4-BE49-F238E27FC236}">
                <a16:creationId xmlns:a16="http://schemas.microsoft.com/office/drawing/2014/main" id="{2DA983BF-E2E2-88E4-FB81-F2B04FB9475C}"/>
              </a:ext>
            </a:extLst>
          </p:cNvPr>
          <p:cNvSpPr>
            <a:spLocks noGrp="1"/>
          </p:cNvSpPr>
          <p:nvPr>
            <p:ph type="body" sz="quarter" idx="27" hasCustomPrompt="1"/>
          </p:nvPr>
        </p:nvSpPr>
        <p:spPr>
          <a:xfrm>
            <a:off x="724461"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9" name="Text Placeholder 10">
            <a:extLst>
              <a:ext uri="{FF2B5EF4-FFF2-40B4-BE49-F238E27FC236}">
                <a16:creationId xmlns:a16="http://schemas.microsoft.com/office/drawing/2014/main" id="{DB6E0C73-A58D-E05B-46A9-AE9AA1064C5D}"/>
              </a:ext>
            </a:extLst>
          </p:cNvPr>
          <p:cNvSpPr>
            <a:spLocks noGrp="1"/>
          </p:cNvSpPr>
          <p:nvPr>
            <p:ph type="body" sz="quarter" idx="28" hasCustomPrompt="1"/>
          </p:nvPr>
        </p:nvSpPr>
        <p:spPr>
          <a:xfrm>
            <a:off x="722703"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0" name="Text Placeholder 10">
            <a:extLst>
              <a:ext uri="{FF2B5EF4-FFF2-40B4-BE49-F238E27FC236}">
                <a16:creationId xmlns:a16="http://schemas.microsoft.com/office/drawing/2014/main" id="{7D309799-92DC-4945-6AC4-579DD41554C0}"/>
              </a:ext>
            </a:extLst>
          </p:cNvPr>
          <p:cNvSpPr>
            <a:spLocks noGrp="1"/>
          </p:cNvSpPr>
          <p:nvPr>
            <p:ph type="body" sz="quarter" idx="29" hasCustomPrompt="1"/>
          </p:nvPr>
        </p:nvSpPr>
        <p:spPr>
          <a:xfrm>
            <a:off x="722703"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grpSp>
        <p:nvGrpSpPr>
          <p:cNvPr id="11" name="Group 10">
            <a:extLst>
              <a:ext uri="{FF2B5EF4-FFF2-40B4-BE49-F238E27FC236}">
                <a16:creationId xmlns:a16="http://schemas.microsoft.com/office/drawing/2014/main" id="{18B6878F-33FA-0C96-7F79-CBD5F47ED763}"/>
              </a:ext>
            </a:extLst>
          </p:cNvPr>
          <p:cNvGrpSpPr/>
          <p:nvPr userDrawn="1"/>
        </p:nvGrpSpPr>
        <p:grpSpPr>
          <a:xfrm>
            <a:off x="3396574" y="1501332"/>
            <a:ext cx="2611618" cy="4283242"/>
            <a:chOff x="1212167" y="7796463"/>
            <a:chExt cx="4206238" cy="8566483"/>
          </a:xfrm>
        </p:grpSpPr>
        <p:sp>
          <p:nvSpPr>
            <p:cNvPr id="12" name="Rounded Rectangle 11">
              <a:extLst>
                <a:ext uri="{FF2B5EF4-FFF2-40B4-BE49-F238E27FC236}">
                  <a16:creationId xmlns:a16="http://schemas.microsoft.com/office/drawing/2014/main" id="{FB37763D-5ED9-7665-0CF1-DEFD0A412A49}"/>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3" name="Round Same Side Corner Rectangle 12">
              <a:extLst>
                <a:ext uri="{FF2B5EF4-FFF2-40B4-BE49-F238E27FC236}">
                  <a16:creationId xmlns:a16="http://schemas.microsoft.com/office/drawing/2014/main" id="{C849C530-A9E9-CFEA-99B6-BC30344FCCE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4" name="Group 13">
            <a:extLst>
              <a:ext uri="{FF2B5EF4-FFF2-40B4-BE49-F238E27FC236}">
                <a16:creationId xmlns:a16="http://schemas.microsoft.com/office/drawing/2014/main" id="{8C85518D-FA01-ACC7-ED17-890CDD6936BA}"/>
              </a:ext>
            </a:extLst>
          </p:cNvPr>
          <p:cNvGrpSpPr/>
          <p:nvPr userDrawn="1"/>
        </p:nvGrpSpPr>
        <p:grpSpPr>
          <a:xfrm>
            <a:off x="6186985" y="1501332"/>
            <a:ext cx="2611618" cy="4283242"/>
            <a:chOff x="1212167" y="7796463"/>
            <a:chExt cx="4206238" cy="8566483"/>
          </a:xfrm>
        </p:grpSpPr>
        <p:sp>
          <p:nvSpPr>
            <p:cNvPr id="15" name="Rounded Rectangle 14">
              <a:extLst>
                <a:ext uri="{FF2B5EF4-FFF2-40B4-BE49-F238E27FC236}">
                  <a16:creationId xmlns:a16="http://schemas.microsoft.com/office/drawing/2014/main" id="{0645ADD3-1610-1AC4-9F05-30DF8A77D04D}"/>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6" name="Round Same Side Corner Rectangle 15">
              <a:extLst>
                <a:ext uri="{FF2B5EF4-FFF2-40B4-BE49-F238E27FC236}">
                  <a16:creationId xmlns:a16="http://schemas.microsoft.com/office/drawing/2014/main" id="{5989CC60-4326-9130-A926-92E0DC46F7CB}"/>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7" name="Group 16">
            <a:extLst>
              <a:ext uri="{FF2B5EF4-FFF2-40B4-BE49-F238E27FC236}">
                <a16:creationId xmlns:a16="http://schemas.microsoft.com/office/drawing/2014/main" id="{4101290E-FEB7-C4F8-1B1C-EF1122AB3914}"/>
              </a:ext>
            </a:extLst>
          </p:cNvPr>
          <p:cNvGrpSpPr/>
          <p:nvPr userDrawn="1"/>
        </p:nvGrpSpPr>
        <p:grpSpPr>
          <a:xfrm>
            <a:off x="8977396" y="1501332"/>
            <a:ext cx="2611618" cy="4283242"/>
            <a:chOff x="1212167" y="7796463"/>
            <a:chExt cx="4206238" cy="8566483"/>
          </a:xfrm>
        </p:grpSpPr>
        <p:sp>
          <p:nvSpPr>
            <p:cNvPr id="18" name="Rounded Rectangle 17">
              <a:extLst>
                <a:ext uri="{FF2B5EF4-FFF2-40B4-BE49-F238E27FC236}">
                  <a16:creationId xmlns:a16="http://schemas.microsoft.com/office/drawing/2014/main" id="{C00FE991-A144-0AEC-756B-AE88BC5B2D5F}"/>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9" name="Round Same Side Corner Rectangle 18">
              <a:extLst>
                <a:ext uri="{FF2B5EF4-FFF2-40B4-BE49-F238E27FC236}">
                  <a16:creationId xmlns:a16="http://schemas.microsoft.com/office/drawing/2014/main" id="{89E4A6D7-CFBB-72B2-3887-77E6A452E77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20" name="Text Placeholder 10">
            <a:extLst>
              <a:ext uri="{FF2B5EF4-FFF2-40B4-BE49-F238E27FC236}">
                <a16:creationId xmlns:a16="http://schemas.microsoft.com/office/drawing/2014/main" id="{6341F0B4-7E3D-2228-639E-0FF645790214}"/>
              </a:ext>
            </a:extLst>
          </p:cNvPr>
          <p:cNvSpPr>
            <a:spLocks noGrp="1"/>
          </p:cNvSpPr>
          <p:nvPr>
            <p:ph type="body" sz="quarter" idx="30" hasCustomPrompt="1"/>
          </p:nvPr>
        </p:nvSpPr>
        <p:spPr>
          <a:xfrm>
            <a:off x="3518519"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1" name="Text Placeholder 10">
            <a:extLst>
              <a:ext uri="{FF2B5EF4-FFF2-40B4-BE49-F238E27FC236}">
                <a16:creationId xmlns:a16="http://schemas.microsoft.com/office/drawing/2014/main" id="{8BFB5FFA-A9D2-E47F-5680-42748F20D3E5}"/>
              </a:ext>
            </a:extLst>
          </p:cNvPr>
          <p:cNvSpPr>
            <a:spLocks noGrp="1"/>
          </p:cNvSpPr>
          <p:nvPr>
            <p:ph type="body" sz="quarter" idx="31" hasCustomPrompt="1"/>
          </p:nvPr>
        </p:nvSpPr>
        <p:spPr>
          <a:xfrm>
            <a:off x="3520276"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2" name="Text Placeholder 10">
            <a:extLst>
              <a:ext uri="{FF2B5EF4-FFF2-40B4-BE49-F238E27FC236}">
                <a16:creationId xmlns:a16="http://schemas.microsoft.com/office/drawing/2014/main" id="{7866FA86-6238-414B-2D50-D3BB71EA3825}"/>
              </a:ext>
            </a:extLst>
          </p:cNvPr>
          <p:cNvSpPr>
            <a:spLocks noGrp="1"/>
          </p:cNvSpPr>
          <p:nvPr>
            <p:ph type="body" sz="quarter" idx="32" hasCustomPrompt="1"/>
          </p:nvPr>
        </p:nvSpPr>
        <p:spPr>
          <a:xfrm>
            <a:off x="3520276"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3" name="Text Placeholder 10">
            <a:extLst>
              <a:ext uri="{FF2B5EF4-FFF2-40B4-BE49-F238E27FC236}">
                <a16:creationId xmlns:a16="http://schemas.microsoft.com/office/drawing/2014/main" id="{DF0E6D47-73D0-385D-192D-25D854388AB7}"/>
              </a:ext>
            </a:extLst>
          </p:cNvPr>
          <p:cNvSpPr>
            <a:spLocks noGrp="1"/>
          </p:cNvSpPr>
          <p:nvPr>
            <p:ph type="body" sz="quarter" idx="33" hasCustomPrompt="1"/>
          </p:nvPr>
        </p:nvSpPr>
        <p:spPr>
          <a:xfrm>
            <a:off x="3518519"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4" name="Text Placeholder 10">
            <a:extLst>
              <a:ext uri="{FF2B5EF4-FFF2-40B4-BE49-F238E27FC236}">
                <a16:creationId xmlns:a16="http://schemas.microsoft.com/office/drawing/2014/main" id="{2F440A1E-ABA2-F732-5E71-54F2B6903F4B}"/>
              </a:ext>
            </a:extLst>
          </p:cNvPr>
          <p:cNvSpPr>
            <a:spLocks noGrp="1"/>
          </p:cNvSpPr>
          <p:nvPr>
            <p:ph type="body" sz="quarter" idx="34" hasCustomPrompt="1"/>
          </p:nvPr>
        </p:nvSpPr>
        <p:spPr>
          <a:xfrm>
            <a:off x="3518519"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5" name="Text Placeholder 10">
            <a:extLst>
              <a:ext uri="{FF2B5EF4-FFF2-40B4-BE49-F238E27FC236}">
                <a16:creationId xmlns:a16="http://schemas.microsoft.com/office/drawing/2014/main" id="{6E02CCC6-4D4B-9F25-FEB1-D3C1D3412AC6}"/>
              </a:ext>
            </a:extLst>
          </p:cNvPr>
          <p:cNvSpPr>
            <a:spLocks noGrp="1"/>
          </p:cNvSpPr>
          <p:nvPr>
            <p:ph type="body" sz="quarter" idx="35" hasCustomPrompt="1"/>
          </p:nvPr>
        </p:nvSpPr>
        <p:spPr>
          <a:xfrm>
            <a:off x="6314334"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6" name="Text Placeholder 10">
            <a:extLst>
              <a:ext uri="{FF2B5EF4-FFF2-40B4-BE49-F238E27FC236}">
                <a16:creationId xmlns:a16="http://schemas.microsoft.com/office/drawing/2014/main" id="{503A8F46-97A4-B8F6-2A8D-DAC62F2E23FE}"/>
              </a:ext>
            </a:extLst>
          </p:cNvPr>
          <p:cNvSpPr>
            <a:spLocks noGrp="1"/>
          </p:cNvSpPr>
          <p:nvPr>
            <p:ph type="body" sz="quarter" idx="36" hasCustomPrompt="1"/>
          </p:nvPr>
        </p:nvSpPr>
        <p:spPr>
          <a:xfrm>
            <a:off x="6316092"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7" name="Text Placeholder 10">
            <a:extLst>
              <a:ext uri="{FF2B5EF4-FFF2-40B4-BE49-F238E27FC236}">
                <a16:creationId xmlns:a16="http://schemas.microsoft.com/office/drawing/2014/main" id="{21FC83A8-D81F-419A-BD5A-27101B4D384E}"/>
              </a:ext>
            </a:extLst>
          </p:cNvPr>
          <p:cNvSpPr>
            <a:spLocks noGrp="1"/>
          </p:cNvSpPr>
          <p:nvPr>
            <p:ph type="body" sz="quarter" idx="37" hasCustomPrompt="1"/>
          </p:nvPr>
        </p:nvSpPr>
        <p:spPr>
          <a:xfrm>
            <a:off x="6316092"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8" name="Text Placeholder 10">
            <a:extLst>
              <a:ext uri="{FF2B5EF4-FFF2-40B4-BE49-F238E27FC236}">
                <a16:creationId xmlns:a16="http://schemas.microsoft.com/office/drawing/2014/main" id="{0A0F467B-163F-266B-7C26-23BB52843298}"/>
              </a:ext>
            </a:extLst>
          </p:cNvPr>
          <p:cNvSpPr>
            <a:spLocks noGrp="1"/>
          </p:cNvSpPr>
          <p:nvPr>
            <p:ph type="body" sz="quarter" idx="38" hasCustomPrompt="1"/>
          </p:nvPr>
        </p:nvSpPr>
        <p:spPr>
          <a:xfrm>
            <a:off x="6314334"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9" name="Text Placeholder 10">
            <a:extLst>
              <a:ext uri="{FF2B5EF4-FFF2-40B4-BE49-F238E27FC236}">
                <a16:creationId xmlns:a16="http://schemas.microsoft.com/office/drawing/2014/main" id="{71CFC3D6-851F-6E71-5EC2-ED03DEB567CC}"/>
              </a:ext>
            </a:extLst>
          </p:cNvPr>
          <p:cNvSpPr>
            <a:spLocks noGrp="1"/>
          </p:cNvSpPr>
          <p:nvPr>
            <p:ph type="body" sz="quarter" idx="39" hasCustomPrompt="1"/>
          </p:nvPr>
        </p:nvSpPr>
        <p:spPr>
          <a:xfrm>
            <a:off x="6314334"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0" name="Text Placeholder 10">
            <a:extLst>
              <a:ext uri="{FF2B5EF4-FFF2-40B4-BE49-F238E27FC236}">
                <a16:creationId xmlns:a16="http://schemas.microsoft.com/office/drawing/2014/main" id="{E7FE67AA-B325-A229-C814-EC30C0EBB014}"/>
              </a:ext>
            </a:extLst>
          </p:cNvPr>
          <p:cNvSpPr>
            <a:spLocks noGrp="1"/>
          </p:cNvSpPr>
          <p:nvPr>
            <p:ph type="body" sz="quarter" idx="40" hasCustomPrompt="1"/>
          </p:nvPr>
        </p:nvSpPr>
        <p:spPr>
          <a:xfrm>
            <a:off x="9110150"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1" name="Text Placeholder 10">
            <a:extLst>
              <a:ext uri="{FF2B5EF4-FFF2-40B4-BE49-F238E27FC236}">
                <a16:creationId xmlns:a16="http://schemas.microsoft.com/office/drawing/2014/main" id="{98077EFB-6439-AB69-5BA8-AF821B3D5EF6}"/>
              </a:ext>
            </a:extLst>
          </p:cNvPr>
          <p:cNvSpPr>
            <a:spLocks noGrp="1"/>
          </p:cNvSpPr>
          <p:nvPr>
            <p:ph type="body" sz="quarter" idx="41" hasCustomPrompt="1"/>
          </p:nvPr>
        </p:nvSpPr>
        <p:spPr>
          <a:xfrm>
            <a:off x="9111909"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32" name="Text Placeholder 10">
            <a:extLst>
              <a:ext uri="{FF2B5EF4-FFF2-40B4-BE49-F238E27FC236}">
                <a16:creationId xmlns:a16="http://schemas.microsoft.com/office/drawing/2014/main" id="{0351A87E-D4F7-BC45-340D-A1FAFFECCF9E}"/>
              </a:ext>
            </a:extLst>
          </p:cNvPr>
          <p:cNvSpPr>
            <a:spLocks noGrp="1"/>
          </p:cNvSpPr>
          <p:nvPr>
            <p:ph type="body" sz="quarter" idx="42" hasCustomPrompt="1"/>
          </p:nvPr>
        </p:nvSpPr>
        <p:spPr>
          <a:xfrm>
            <a:off x="9111909"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33" name="Text Placeholder 10">
            <a:extLst>
              <a:ext uri="{FF2B5EF4-FFF2-40B4-BE49-F238E27FC236}">
                <a16:creationId xmlns:a16="http://schemas.microsoft.com/office/drawing/2014/main" id="{29ACC8F4-930E-6946-495C-723DDB87DA26}"/>
              </a:ext>
            </a:extLst>
          </p:cNvPr>
          <p:cNvSpPr>
            <a:spLocks noGrp="1"/>
          </p:cNvSpPr>
          <p:nvPr>
            <p:ph type="body" sz="quarter" idx="43" hasCustomPrompt="1"/>
          </p:nvPr>
        </p:nvSpPr>
        <p:spPr>
          <a:xfrm>
            <a:off x="9110150"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4" name="Text Placeholder 10">
            <a:extLst>
              <a:ext uri="{FF2B5EF4-FFF2-40B4-BE49-F238E27FC236}">
                <a16:creationId xmlns:a16="http://schemas.microsoft.com/office/drawing/2014/main" id="{CC50F1B7-9DDA-C00B-E830-C7F579F20E25}"/>
              </a:ext>
            </a:extLst>
          </p:cNvPr>
          <p:cNvSpPr>
            <a:spLocks noGrp="1"/>
          </p:cNvSpPr>
          <p:nvPr>
            <p:ph type="body" sz="quarter" idx="44" hasCustomPrompt="1"/>
          </p:nvPr>
        </p:nvSpPr>
        <p:spPr>
          <a:xfrm>
            <a:off x="9110150"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Tree>
    <p:extLst>
      <p:ext uri="{BB962C8B-B14F-4D97-AF65-F5344CB8AC3E}">
        <p14:creationId xmlns:p14="http://schemas.microsoft.com/office/powerpoint/2010/main" val="4066236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 Lis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F97C-2908-17BF-53D2-2CEA0DD5200E}"/>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24DCE5D-9297-E391-FE34-B09869D00FC8}"/>
              </a:ext>
            </a:extLst>
          </p:cNvPr>
          <p:cNvSpPr>
            <a:spLocks noGrp="1"/>
          </p:cNvSpPr>
          <p:nvPr>
            <p:ph sz="quarter" idx="10" hasCustomPrompt="1"/>
          </p:nvPr>
        </p:nvSpPr>
        <p:spPr>
          <a:xfrm>
            <a:off x="457319"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6" name="Content Placeholder 4">
            <a:extLst>
              <a:ext uri="{FF2B5EF4-FFF2-40B4-BE49-F238E27FC236}">
                <a16:creationId xmlns:a16="http://schemas.microsoft.com/office/drawing/2014/main" id="{920E944A-BB56-E105-B1A9-E3B54DFE1A40}"/>
              </a:ext>
            </a:extLst>
          </p:cNvPr>
          <p:cNvSpPr>
            <a:spLocks noGrp="1"/>
          </p:cNvSpPr>
          <p:nvPr>
            <p:ph sz="quarter" idx="11" hasCustomPrompt="1"/>
          </p:nvPr>
        </p:nvSpPr>
        <p:spPr>
          <a:xfrm>
            <a:off x="3374534"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10" name="Content Placeholder 9">
            <a:extLst>
              <a:ext uri="{FF2B5EF4-FFF2-40B4-BE49-F238E27FC236}">
                <a16:creationId xmlns:a16="http://schemas.microsoft.com/office/drawing/2014/main" id="{C348AFB4-3ABA-AB2C-4D82-568574CA1694}"/>
              </a:ext>
            </a:extLst>
          </p:cNvPr>
          <p:cNvSpPr>
            <a:spLocks noGrp="1"/>
          </p:cNvSpPr>
          <p:nvPr>
            <p:ph sz="quarter" idx="14"/>
          </p:nvPr>
        </p:nvSpPr>
        <p:spPr>
          <a:xfrm>
            <a:off x="457319" y="2290814"/>
            <a:ext cx="2561305" cy="3032075"/>
          </a:xfrm>
        </p:spPr>
        <p:txBody>
          <a:bodyPr/>
          <a:lstStyle>
            <a:lvl1pPr>
              <a:lnSpc>
                <a:spcPct val="100000"/>
              </a:lnSpc>
              <a:defRPr sz="1200"/>
            </a:lvl1pPr>
            <a:lvl2pPr>
              <a:defRPr sz="1050"/>
            </a:lvl2pPr>
            <a:lvl3pPr>
              <a:defRPr sz="9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1" name="Content Placeholder 9">
            <a:extLst>
              <a:ext uri="{FF2B5EF4-FFF2-40B4-BE49-F238E27FC236}">
                <a16:creationId xmlns:a16="http://schemas.microsoft.com/office/drawing/2014/main" id="{CC99DD03-A1D6-3DBE-08B2-180AEF31DFA4}"/>
              </a:ext>
            </a:extLst>
          </p:cNvPr>
          <p:cNvSpPr>
            <a:spLocks noGrp="1"/>
          </p:cNvSpPr>
          <p:nvPr>
            <p:ph sz="quarter" idx="15"/>
          </p:nvPr>
        </p:nvSpPr>
        <p:spPr>
          <a:xfrm>
            <a:off x="3374534"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3" name="Content Placeholder 4">
            <a:extLst>
              <a:ext uri="{FF2B5EF4-FFF2-40B4-BE49-F238E27FC236}">
                <a16:creationId xmlns:a16="http://schemas.microsoft.com/office/drawing/2014/main" id="{D6D6736C-C7CC-B078-341C-4284C75379FA}"/>
              </a:ext>
            </a:extLst>
          </p:cNvPr>
          <p:cNvSpPr>
            <a:spLocks noGrp="1"/>
          </p:cNvSpPr>
          <p:nvPr>
            <p:ph sz="quarter" idx="16" hasCustomPrompt="1"/>
          </p:nvPr>
        </p:nvSpPr>
        <p:spPr>
          <a:xfrm>
            <a:off x="6268116"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4" name="Content Placeholder 9">
            <a:extLst>
              <a:ext uri="{FF2B5EF4-FFF2-40B4-BE49-F238E27FC236}">
                <a16:creationId xmlns:a16="http://schemas.microsoft.com/office/drawing/2014/main" id="{4B650904-E19B-DCC1-4E68-3F333BE7845C}"/>
              </a:ext>
            </a:extLst>
          </p:cNvPr>
          <p:cNvSpPr>
            <a:spLocks noGrp="1"/>
          </p:cNvSpPr>
          <p:nvPr>
            <p:ph sz="quarter" idx="17"/>
          </p:nvPr>
        </p:nvSpPr>
        <p:spPr>
          <a:xfrm>
            <a:off x="6268116"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7" name="Content Placeholder 4">
            <a:extLst>
              <a:ext uri="{FF2B5EF4-FFF2-40B4-BE49-F238E27FC236}">
                <a16:creationId xmlns:a16="http://schemas.microsoft.com/office/drawing/2014/main" id="{787F8F6B-0565-EA0E-2EF4-ED921D661DA9}"/>
              </a:ext>
            </a:extLst>
          </p:cNvPr>
          <p:cNvSpPr>
            <a:spLocks noGrp="1"/>
          </p:cNvSpPr>
          <p:nvPr>
            <p:ph sz="quarter" idx="18" hasCustomPrompt="1"/>
          </p:nvPr>
        </p:nvSpPr>
        <p:spPr>
          <a:xfrm>
            <a:off x="9161699"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8" name="Content Placeholder 9">
            <a:extLst>
              <a:ext uri="{FF2B5EF4-FFF2-40B4-BE49-F238E27FC236}">
                <a16:creationId xmlns:a16="http://schemas.microsoft.com/office/drawing/2014/main" id="{C7251808-078C-4BAC-EB96-A91DA02E01C6}"/>
              </a:ext>
            </a:extLst>
          </p:cNvPr>
          <p:cNvSpPr>
            <a:spLocks noGrp="1"/>
          </p:cNvSpPr>
          <p:nvPr>
            <p:ph sz="quarter" idx="19"/>
          </p:nvPr>
        </p:nvSpPr>
        <p:spPr>
          <a:xfrm>
            <a:off x="9161699"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1631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Dark">
    <p:bg bwMode="gray">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4" name="Rectangle 3">
            <a:extLst>
              <a:ext uri="{FF2B5EF4-FFF2-40B4-BE49-F238E27FC236}">
                <a16:creationId xmlns:a16="http://schemas.microsoft.com/office/drawing/2014/main" id="{34373061-45D8-7DD4-41AF-36D53D59DA73}"/>
              </a:ext>
              <a:ext uri="{C183D7F6-B498-43B3-948B-1728B52AA6E4}">
                <adec:decorative xmlns:adec="http://schemas.microsoft.com/office/drawing/2017/decorative" val="1"/>
              </a:ext>
            </a:extLst>
          </p:cNvPr>
          <p:cNvSpPr/>
          <p:nvPr userDrawn="1"/>
        </p:nvSpPr>
        <p:spPr bwMode="gray">
          <a:xfrm>
            <a:off x="1" y="0"/>
            <a:ext cx="7473009"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2" name="Title 1">
            <a:extLst>
              <a:ext uri="{FF2B5EF4-FFF2-40B4-BE49-F238E27FC236}">
                <a16:creationId xmlns:a16="http://schemas.microsoft.com/office/drawing/2014/main" id="{DA94A963-C850-E282-B7DA-BC0F263CA1CE}"/>
              </a:ext>
            </a:extLst>
          </p:cNvPr>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400" b="1" dirty="0">
                <a:solidFill>
                  <a:schemeClr val="bg1"/>
                </a:solidFill>
                <a:latin typeface="+mj-lt"/>
              </a:defRPr>
            </a:lvl1pPr>
          </a:lstStyle>
          <a:p>
            <a:pPr lvl="0"/>
            <a:r>
              <a:rPr lang="en-US"/>
              <a:t>Click to edit Master title style</a:t>
            </a:r>
          </a:p>
        </p:txBody>
      </p:sp>
      <p:sp>
        <p:nvSpPr>
          <p:cNvPr id="5" name="Text Placeholder 5">
            <a:extLst>
              <a:ext uri="{FF2B5EF4-FFF2-40B4-BE49-F238E27FC236}">
                <a16:creationId xmlns:a16="http://schemas.microsoft.com/office/drawing/2014/main" id="{9C6A64CE-3F9B-820E-DFED-E239AB1B011C}"/>
              </a:ext>
            </a:extLst>
          </p:cNvPr>
          <p:cNvSpPr>
            <a:spLocks noGrp="1"/>
          </p:cNvSpPr>
          <p:nvPr>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1FAFD5B1-7597-7F37-59FC-A85E019E7331}"/>
              </a:ext>
            </a:extLst>
          </p:cNvPr>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75000"/>
                  </a:schemeClr>
                </a:solidFill>
              </a:defRPr>
            </a:lvl1pPr>
          </a:lstStyle>
          <a:p>
            <a:pPr lvl="0"/>
            <a:r>
              <a:rPr lang="en-US"/>
              <a:t>Click to edit Master text styles</a:t>
            </a:r>
          </a:p>
        </p:txBody>
      </p:sp>
      <p:pic>
        <p:nvPicPr>
          <p:cNvPr id="6" name="Graphic 5" descr="ASTP logo">
            <a:extLst>
              <a:ext uri="{FF2B5EF4-FFF2-40B4-BE49-F238E27FC236}">
                <a16:creationId xmlns:a16="http://schemas.microsoft.com/office/drawing/2014/main" id="{9826F96B-BF7D-1670-DA32-830BE7676E9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7320" y="457200"/>
            <a:ext cx="2561306" cy="409402"/>
          </a:xfrm>
          <a:prstGeom prst="rect">
            <a:avLst/>
          </a:prstGeom>
        </p:spPr>
      </p:pic>
    </p:spTree>
    <p:custDataLst>
      <p:tags r:id="rId1"/>
    </p:custDataLst>
    <p:extLst>
      <p:ext uri="{BB962C8B-B14F-4D97-AF65-F5344CB8AC3E}">
        <p14:creationId xmlns:p14="http://schemas.microsoft.com/office/powerpoint/2010/main" val="184032350"/>
      </p:ext>
    </p:extLst>
  </p:cSld>
  <p:clrMapOvr>
    <a:masterClrMapping/>
  </p:clrMapOvr>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1D1736-F448-387E-D060-35654F3C5272}"/>
              </a:ext>
            </a:extLst>
          </p:cNvPr>
          <p:cNvSpPr>
            <a:spLocks noGrp="1"/>
          </p:cNvSpPr>
          <p:nvPr>
            <p:ph type="body" sz="quarter" idx="10"/>
          </p:nvPr>
        </p:nvSpPr>
        <p:spPr>
          <a:xfrm>
            <a:off x="4870924" y="2937431"/>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9" name="Text Placeholder 7">
            <a:extLst>
              <a:ext uri="{FF2B5EF4-FFF2-40B4-BE49-F238E27FC236}">
                <a16:creationId xmlns:a16="http://schemas.microsoft.com/office/drawing/2014/main" id="{8550CA50-2BCA-3324-6A41-4D1EDFBE8C36}"/>
              </a:ext>
            </a:extLst>
          </p:cNvPr>
          <p:cNvSpPr>
            <a:spLocks noGrp="1"/>
          </p:cNvSpPr>
          <p:nvPr>
            <p:ph type="body" sz="quarter" idx="11"/>
          </p:nvPr>
        </p:nvSpPr>
        <p:spPr>
          <a:xfrm>
            <a:off x="4870924" y="904299"/>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DE726761-15ED-1C9F-009A-27DAD199FFA4}"/>
              </a:ext>
              <a:ext uri="{C183D7F6-B498-43B3-948B-1728B52AA6E4}">
                <adec:decorative xmlns:adec="http://schemas.microsoft.com/office/drawing/2017/decorative" val="1"/>
              </a:ext>
            </a:extLst>
          </p:cNvPr>
          <p:cNvSpPr/>
          <p:nvPr userDrawn="1"/>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6" name="Rectangle 5">
            <a:extLst>
              <a:ext uri="{FF2B5EF4-FFF2-40B4-BE49-F238E27FC236}">
                <a16:creationId xmlns:a16="http://schemas.microsoft.com/office/drawing/2014/main" id="{4379C19C-0D35-E6D2-BF44-FC396C21A6C4}"/>
              </a:ext>
              <a:ext uri="{C183D7F6-B498-43B3-948B-1728B52AA6E4}">
                <adec:decorative xmlns:adec="http://schemas.microsoft.com/office/drawing/2017/decorative" val="1"/>
              </a:ext>
            </a:extLst>
          </p:cNvPr>
          <p:cNvSpPr/>
          <p:nvPr userDrawn="1"/>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pic>
        <p:nvPicPr>
          <p:cNvPr id="11" name="Graphic 10">
            <a:extLst>
              <a:ext uri="{FF2B5EF4-FFF2-40B4-BE49-F238E27FC236}">
                <a16:creationId xmlns:a16="http://schemas.microsoft.com/office/drawing/2014/main" id="{A9913015-2B21-01FE-F90D-AA4E09410D7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29262"/>
          <a:stretch/>
        </p:blipFill>
        <p:spPr>
          <a:xfrm>
            <a:off x="-1" y="502551"/>
            <a:ext cx="4141278" cy="5852899"/>
          </a:xfrm>
          <a:prstGeom prst="rect">
            <a:avLst/>
          </a:prstGeom>
        </p:spPr>
      </p:pic>
    </p:spTree>
    <p:extLst>
      <p:ext uri="{BB962C8B-B14F-4D97-AF65-F5344CB8AC3E}">
        <p14:creationId xmlns:p14="http://schemas.microsoft.com/office/powerpoint/2010/main" val="3547161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B8A2-FB96-37E2-3CA1-F83143ABD1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23E7C-713E-E3B9-BD7F-DB2FAFBCE6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C6CBF-312F-22E7-C44D-7E9A7B5A3884}"/>
              </a:ext>
            </a:extLst>
          </p:cNvPr>
          <p:cNvSpPr>
            <a:spLocks noGrp="1"/>
          </p:cNvSpPr>
          <p:nvPr>
            <p:ph type="dt" sz="half" idx="10"/>
          </p:nvPr>
        </p:nvSpPr>
        <p:spPr/>
        <p:txBody>
          <a:bodyPr/>
          <a:lstStyle/>
          <a:p>
            <a:fld id="{42E3D8E5-BC61-4415-AF8D-9A253D33FF45}" type="datetimeFigureOut">
              <a:rPr lang="en-US" smtClean="0"/>
              <a:t>2/10/2026</a:t>
            </a:fld>
            <a:endParaRPr lang="en-US"/>
          </a:p>
        </p:txBody>
      </p:sp>
      <p:sp>
        <p:nvSpPr>
          <p:cNvPr id="5" name="Footer Placeholder 4">
            <a:extLst>
              <a:ext uri="{FF2B5EF4-FFF2-40B4-BE49-F238E27FC236}">
                <a16:creationId xmlns:a16="http://schemas.microsoft.com/office/drawing/2014/main" id="{2A8123A4-F3B1-4D0A-5649-4A6531207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6FC76-CE03-6592-EDC6-F38646A35609}"/>
              </a:ext>
            </a:extLst>
          </p:cNvPr>
          <p:cNvSpPr>
            <a:spLocks noGrp="1"/>
          </p:cNvSpPr>
          <p:nvPr>
            <p:ph type="sldNum" sz="quarter" idx="12"/>
          </p:nvPr>
        </p:nvSpPr>
        <p:spPr/>
        <p:txBody>
          <a:bodyPr/>
          <a:lstStyle/>
          <a:p>
            <a:fld id="{B894AAEF-6906-41EE-B64D-A660EF3974E6}" type="slidenum">
              <a:rPr lang="en-US" smtClean="0"/>
              <a:t>‹#›</a:t>
            </a:fld>
            <a:endParaRPr lang="en-US"/>
          </a:p>
        </p:txBody>
      </p:sp>
    </p:spTree>
    <p:extLst>
      <p:ext uri="{BB962C8B-B14F-4D97-AF65-F5344CB8AC3E}">
        <p14:creationId xmlns:p14="http://schemas.microsoft.com/office/powerpoint/2010/main" val="2646695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4"/>
            <a:ext cx="9144000" cy="2387601"/>
          </a:xfrm>
        </p:spPr>
        <p:txBody>
          <a:bodyPr anchor="b"/>
          <a:lstStyle>
            <a:lvl1pPr algn="ctr">
              <a:defRPr sz="5906"/>
            </a:lvl1pPr>
          </a:lstStyle>
          <a:p>
            <a:r>
              <a:rPr lang="en-US"/>
              <a:t>Click to edit Master title style</a:t>
            </a:r>
          </a:p>
        </p:txBody>
      </p:sp>
      <p:sp>
        <p:nvSpPr>
          <p:cNvPr id="3" name="Subtitle 2"/>
          <p:cNvSpPr>
            <a:spLocks noGrp="1"/>
          </p:cNvSpPr>
          <p:nvPr>
            <p:ph type="subTitle" idx="1"/>
          </p:nvPr>
        </p:nvSpPr>
        <p:spPr>
          <a:xfrm>
            <a:off x="1524001" y="3602039"/>
            <a:ext cx="9144000" cy="1655762"/>
          </a:xfrm>
        </p:spPr>
        <p:txBody>
          <a:bodyPr/>
          <a:lstStyle>
            <a:lvl1pPr marL="0" indent="0" algn="ctr">
              <a:buNone/>
              <a:defRPr sz="2363"/>
            </a:lvl1pPr>
            <a:lvl2pPr marL="450056" indent="0" algn="ctr">
              <a:buNone/>
              <a:defRPr sz="1969"/>
            </a:lvl2pPr>
            <a:lvl3pPr marL="900113" indent="0" algn="ctr">
              <a:buNone/>
              <a:defRPr sz="1772"/>
            </a:lvl3pPr>
            <a:lvl4pPr marL="1350169" indent="0" algn="ctr">
              <a:buNone/>
              <a:defRPr sz="1575"/>
            </a:lvl4pPr>
            <a:lvl5pPr marL="1800225" indent="0" algn="ctr">
              <a:buNone/>
              <a:defRPr sz="1575"/>
            </a:lvl5pPr>
            <a:lvl6pPr marL="2250281" indent="0" algn="ctr">
              <a:buNone/>
              <a:defRPr sz="1575"/>
            </a:lvl6pPr>
            <a:lvl7pPr marL="2700338" indent="0" algn="ctr">
              <a:buNone/>
              <a:defRPr sz="1575"/>
            </a:lvl7pPr>
            <a:lvl8pPr marL="3150394" indent="0" algn="ctr">
              <a:buNone/>
              <a:defRPr sz="1575"/>
            </a:lvl8pPr>
            <a:lvl9pPr marL="3600450" indent="0" algn="ctr">
              <a:buNone/>
              <a:defRPr sz="1575"/>
            </a:lvl9pPr>
          </a:lstStyle>
          <a:p>
            <a:r>
              <a:rPr lang="en-US"/>
              <a:t>Click to edit Master subtitle style</a:t>
            </a:r>
          </a:p>
        </p:txBody>
      </p:sp>
      <p:sp>
        <p:nvSpPr>
          <p:cNvPr id="4" name="Date Placeholder 3"/>
          <p:cNvSpPr>
            <a:spLocks noGrp="1"/>
          </p:cNvSpPr>
          <p:nvPr>
            <p:ph type="dt" sz="half" idx="10"/>
          </p:nvPr>
        </p:nvSpPr>
        <p:spPr/>
        <p:txBody>
          <a:bodyPr/>
          <a:lstStyle/>
          <a:p>
            <a:fld id="{C1766733-3328-7046-AC89-C61A575259EC}"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F2793-081C-1D4E-AAFC-5A6C4AA34A31}" type="slidenum">
              <a:rPr lang="en-US" smtClean="0"/>
              <a:t>‹#›</a:t>
            </a:fld>
            <a:endParaRPr lang="en-US"/>
          </a:p>
        </p:txBody>
      </p:sp>
    </p:spTree>
    <p:extLst>
      <p:ext uri="{BB962C8B-B14F-4D97-AF65-F5344CB8AC3E}">
        <p14:creationId xmlns:p14="http://schemas.microsoft.com/office/powerpoint/2010/main" val="964516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66733-3328-7046-AC89-C61A575259EC}" type="datetimeFigureOut">
              <a:rPr lang="en-US" smtClean="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F2793-081C-1D4E-AAFC-5A6C4AA34A31}" type="slidenum">
              <a:rPr lang="en-US" smtClean="0"/>
              <a:t>‹#›</a:t>
            </a:fld>
            <a:endParaRPr lang="en-US"/>
          </a:p>
        </p:txBody>
      </p:sp>
    </p:spTree>
    <p:extLst>
      <p:ext uri="{BB962C8B-B14F-4D97-AF65-F5344CB8AC3E}">
        <p14:creationId xmlns:p14="http://schemas.microsoft.com/office/powerpoint/2010/main" val="268849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46896E-438A-1B6E-6B7D-6738ECA385AB}"/>
              </a:ext>
              <a:ext uri="{C183D7F6-B498-43B3-948B-1728B52AA6E4}">
                <adec:decorative xmlns:adec="http://schemas.microsoft.com/office/drawing/2017/decorative" val="1"/>
              </a:ext>
            </a:extLst>
          </p:cNvPr>
          <p:cNvSpPr/>
          <p:nvPr userDrawn="1"/>
        </p:nvSpPr>
        <p:spPr bwMode="gray">
          <a:xfrm>
            <a:off x="-1" y="1"/>
            <a:ext cx="1409659"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3" name="Content Placeholder 2"/>
          <p:cNvSpPr>
            <a:spLocks noGrp="1"/>
          </p:cNvSpPr>
          <p:nvPr>
            <p:ph idx="1"/>
          </p:nvPr>
        </p:nvSpPr>
        <p:spPr bwMode="gray">
          <a:xfrm>
            <a:off x="1905496" y="1347812"/>
            <a:ext cx="9872334" cy="4540669"/>
          </a:xfrm>
        </p:spPr>
        <p:txBody>
          <a:bodyPr anchor="t" anchorCtr="0"/>
          <a:lstStyle>
            <a:lvl1pPr marL="342900" indent="-342900">
              <a:buFont typeface="+mj-lt"/>
              <a:buAutoNum type="arabicPeriod"/>
              <a:defRPr sz="1800" b="0">
                <a:solidFill>
                  <a:schemeClr val="accent1"/>
                </a:solidFill>
              </a:defRPr>
            </a:lvl1pPr>
            <a:lvl2pPr marL="571500" indent="-169863">
              <a:spcBef>
                <a:spcPts val="400"/>
              </a:spcBef>
              <a:buClr>
                <a:schemeClr val="accent1"/>
              </a:buClr>
              <a:buFont typeface="System Font Regular"/>
              <a:buChar char="‣"/>
              <a:defRPr sz="1200">
                <a:solidFill>
                  <a:schemeClr val="tx1">
                    <a:lumMod val="65000"/>
                    <a:lumOff val="35000"/>
                  </a:schemeClr>
                </a:solidFill>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CBBA5F88-3FE9-6DB6-4351-F2585AD52E2C}"/>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88016" y="747936"/>
            <a:ext cx="443284" cy="443169"/>
          </a:xfrm>
          <a:prstGeom prst="rect">
            <a:avLst/>
          </a:prstGeom>
        </p:spPr>
      </p:pic>
      <p:cxnSp>
        <p:nvCxnSpPr>
          <p:cNvPr id="11" name="Straight Connector 10">
            <a:extLst>
              <a:ext uri="{FF2B5EF4-FFF2-40B4-BE49-F238E27FC236}">
                <a16:creationId xmlns:a16="http://schemas.microsoft.com/office/drawing/2014/main" id="{BA12A7CC-2393-FC0D-94CB-5525C544558A}"/>
              </a:ext>
              <a:ext uri="{C183D7F6-B498-43B3-948B-1728B52AA6E4}">
                <adec:decorative xmlns:adec="http://schemas.microsoft.com/office/drawing/2017/decorative" val="1"/>
              </a:ext>
            </a:extLst>
          </p:cNvPr>
          <p:cNvCxnSpPr>
            <a:cxnSpLocks/>
            <a:stCxn id="9" idx="3"/>
          </p:cNvCxnSpPr>
          <p:nvPr userDrawn="1"/>
        </p:nvCxnSpPr>
        <p:spPr bwMode="gray">
          <a:xfrm flipV="1">
            <a:off x="1631300" y="969520"/>
            <a:ext cx="7197499"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0256B9-B044-4332-CF9D-0C8189C04255}"/>
              </a:ext>
              <a:ext uri="{C183D7F6-B498-43B3-948B-1728B52AA6E4}">
                <adec:decorative xmlns:adec="http://schemas.microsoft.com/office/drawing/2017/decorative" val="1"/>
              </a:ext>
            </a:extLst>
          </p:cNvPr>
          <p:cNvCxnSpPr>
            <a:cxnSpLocks/>
            <a:stCxn id="9" idx="0"/>
          </p:cNvCxnSpPr>
          <p:nvPr userDrawn="1"/>
        </p:nvCxnSpPr>
        <p:spPr bwMode="gray">
          <a:xfrm flipV="1">
            <a:off x="1409658" y="1"/>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8934DC-E402-69CA-3ED0-6B34050BEAC5}"/>
              </a:ext>
              <a:ext uri="{C183D7F6-B498-43B3-948B-1728B52AA6E4}">
                <adec:decorative xmlns:adec="http://schemas.microsoft.com/office/drawing/2017/decorative" val="1"/>
              </a:ext>
            </a:extLst>
          </p:cNvPr>
          <p:cNvCxnSpPr>
            <a:cxnSpLocks/>
            <a:endCxn id="9" idx="2"/>
          </p:cNvCxnSpPr>
          <p:nvPr userDrawn="1"/>
        </p:nvCxnSpPr>
        <p:spPr bwMode="gray">
          <a:xfrm flipV="1">
            <a:off x="1409658"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13BA51-1C50-2E59-EA14-DDC4858D9FD8}"/>
              </a:ext>
              <a:ext uri="{C183D7F6-B498-43B3-948B-1728B52AA6E4}">
                <adec:decorative xmlns:adec="http://schemas.microsoft.com/office/drawing/2017/decorative" val="1"/>
              </a:ext>
            </a:extLst>
          </p:cNvPr>
          <p:cNvCxnSpPr>
            <a:cxnSpLocks/>
            <a:stCxn id="9" idx="1"/>
          </p:cNvCxnSpPr>
          <p:nvPr userDrawn="1"/>
        </p:nvCxnSpPr>
        <p:spPr bwMode="gray">
          <a:xfrm flipH="1">
            <a:off x="0" y="969520"/>
            <a:ext cx="1188015"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5D01F8C-5A62-F5B3-3047-E3C8BCEB8A23}"/>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Tree>
    <p:custDataLst>
      <p:tags r:id="rId1"/>
    </p:custDataLst>
    <p:extLst>
      <p:ext uri="{BB962C8B-B14F-4D97-AF65-F5344CB8AC3E}">
        <p14:creationId xmlns:p14="http://schemas.microsoft.com/office/powerpoint/2010/main" val="199495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2" y="1690688"/>
            <a:ext cx="8380627"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Tree>
    <p:custDataLst>
      <p:tags r:id="rId1"/>
    </p:custDataLst>
    <p:extLst>
      <p:ext uri="{BB962C8B-B14F-4D97-AF65-F5344CB8AC3E}">
        <p14:creationId xmlns:p14="http://schemas.microsoft.com/office/powerpoint/2010/main" val="63105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ntent-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5476333"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userDrawn="1"/>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89"/>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838826211"/>
      </p:ext>
    </p:extLst>
  </p:cSld>
  <p:clrMapOvr>
    <a:masterClrMapping/>
  </p:clrMapOvr>
  <p:extLst>
    <p:ext uri="{DCECCB84-F9BA-43D5-87BE-67443E8EF086}">
      <p15:sldGuideLst xmlns:p15="http://schemas.microsoft.com/office/powerpoint/2012/main">
        <p15:guide id="1" pos="422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2" y="1690688"/>
            <a:ext cx="8380627"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Tree>
    <p:custDataLst>
      <p:tags r:id="rId1"/>
    </p:custDataLst>
    <p:extLst>
      <p:ext uri="{BB962C8B-B14F-4D97-AF65-F5344CB8AC3E}">
        <p14:creationId xmlns:p14="http://schemas.microsoft.com/office/powerpoint/2010/main" val="206037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ntent-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5476333"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userDrawn="1"/>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89"/>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96351920"/>
      </p:ext>
    </p:extLst>
  </p:cSld>
  <p:clrMapOvr>
    <a:masterClrMapping/>
  </p:clrMapOvr>
  <p:extLst>
    <p:ext uri="{DCECCB84-F9BA-43D5-87BE-67443E8EF086}">
      <p15:sldGuideLst xmlns:p15="http://schemas.microsoft.com/office/powerpoint/2012/main">
        <p15:guide id="1" pos="422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0402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Content Placeholder 4">
            <a:extLst>
              <a:ext uri="{FF2B5EF4-FFF2-40B4-BE49-F238E27FC236}">
                <a16:creationId xmlns:a16="http://schemas.microsoft.com/office/drawing/2014/main" id="{55053DFD-DD4D-697F-1139-609687C4E80B}"/>
              </a:ext>
            </a:extLst>
          </p:cNvPr>
          <p:cNvSpPr>
            <a:spLocks noGrp="1"/>
          </p:cNvSpPr>
          <p:nvPr>
            <p:ph sz="quarter" idx="10"/>
          </p:nvPr>
        </p:nvSpPr>
        <p:spPr>
          <a:xfrm>
            <a:off x="457320" y="1690688"/>
            <a:ext cx="11277362"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46315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bwMode="gray">
          <a:xfrm>
            <a:off x="457319" y="1690689"/>
            <a:ext cx="11285375"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userDrawn="1">
            <p:ph type="title"/>
          </p:nvPr>
        </p:nvSpPr>
        <p:spPr bwMode="gray">
          <a:xfrm>
            <a:off x="457319" y="457200"/>
            <a:ext cx="11285377" cy="890588"/>
          </a:xfrm>
          <a:prstGeom prst="rect">
            <a:avLst/>
          </a:prstGeom>
        </p:spPr>
        <p:txBody>
          <a:bodyPr vert="horz" lIns="0" tIns="0" rIns="0" bIns="45720" rtlCol="0" anchor="t" anchorCtr="0">
            <a:noAutofit/>
          </a:bodyPr>
          <a:lstStyle/>
          <a:p>
            <a:pPr lvl="0"/>
            <a:r>
              <a:rPr lang="en-US"/>
              <a:t>Click to edit Master title style</a:t>
            </a:r>
          </a:p>
        </p:txBody>
      </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7" name="Graphic 6">
            <a:extLst>
              <a:ext uri="{FF2B5EF4-FFF2-40B4-BE49-F238E27FC236}">
                <a16:creationId xmlns:a16="http://schemas.microsoft.com/office/drawing/2014/main" id="{67CA758C-F1BC-1C40-12E2-D73FB382796C}"/>
              </a:ext>
              <a:ext uri="{C183D7F6-B498-43B3-948B-1728B52AA6E4}">
                <adec:decorative xmlns:adec="http://schemas.microsoft.com/office/drawing/2017/decorative" val="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457320" y="6499717"/>
            <a:ext cx="1345569" cy="127931"/>
          </a:xfrm>
          <a:prstGeom prst="rect">
            <a:avLst/>
          </a:prstGeom>
        </p:spPr>
      </p:pic>
    </p:spTree>
    <p:custDataLst>
      <p:tags r:id="rId25"/>
    </p:custDataLst>
    <p:extLst>
      <p:ext uri="{BB962C8B-B14F-4D97-AF65-F5344CB8AC3E}">
        <p14:creationId xmlns:p14="http://schemas.microsoft.com/office/powerpoint/2010/main" val="11301584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Lst>
  <p:hf sldNum="0" hdr="0" ftr="0" dt="0"/>
  <p:txStyles>
    <p:titleStyle>
      <a:lvl1pPr algn="l" defTabSz="914400" rtl="0" eaLnBrk="1" latinLnBrk="0" hangingPunct="1">
        <a:lnSpc>
          <a:spcPct val="100000"/>
        </a:lnSpc>
        <a:spcBef>
          <a:spcPts val="0"/>
        </a:spcBef>
        <a:buNone/>
        <a:defRPr lang="en-US" sz="2650" b="0" kern="1200" spc="-50" dirty="0">
          <a:solidFill>
            <a:schemeClr val="accent2"/>
          </a:solidFill>
          <a:latin typeface="+mj-lt"/>
          <a:ea typeface="+mj-ea"/>
          <a:cs typeface="+mj-cs"/>
        </a:defRPr>
      </a:lvl1pPr>
    </p:titleStyle>
    <p:bodyStyle>
      <a:lvl1pPr marL="228600" indent="-228600" algn="l" defTabSz="914400" rtl="0" eaLnBrk="1" latinLnBrk="0" hangingPunct="1">
        <a:lnSpc>
          <a:spcPct val="110000"/>
        </a:lnSpc>
        <a:spcBef>
          <a:spcPts val="2000"/>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BAAD7D"/>
          </p15:clr>
        </p15:guide>
        <p15:guide id="2" pos="7678">
          <p15:clr>
            <a:srgbClr val="BAAD7D"/>
          </p15:clr>
        </p15:guide>
        <p15:guide id="3" pos="288">
          <p15:clr>
            <a:srgbClr val="BAAD7D"/>
          </p15:clr>
        </p15:guide>
        <p15:guide id="4" pos="1901">
          <p15:clr>
            <a:srgbClr val="BAAD7D"/>
          </p15:clr>
        </p15:guide>
        <p15:guide id="5" pos="2117">
          <p15:clr>
            <a:srgbClr val="BAAD7D"/>
          </p15:clr>
        </p15:guide>
        <p15:guide id="6" pos="3731">
          <p15:clr>
            <a:srgbClr val="BAAD7D"/>
          </p15:clr>
        </p15:guide>
        <p15:guide id="7" pos="3947">
          <p15:clr>
            <a:srgbClr val="BAAD7D"/>
          </p15:clr>
        </p15:guide>
        <p15:guide id="8" pos="5560">
          <p15:clr>
            <a:srgbClr val="BAAD7D"/>
          </p15:clr>
        </p15:guide>
        <p15:guide id="9" pos="5776">
          <p15:clr>
            <a:srgbClr val="BAAD7D"/>
          </p15:clr>
        </p15:guide>
        <p15:guide id="10" pos="7390">
          <p15:clr>
            <a:srgbClr val="BAAD7D"/>
          </p15:clr>
        </p15:guide>
        <p15:guide id="11" orient="horz">
          <p15:clr>
            <a:srgbClr val="BAAD7D"/>
          </p15:clr>
        </p15:guide>
        <p15:guide id="12" orient="horz" pos="4320">
          <p15:clr>
            <a:srgbClr val="BAAD7D"/>
          </p15:clr>
        </p15:guide>
        <p15:guide id="13" orient="horz" pos="288">
          <p15:clr>
            <a:srgbClr val="BAAD7D"/>
          </p15:clr>
        </p15:guide>
        <p15:guide id="14" orient="horz" pos="849">
          <p15:clr>
            <a:srgbClr val="BAAD7D"/>
          </p15:clr>
        </p15:guide>
        <p15:guide id="15" orient="horz" pos="1065">
          <p15:clr>
            <a:srgbClr val="BAAD7D"/>
          </p15:clr>
        </p15:guide>
        <p15:guide id="16" orient="horz" pos="1627">
          <p15:clr>
            <a:srgbClr val="BAAD7D"/>
          </p15:clr>
        </p15:guide>
        <p15:guide id="17" orient="horz" pos="1843">
          <p15:clr>
            <a:srgbClr val="BAAD7D"/>
          </p15:clr>
        </p15:guide>
        <p15:guide id="18" orient="horz" pos="2404">
          <p15:clr>
            <a:srgbClr val="BAAD7D"/>
          </p15:clr>
        </p15:guide>
        <p15:guide id="19" orient="horz" pos="2620">
          <p15:clr>
            <a:srgbClr val="BAAD7D"/>
          </p15:clr>
        </p15:guide>
        <p15:guide id="20" orient="horz" pos="3182">
          <p15:clr>
            <a:srgbClr val="BAAD7D"/>
          </p15:clr>
        </p15:guide>
        <p15:guide id="21" orient="horz" pos="3398">
          <p15:clr>
            <a:srgbClr val="BAAD7D"/>
          </p15:clr>
        </p15:guide>
        <p15:guide id="22" orient="horz" pos="3960">
          <p15:clr>
            <a:srgbClr val="BAAD7D"/>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5F36-2015-7676-A8A9-9DAE88A9B4C1}"/>
              </a:ext>
            </a:extLst>
          </p:cNvPr>
          <p:cNvSpPr>
            <a:spLocks noGrp="1"/>
          </p:cNvSpPr>
          <p:nvPr>
            <p:ph type="ctrTitle"/>
          </p:nvPr>
        </p:nvSpPr>
        <p:spPr/>
        <p:txBody>
          <a:bodyPr/>
          <a:lstStyle/>
          <a:p>
            <a:r>
              <a:rPr lang="en-US" dirty="0"/>
              <a:t>Bridging the Gap: TEFCA Supporting the Needs of Rural Communities</a:t>
            </a:r>
          </a:p>
        </p:txBody>
      </p:sp>
      <p:sp>
        <p:nvSpPr>
          <p:cNvPr id="3" name="Text Placeholder 2">
            <a:extLst>
              <a:ext uri="{FF2B5EF4-FFF2-40B4-BE49-F238E27FC236}">
                <a16:creationId xmlns:a16="http://schemas.microsoft.com/office/drawing/2014/main" id="{8A8B4409-BC0C-40D4-B1DD-9B36348CCD27}"/>
              </a:ext>
            </a:extLst>
          </p:cNvPr>
          <p:cNvSpPr>
            <a:spLocks noGrp="1"/>
          </p:cNvSpPr>
          <p:nvPr>
            <p:ph type="body" sz="quarter" idx="10"/>
          </p:nvPr>
        </p:nvSpPr>
        <p:spPr/>
        <p:txBody>
          <a:bodyPr/>
          <a:lstStyle/>
          <a:p>
            <a:r>
              <a:rPr lang="en-US" dirty="0"/>
              <a:t>ASTP Annual Meeting</a:t>
            </a:r>
          </a:p>
        </p:txBody>
      </p:sp>
      <p:sp>
        <p:nvSpPr>
          <p:cNvPr id="4" name="Text Placeholder 3">
            <a:extLst>
              <a:ext uri="{FF2B5EF4-FFF2-40B4-BE49-F238E27FC236}">
                <a16:creationId xmlns:a16="http://schemas.microsoft.com/office/drawing/2014/main" id="{1CB602A7-0DBD-73D2-D878-24490C31AF87}"/>
              </a:ext>
            </a:extLst>
          </p:cNvPr>
          <p:cNvSpPr>
            <a:spLocks noGrp="1"/>
          </p:cNvSpPr>
          <p:nvPr>
            <p:ph type="body" sz="quarter" idx="11"/>
          </p:nvPr>
        </p:nvSpPr>
        <p:spPr/>
        <p:txBody>
          <a:bodyPr/>
          <a:lstStyle/>
          <a:p>
            <a:r>
              <a:rPr lang="en-US" dirty="0"/>
              <a:t>Wednesday, February 11, 2026</a:t>
            </a:r>
          </a:p>
        </p:txBody>
      </p:sp>
    </p:spTree>
    <p:extLst>
      <p:ext uri="{BB962C8B-B14F-4D97-AF65-F5344CB8AC3E}">
        <p14:creationId xmlns:p14="http://schemas.microsoft.com/office/powerpoint/2010/main" val="4771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A9FCC0-3181-3BF8-A3A3-61BD555911B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A513D78-DB11-E834-DEEB-F7F741B9E5C4}"/>
              </a:ext>
            </a:extLst>
          </p:cNvPr>
          <p:cNvSpPr>
            <a:spLocks noGrp="1"/>
          </p:cNvSpPr>
          <p:nvPr>
            <p:ph type="title"/>
          </p:nvPr>
        </p:nvSpPr>
        <p:spPr>
          <a:xfrm>
            <a:off x="301261" y="210099"/>
            <a:ext cx="11285377" cy="644605"/>
          </a:xfrm>
        </p:spPr>
        <p:txBody>
          <a:bodyPr vert="horz" lIns="0" tIns="0" rIns="0" bIns="45720" rtlCol="0" anchor="t" anchorCtr="0">
            <a:normAutofit/>
          </a:bodyPr>
          <a:lstStyle/>
          <a:p>
            <a:pPr algn="ctr"/>
            <a:r>
              <a:rPr lang="en-US" b="1" kern="1200" spc="-50">
                <a:latin typeface="+mj-lt"/>
                <a:ea typeface="+mj-ea"/>
                <a:cs typeface="+mj-cs"/>
              </a:rPr>
              <a:t>Key Takeaways</a:t>
            </a:r>
          </a:p>
        </p:txBody>
      </p:sp>
      <p:sp>
        <p:nvSpPr>
          <p:cNvPr id="2" name="TextBox 1">
            <a:extLst>
              <a:ext uri="{FF2B5EF4-FFF2-40B4-BE49-F238E27FC236}">
                <a16:creationId xmlns:a16="http://schemas.microsoft.com/office/drawing/2014/main" id="{5126FDC8-B27C-D175-7E07-9C47B4FE34AE}"/>
              </a:ext>
            </a:extLst>
          </p:cNvPr>
          <p:cNvSpPr txBox="1"/>
          <p:nvPr/>
        </p:nvSpPr>
        <p:spPr bwMode="gray">
          <a:xfrm>
            <a:off x="193071" y="1383348"/>
            <a:ext cx="11805858" cy="3653968"/>
          </a:xfrm>
          <a:prstGeom prst="rect">
            <a:avLst/>
          </a:prstGeom>
        </p:spPr>
        <p:txBody>
          <a:bodyPr wrap="none" lIns="45720" tIns="45720" rIns="45720" bIns="45720" rtlCol="0">
            <a:noAutofit/>
          </a:bodyPr>
          <a:lstStyle/>
          <a:p>
            <a:pPr marL="342900" indent="-342900" algn="l">
              <a:lnSpc>
                <a:spcPct val="90000"/>
              </a:lnSpc>
              <a:spcBef>
                <a:spcPts val="1000"/>
              </a:spcBef>
              <a:buFont typeface="Arial" panose="020B0604020202020204" pitchFamily="34" charset="0"/>
              <a:buChar char="•"/>
            </a:pPr>
            <a:r>
              <a:rPr lang="en-US" sz="2000"/>
              <a:t>There is a potential for TEFCA to address gaps in interoperability faced by CAH and rural hospitals</a:t>
            </a:r>
          </a:p>
          <a:p>
            <a:pPr marL="342900" indent="-342900" algn="l">
              <a:lnSpc>
                <a:spcPct val="90000"/>
              </a:lnSpc>
              <a:spcBef>
                <a:spcPts val="1000"/>
              </a:spcBef>
              <a:buFont typeface="Arial" panose="020B0604020202020204" pitchFamily="34" charset="0"/>
              <a:buChar char="•"/>
            </a:pPr>
            <a:r>
              <a:rPr lang="en-US" sz="2000"/>
              <a:t>While hospitals’ participation and plans to participate in TEFCA overall are growing, there are </a:t>
            </a:r>
          </a:p>
          <a:p>
            <a:pPr algn="l">
              <a:lnSpc>
                <a:spcPct val="90000"/>
              </a:lnSpc>
              <a:spcBef>
                <a:spcPts val="1000"/>
              </a:spcBef>
            </a:pPr>
            <a:r>
              <a:rPr lang="en-US" sz="2000"/>
              <a:t>about 1 in 5 hospitals that remain on the sidelines</a:t>
            </a:r>
          </a:p>
          <a:p>
            <a:pPr marL="342900" indent="-342900" algn="l">
              <a:lnSpc>
                <a:spcPct val="90000"/>
              </a:lnSpc>
              <a:spcBef>
                <a:spcPts val="1000"/>
              </a:spcBef>
              <a:buFont typeface="Arial" panose="020B0604020202020204" pitchFamily="34" charset="0"/>
              <a:buChar char="•"/>
            </a:pPr>
            <a:r>
              <a:rPr lang="en-US" sz="2000"/>
              <a:t>A majority of those hospitals are rural and critical access hospitals </a:t>
            </a:r>
          </a:p>
          <a:p>
            <a:pPr marL="342900" indent="-342900" algn="l">
              <a:lnSpc>
                <a:spcPct val="90000"/>
              </a:lnSpc>
              <a:spcBef>
                <a:spcPts val="1000"/>
              </a:spcBef>
              <a:buFont typeface="Arial" panose="020B0604020202020204" pitchFamily="34" charset="0"/>
              <a:buChar char="•"/>
            </a:pPr>
            <a:r>
              <a:rPr lang="en-US" sz="2000"/>
              <a:t>These hospitals awareness and participation rates in TEFCA have grown over time but gaps remain</a:t>
            </a:r>
          </a:p>
          <a:p>
            <a:pPr marL="342900" indent="-342900">
              <a:lnSpc>
                <a:spcPct val="90000"/>
              </a:lnSpc>
              <a:spcBef>
                <a:spcPts val="1000"/>
              </a:spcBef>
              <a:buFont typeface="Arial" panose="020B0604020202020204" pitchFamily="34" charset="0"/>
              <a:buChar char="•"/>
            </a:pPr>
            <a:r>
              <a:rPr lang="en-US" sz="2000"/>
              <a:t>Past analyses have shown that health information network participation is critical to TEFCA participation</a:t>
            </a:r>
          </a:p>
          <a:p>
            <a:pPr>
              <a:lnSpc>
                <a:spcPct val="90000"/>
              </a:lnSpc>
              <a:spcBef>
                <a:spcPts val="1000"/>
              </a:spcBef>
            </a:pPr>
            <a:r>
              <a:rPr lang="en-US" sz="2000"/>
              <a:t>but rural hospitals may have lower rates of participating in those networks compared to their counterparts</a:t>
            </a:r>
          </a:p>
          <a:p>
            <a:pPr marL="342900" indent="-342900">
              <a:lnSpc>
                <a:spcPct val="90000"/>
              </a:lnSpc>
              <a:spcBef>
                <a:spcPts val="1000"/>
              </a:spcBef>
              <a:buFont typeface="Arial" panose="020B0604020202020204" pitchFamily="34" charset="0"/>
              <a:buChar char="•"/>
            </a:pPr>
            <a:r>
              <a:rPr lang="en-US" sz="2000"/>
              <a:t>Strategies are needed to increase awareness and address specific barriers for rural and CAHs to join</a:t>
            </a:r>
          </a:p>
          <a:p>
            <a:pPr>
              <a:lnSpc>
                <a:spcPct val="90000"/>
              </a:lnSpc>
              <a:spcBef>
                <a:spcPts val="1000"/>
              </a:spcBef>
            </a:pPr>
            <a:r>
              <a:rPr lang="en-US" sz="2000"/>
              <a:t>TEFCA such as facilitating participation in networks that connect to TEFCA </a:t>
            </a:r>
          </a:p>
          <a:p>
            <a:pPr marL="342900" indent="-342900">
              <a:lnSpc>
                <a:spcPct val="90000"/>
              </a:lnSpc>
              <a:spcBef>
                <a:spcPts val="1000"/>
              </a:spcBef>
              <a:buFont typeface="Arial" panose="020B0604020202020204" pitchFamily="34" charset="0"/>
              <a:buChar char="•"/>
            </a:pPr>
            <a:endParaRPr lang="en-US" sz="2000"/>
          </a:p>
          <a:p>
            <a:pPr algn="l">
              <a:lnSpc>
                <a:spcPct val="90000"/>
              </a:lnSpc>
              <a:spcBef>
                <a:spcPts val="1000"/>
              </a:spcBef>
            </a:pPr>
            <a:endParaRPr lang="en-US" sz="2000"/>
          </a:p>
        </p:txBody>
      </p:sp>
    </p:spTree>
    <p:extLst>
      <p:ext uri="{BB962C8B-B14F-4D97-AF65-F5344CB8AC3E}">
        <p14:creationId xmlns:p14="http://schemas.microsoft.com/office/powerpoint/2010/main" val="419727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97423" y="1189822"/>
            <a:ext cx="7093324" cy="2239178"/>
          </a:xfrm>
        </p:spPr>
        <p:txBody>
          <a:bodyPr/>
          <a:lstStyle/>
          <a:p>
            <a:r>
              <a:rPr lang="en-US"/>
              <a:t>Current State of TEFCA Participation and Awareness among Rural and Critical Access Hospitals</a:t>
            </a:r>
          </a:p>
        </p:txBody>
      </p:sp>
      <p:sp>
        <p:nvSpPr>
          <p:cNvPr id="9" name="Text Placeholder 8"/>
          <p:cNvSpPr>
            <a:spLocks noGrp="1"/>
          </p:cNvSpPr>
          <p:nvPr>
            <p:ph type="body" sz="quarter" idx="10"/>
          </p:nvPr>
        </p:nvSpPr>
        <p:spPr>
          <a:xfrm>
            <a:off x="297423" y="4137001"/>
            <a:ext cx="7093324" cy="876363"/>
          </a:xfrm>
        </p:spPr>
        <p:txBody>
          <a:bodyPr/>
          <a:lstStyle/>
          <a:p>
            <a:r>
              <a:rPr lang="de-DE" sz="1600"/>
              <a:t>Vaishali Patel, Wes Barker &amp; Chelsea Richwine</a:t>
            </a:r>
          </a:p>
          <a:p>
            <a:r>
              <a:rPr lang="de-DE" sz="1600"/>
              <a:t>Technical Strategy &amp; Analysis Division and Data Analysis Branch</a:t>
            </a:r>
            <a:endParaRPr lang="en-US" sz="1600"/>
          </a:p>
        </p:txBody>
      </p:sp>
    </p:spTree>
    <p:custDataLst>
      <p:tags r:id="rId1"/>
    </p:custDataLst>
    <p:extLst>
      <p:ext uri="{BB962C8B-B14F-4D97-AF65-F5344CB8AC3E}">
        <p14:creationId xmlns:p14="http://schemas.microsoft.com/office/powerpoint/2010/main" val="249595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74A4-8AB1-26D1-7289-E8ABA9623CCF}"/>
              </a:ext>
            </a:extLst>
          </p:cNvPr>
          <p:cNvSpPr>
            <a:spLocks noGrp="1"/>
          </p:cNvSpPr>
          <p:nvPr>
            <p:ph type="title"/>
          </p:nvPr>
        </p:nvSpPr>
        <p:spPr>
          <a:xfrm>
            <a:off x="344454" y="110408"/>
            <a:ext cx="11285377" cy="890588"/>
          </a:xfrm>
        </p:spPr>
        <p:txBody>
          <a:bodyPr/>
          <a:lstStyle/>
          <a:p>
            <a:r>
              <a:rPr lang="en-US" sz="2400" b="1"/>
              <a:t>Critical access hospitals (CAH) and rural hospitals have faced gaps in interoperability that TEFCA could help address</a:t>
            </a:r>
          </a:p>
        </p:txBody>
      </p:sp>
      <p:pic>
        <p:nvPicPr>
          <p:cNvPr id="6" name="Picture 5" descr="Table&#10;&#10;AI-generated content may be incorrect.">
            <a:extLst>
              <a:ext uri="{FF2B5EF4-FFF2-40B4-BE49-F238E27FC236}">
                <a16:creationId xmlns:a16="http://schemas.microsoft.com/office/drawing/2014/main" id="{8BAC6252-273D-EB46-2221-CC5DE8926F18}"/>
              </a:ext>
            </a:extLst>
          </p:cNvPr>
          <p:cNvPicPr>
            <a:picLocks noChangeAspect="1"/>
          </p:cNvPicPr>
          <p:nvPr/>
        </p:nvPicPr>
        <p:blipFill>
          <a:blip r:embed="rId2"/>
          <a:srcRect r="2281" b="11401"/>
          <a:stretch>
            <a:fillRect/>
          </a:stretch>
        </p:blipFill>
        <p:spPr>
          <a:xfrm>
            <a:off x="761719" y="826769"/>
            <a:ext cx="9187824" cy="5533574"/>
          </a:xfrm>
          <a:prstGeom prst="rect">
            <a:avLst/>
          </a:prstGeom>
        </p:spPr>
      </p:pic>
      <p:sp>
        <p:nvSpPr>
          <p:cNvPr id="7" name="TextBox 6">
            <a:extLst>
              <a:ext uri="{FF2B5EF4-FFF2-40B4-BE49-F238E27FC236}">
                <a16:creationId xmlns:a16="http://schemas.microsoft.com/office/drawing/2014/main" id="{E91164DE-2330-EE4B-B7C8-CB08342183F2}"/>
              </a:ext>
            </a:extLst>
          </p:cNvPr>
          <p:cNvSpPr txBox="1"/>
          <p:nvPr/>
        </p:nvSpPr>
        <p:spPr bwMode="gray">
          <a:xfrm>
            <a:off x="3518467" y="6341657"/>
            <a:ext cx="8673533" cy="346793"/>
          </a:xfrm>
          <a:prstGeom prst="rect">
            <a:avLst/>
          </a:prstGeom>
        </p:spPr>
        <p:txBody>
          <a:bodyPr wrap="none" lIns="45720" tIns="45720" rIns="45720" bIns="45720" rtlCol="0">
            <a:noAutofit/>
          </a:bodyPr>
          <a:lstStyle/>
          <a:p>
            <a:r>
              <a:rPr lang="en-US" sz="1100"/>
              <a:t>Gabriel MH, Richwine C, Strawley C, Barker W, Everson J. Interoperable Exchange of Patient Health Information Among U.S. Hospitals, </a:t>
            </a:r>
          </a:p>
          <a:p>
            <a:r>
              <a:rPr lang="en-US" sz="1100"/>
              <a:t>2023. ONC. Data Brief: 71. 2024.</a:t>
            </a:r>
          </a:p>
        </p:txBody>
      </p:sp>
      <p:sp>
        <p:nvSpPr>
          <p:cNvPr id="8" name="Rectangle 7">
            <a:extLst>
              <a:ext uri="{FF2B5EF4-FFF2-40B4-BE49-F238E27FC236}">
                <a16:creationId xmlns:a16="http://schemas.microsoft.com/office/drawing/2014/main" id="{3D922463-18FE-AF29-2CEE-1F0E4C81024F}"/>
              </a:ext>
            </a:extLst>
          </p:cNvPr>
          <p:cNvSpPr/>
          <p:nvPr/>
        </p:nvSpPr>
        <p:spPr bwMode="gray">
          <a:xfrm>
            <a:off x="946864" y="4442145"/>
            <a:ext cx="8646220" cy="1644838"/>
          </a:xfrm>
          <a:prstGeom prst="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spTree>
    <p:extLst>
      <p:ext uri="{BB962C8B-B14F-4D97-AF65-F5344CB8AC3E}">
        <p14:creationId xmlns:p14="http://schemas.microsoft.com/office/powerpoint/2010/main" val="2977882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D1656A-17B6-D9D4-5636-24E95290C8F8}"/>
              </a:ext>
            </a:extLst>
          </p:cNvPr>
          <p:cNvSpPr>
            <a:spLocks noGrp="1"/>
          </p:cNvSpPr>
          <p:nvPr>
            <p:ph type="title"/>
          </p:nvPr>
        </p:nvSpPr>
        <p:spPr>
          <a:xfrm>
            <a:off x="1156395" y="228772"/>
            <a:ext cx="10388406" cy="679826"/>
          </a:xfrm>
        </p:spPr>
        <p:txBody>
          <a:bodyPr anchor="t">
            <a:normAutofit fontScale="90000"/>
          </a:bodyPr>
          <a:lstStyle/>
          <a:p>
            <a:r>
              <a:rPr lang="en-US" sz="2800" b="1"/>
              <a:t>Overall, 8 in 10 hospitals participate or plan to participate in TEFCA</a:t>
            </a:r>
            <a:endParaRPr lang="en-US"/>
          </a:p>
        </p:txBody>
      </p:sp>
      <p:graphicFrame>
        <p:nvGraphicFramePr>
          <p:cNvPr id="2" name="Chart 1">
            <a:extLst>
              <a:ext uri="{FF2B5EF4-FFF2-40B4-BE49-F238E27FC236}">
                <a16:creationId xmlns:a16="http://schemas.microsoft.com/office/drawing/2014/main" id="{18F570BE-BB72-1EC9-A3B6-D9D6ADD8869B}"/>
              </a:ext>
            </a:extLst>
          </p:cNvPr>
          <p:cNvGraphicFramePr>
            <a:graphicFrameLocks/>
          </p:cNvGraphicFramePr>
          <p:nvPr>
            <p:extLst>
              <p:ext uri="{D42A27DB-BD31-4B8C-83A1-F6EECF244321}">
                <p14:modId xmlns:p14="http://schemas.microsoft.com/office/powerpoint/2010/main" val="937754703"/>
              </p:ext>
            </p:extLst>
          </p:nvPr>
        </p:nvGraphicFramePr>
        <p:xfrm>
          <a:off x="326585" y="908598"/>
          <a:ext cx="11111345" cy="532938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2EDCA76-A3E1-5F43-9598-63DF99ECEC3C}"/>
              </a:ext>
            </a:extLst>
          </p:cNvPr>
          <p:cNvSpPr txBox="1"/>
          <p:nvPr/>
        </p:nvSpPr>
        <p:spPr bwMode="gray">
          <a:xfrm>
            <a:off x="544915" y="6135452"/>
            <a:ext cx="8862951" cy="493776"/>
          </a:xfrm>
          <a:prstGeom prst="rect">
            <a:avLst/>
          </a:prstGeom>
          <a:noFill/>
          <a:effectLst/>
        </p:spPr>
        <p:txBody>
          <a:bodyPr vert="horz" lIns="0" tIns="91440" rIns="0" bIns="45720" rtlCol="0">
            <a:normAutofit/>
          </a:bodyPr>
          <a:lstStyle/>
          <a:p>
            <a:pPr marL="9525" indent="-9525">
              <a:lnSpc>
                <a:spcPct val="110000"/>
              </a:lnSpc>
              <a:spcAft>
                <a:spcPts val="600"/>
              </a:spcAft>
              <a:buSzPct val="100000"/>
            </a:pPr>
            <a:r>
              <a:rPr lang="en-US" sz="1200" kern="1200" spc="-20">
                <a:latin typeface="+mn-lt"/>
                <a:ea typeface="+mn-ea"/>
                <a:cs typeface="+mn-cs"/>
              </a:rPr>
              <a:t>Source: American Hospital Association Information Technology Survey, 2025. </a:t>
            </a:r>
          </a:p>
        </p:txBody>
      </p:sp>
    </p:spTree>
    <p:extLst>
      <p:ext uri="{BB962C8B-B14F-4D97-AF65-F5344CB8AC3E}">
        <p14:creationId xmlns:p14="http://schemas.microsoft.com/office/powerpoint/2010/main" val="98500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29A58-E4AB-3118-1B56-3A5C67FE84C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8772BAF-E5E5-7347-3980-EECA9072A01F}"/>
              </a:ext>
            </a:extLst>
          </p:cNvPr>
          <p:cNvSpPr>
            <a:spLocks noGrp="1"/>
          </p:cNvSpPr>
          <p:nvPr>
            <p:ph type="title"/>
          </p:nvPr>
        </p:nvSpPr>
        <p:spPr>
          <a:xfrm>
            <a:off x="348533" y="152455"/>
            <a:ext cx="11285377" cy="585788"/>
          </a:xfrm>
        </p:spPr>
        <p:txBody>
          <a:bodyPr vert="horz" lIns="0" tIns="0" rIns="0" bIns="45720" rtlCol="0" anchor="t" anchorCtr="0">
            <a:normAutofit/>
          </a:bodyPr>
          <a:lstStyle/>
          <a:p>
            <a:r>
              <a:rPr lang="en-US" b="1" kern="1200" spc="-50">
                <a:latin typeface="+mj-lt"/>
                <a:ea typeface="+mj-ea"/>
                <a:cs typeface="+mj-cs"/>
              </a:rPr>
              <a:t>Among the other 2 in 10 hospitals, a majority are rural or CAH hospitals</a:t>
            </a:r>
          </a:p>
        </p:txBody>
      </p:sp>
      <p:sp>
        <p:nvSpPr>
          <p:cNvPr id="6" name="TextBox 5">
            <a:extLst>
              <a:ext uri="{FF2B5EF4-FFF2-40B4-BE49-F238E27FC236}">
                <a16:creationId xmlns:a16="http://schemas.microsoft.com/office/drawing/2014/main" id="{01EBF704-F45C-20C3-6208-0974D945D3E9}"/>
              </a:ext>
            </a:extLst>
          </p:cNvPr>
          <p:cNvSpPr txBox="1"/>
          <p:nvPr/>
        </p:nvSpPr>
        <p:spPr bwMode="gray">
          <a:xfrm>
            <a:off x="247763" y="5814957"/>
            <a:ext cx="10680734" cy="493776"/>
          </a:xfrm>
          <a:prstGeom prst="rect">
            <a:avLst/>
          </a:prstGeom>
          <a:noFill/>
          <a:effectLst/>
        </p:spPr>
        <p:txBody>
          <a:bodyPr vert="horz" lIns="0" tIns="91440" rIns="0" bIns="45720" rtlCol="0">
            <a:normAutofit fontScale="77500" lnSpcReduction="20000"/>
          </a:bodyPr>
          <a:lstStyle/>
          <a:p>
            <a:pPr marL="9525" indent="-9525">
              <a:lnSpc>
                <a:spcPct val="110000"/>
              </a:lnSpc>
              <a:spcAft>
                <a:spcPts val="600"/>
              </a:spcAft>
              <a:buSzPct val="100000"/>
            </a:pPr>
            <a:r>
              <a:rPr lang="en-US" sz="1600" b="1" kern="1200" spc="-20">
                <a:solidFill>
                  <a:schemeClr val="accent1"/>
                </a:solidFill>
                <a:latin typeface="+mn-lt"/>
                <a:ea typeface="+mn-ea"/>
                <a:cs typeface="+mn-cs"/>
              </a:rPr>
              <a:t>Source: American Hospital Association Information Technology Survey, 2025. Denominator is among hospitals that do not know or don’t have plans to participate (n=878)</a:t>
            </a:r>
          </a:p>
        </p:txBody>
      </p:sp>
      <p:graphicFrame>
        <p:nvGraphicFramePr>
          <p:cNvPr id="3" name="Table 2">
            <a:extLst>
              <a:ext uri="{FF2B5EF4-FFF2-40B4-BE49-F238E27FC236}">
                <a16:creationId xmlns:a16="http://schemas.microsoft.com/office/drawing/2014/main" id="{D40C9EF7-6BA8-566F-D12C-B18C4ABFC96B}"/>
              </a:ext>
            </a:extLst>
          </p:cNvPr>
          <p:cNvGraphicFramePr>
            <a:graphicFrameLocks noGrp="1"/>
          </p:cNvGraphicFramePr>
          <p:nvPr>
            <p:extLst>
              <p:ext uri="{D42A27DB-BD31-4B8C-83A1-F6EECF244321}">
                <p14:modId xmlns:p14="http://schemas.microsoft.com/office/powerpoint/2010/main" val="2529948162"/>
              </p:ext>
            </p:extLst>
          </p:nvPr>
        </p:nvGraphicFramePr>
        <p:xfrm>
          <a:off x="247763" y="1043043"/>
          <a:ext cx="11486918" cy="4612479"/>
        </p:xfrm>
        <a:graphic>
          <a:graphicData uri="http://schemas.openxmlformats.org/drawingml/2006/table">
            <a:tbl>
              <a:tblPr firstRow="1" bandRow="1">
                <a:tableStyleId>{5C22544A-7EE6-4342-B048-85BDC9FD1C3A}</a:tableStyleId>
              </a:tblPr>
              <a:tblGrid>
                <a:gridCol w="9180518">
                  <a:extLst>
                    <a:ext uri="{9D8B030D-6E8A-4147-A177-3AD203B41FA5}">
                      <a16:colId xmlns:a16="http://schemas.microsoft.com/office/drawing/2014/main" val="1827170164"/>
                    </a:ext>
                  </a:extLst>
                </a:gridCol>
                <a:gridCol w="2306400">
                  <a:extLst>
                    <a:ext uri="{9D8B030D-6E8A-4147-A177-3AD203B41FA5}">
                      <a16:colId xmlns:a16="http://schemas.microsoft.com/office/drawing/2014/main" val="2162335750"/>
                    </a:ext>
                  </a:extLst>
                </a:gridCol>
              </a:tblGrid>
              <a:tr h="397749">
                <a:tc>
                  <a:txBody>
                    <a:bodyPr/>
                    <a:lstStyle/>
                    <a:p>
                      <a:pPr algn="ctr" fontAlgn="ctr">
                        <a:buNone/>
                      </a:pPr>
                      <a:endParaRPr lang="en-US" sz="2000" b="1"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buNone/>
                      </a:pPr>
                      <a:r>
                        <a:rPr lang="en-US" sz="2000" u="none" strike="noStrike">
                          <a:effectLst/>
                        </a:rPr>
                        <a:t>Among 20% of hospitals who don’t have plans or don’t know if they will participate </a:t>
                      </a:r>
                      <a:endParaRPr lang="en-US" sz="2000" b="1"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8305635"/>
                  </a:ext>
                </a:extLst>
              </a:tr>
              <a:tr h="397749">
                <a:tc gridSpan="2">
                  <a:txBody>
                    <a:bodyPr/>
                    <a:lstStyle/>
                    <a:p>
                      <a:pPr algn="l" fontAlgn="ctr">
                        <a:buNone/>
                      </a:pPr>
                      <a:r>
                        <a:rPr lang="en-US" sz="2000" u="none" strike="noStrike">
                          <a:effectLst/>
                        </a:rPr>
                        <a:t>Rural vs. Urban Status</a:t>
                      </a:r>
                      <a:endParaRPr lang="en-US" sz="2000" b="0" i="0" u="none" strike="noStrike">
                        <a:solidFill>
                          <a:srgbClr val="000000"/>
                        </a:solidFill>
                        <a:effectLst/>
                        <a:latin typeface="Aptos Narrow" panose="020B00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209591747"/>
                  </a:ext>
                </a:extLst>
              </a:tr>
              <a:tr h="397749">
                <a:tc>
                  <a:txBody>
                    <a:bodyPr/>
                    <a:lstStyle/>
                    <a:p>
                      <a:pPr algn="ctr" fontAlgn="ctr">
                        <a:buNone/>
                      </a:pPr>
                      <a:r>
                        <a:rPr lang="en-US" sz="2000" u="none" strike="noStrike">
                          <a:effectLst/>
                        </a:rPr>
                        <a:t>Rural (40%)</a:t>
                      </a:r>
                      <a:endParaRPr lang="en-US" sz="20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buNone/>
                      </a:pPr>
                      <a:r>
                        <a:rPr lang="en-US" sz="2000" u="none" strike="noStrike">
                          <a:effectLst/>
                        </a:rPr>
                        <a:t>62%</a:t>
                      </a:r>
                      <a:endParaRPr lang="en-US" sz="20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82902255"/>
                  </a:ext>
                </a:extLst>
              </a:tr>
              <a:tr h="397749">
                <a:tc>
                  <a:txBody>
                    <a:bodyPr/>
                    <a:lstStyle/>
                    <a:p>
                      <a:pPr algn="ctr" fontAlgn="ctr">
                        <a:buNone/>
                      </a:pPr>
                      <a:r>
                        <a:rPr lang="en-US" sz="2000" u="none" strike="noStrike">
                          <a:effectLst/>
                        </a:rPr>
                        <a:t>Urban (60%)</a:t>
                      </a:r>
                      <a:endParaRPr lang="en-US" sz="20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buNone/>
                      </a:pPr>
                      <a:r>
                        <a:rPr lang="en-US" sz="2000" u="none" strike="noStrike">
                          <a:effectLst/>
                        </a:rPr>
                        <a:t>38%</a:t>
                      </a:r>
                      <a:endParaRPr lang="en-US" sz="20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552885"/>
                  </a:ext>
                </a:extLst>
              </a:tr>
              <a:tr h="397185">
                <a:tc>
                  <a:txBody>
                    <a:bodyPr/>
                    <a:lstStyle/>
                    <a:p>
                      <a:pPr algn="l" fontAlgn="b">
                        <a:buNone/>
                      </a:pPr>
                      <a:r>
                        <a:rPr lang="en-US" sz="2000" u="none" strike="noStrike">
                          <a:effectLst/>
                        </a:rPr>
                        <a:t>Critical Access Hospital status</a:t>
                      </a:r>
                      <a:endParaRPr lang="en-US" sz="2000" b="0" i="0" u="none" strike="noStrike">
                        <a:solidFill>
                          <a:srgbClr val="000000"/>
                        </a:solidFill>
                        <a:effectLst/>
                        <a:latin typeface="Aptos Narrow" panose="020B0004020202020204" pitchFamily="34" charset="0"/>
                      </a:endParaRPr>
                    </a:p>
                  </a:txBody>
                  <a:tcPr marL="0" marR="0" marT="0" marB="0" anchor="b"/>
                </a:tc>
                <a:tc>
                  <a:txBody>
                    <a:bodyPr/>
                    <a:lstStyle/>
                    <a:p>
                      <a:pPr algn="ctr" fontAlgn="ctr">
                        <a:buNone/>
                      </a:pPr>
                      <a:r>
                        <a:rPr lang="en-US" sz="2000" u="none" strike="noStrike">
                          <a:effectLst/>
                        </a:rPr>
                        <a:t> </a:t>
                      </a:r>
                      <a:endParaRPr lang="en-US" sz="20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185999795"/>
                  </a:ext>
                </a:extLst>
              </a:tr>
              <a:tr h="397749">
                <a:tc>
                  <a:txBody>
                    <a:bodyPr/>
                    <a:lstStyle/>
                    <a:p>
                      <a:pPr algn="ctr" fontAlgn="ctr">
                        <a:buNone/>
                      </a:pPr>
                      <a:r>
                        <a:rPr lang="en-US" sz="2000" u="none" strike="noStrike">
                          <a:effectLst/>
                        </a:rPr>
                        <a:t>CAH (31%)</a:t>
                      </a:r>
                      <a:endParaRPr lang="en-US" sz="20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buNone/>
                      </a:pPr>
                      <a:r>
                        <a:rPr lang="en-US" sz="2000" u="none" strike="noStrike">
                          <a:effectLst/>
                        </a:rPr>
                        <a:t>52%</a:t>
                      </a:r>
                      <a:endParaRPr lang="en-US" sz="20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886258656"/>
                  </a:ext>
                </a:extLst>
              </a:tr>
              <a:tr h="397749">
                <a:tc>
                  <a:txBody>
                    <a:bodyPr/>
                    <a:lstStyle/>
                    <a:p>
                      <a:pPr algn="ctr" fontAlgn="ctr">
                        <a:buNone/>
                      </a:pPr>
                      <a:r>
                        <a:rPr lang="en-US" sz="2000" u="none" strike="noStrike">
                          <a:effectLst/>
                        </a:rPr>
                        <a:t>Other Rural (15%)</a:t>
                      </a:r>
                      <a:endParaRPr lang="en-US" sz="20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buNone/>
                      </a:pPr>
                      <a:r>
                        <a:rPr lang="en-US" sz="2000" u="none" strike="noStrike">
                          <a:effectLst/>
                        </a:rPr>
                        <a:t>18%</a:t>
                      </a:r>
                      <a:endParaRPr lang="en-US" sz="20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715882742"/>
                  </a:ext>
                </a:extLst>
              </a:tr>
              <a:tr h="397749">
                <a:tc>
                  <a:txBody>
                    <a:bodyPr/>
                    <a:lstStyle/>
                    <a:p>
                      <a:pPr algn="ctr" fontAlgn="ctr">
                        <a:buNone/>
                      </a:pPr>
                      <a:r>
                        <a:rPr lang="en-US" sz="2000" u="none" strike="noStrike">
                          <a:effectLst/>
                        </a:rPr>
                        <a:t>Urban (54%)</a:t>
                      </a:r>
                      <a:endParaRPr lang="en-US" sz="20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buNone/>
                      </a:pPr>
                      <a:r>
                        <a:rPr lang="en-US" sz="2000" u="none" strike="noStrike">
                          <a:effectLst/>
                        </a:rPr>
                        <a:t>30% </a:t>
                      </a:r>
                      <a:endParaRPr lang="en-US" sz="20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776227340"/>
                  </a:ext>
                </a:extLst>
              </a:tr>
            </a:tbl>
          </a:graphicData>
        </a:graphic>
      </p:graphicFrame>
    </p:spTree>
    <p:extLst>
      <p:ext uri="{BB962C8B-B14F-4D97-AF65-F5344CB8AC3E}">
        <p14:creationId xmlns:p14="http://schemas.microsoft.com/office/powerpoint/2010/main" val="197071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B5AEE6-D134-BCFA-E815-863E389B185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B643F71-A625-A7D8-7EC1-658D56247F85}"/>
              </a:ext>
            </a:extLst>
          </p:cNvPr>
          <p:cNvSpPr>
            <a:spLocks noGrp="1"/>
          </p:cNvSpPr>
          <p:nvPr>
            <p:ph type="title"/>
          </p:nvPr>
        </p:nvSpPr>
        <p:spPr>
          <a:xfrm>
            <a:off x="310891" y="214711"/>
            <a:ext cx="11285377" cy="787824"/>
          </a:xfrm>
        </p:spPr>
        <p:txBody>
          <a:bodyPr vert="horz" lIns="0" tIns="0" rIns="0" bIns="45720" rtlCol="0" anchor="t" anchorCtr="0">
            <a:normAutofit fontScale="90000"/>
          </a:bodyPr>
          <a:lstStyle/>
          <a:p>
            <a:pPr algn="ctr"/>
            <a:r>
              <a:rPr lang="en-US" b="1" kern="1200" spc="-50">
                <a:latin typeface="+mj-lt"/>
                <a:ea typeface="+mj-ea"/>
                <a:cs typeface="+mj-cs"/>
              </a:rPr>
              <a:t>CAH hospitals</a:t>
            </a:r>
            <a:r>
              <a:rPr lang="en-US" b="1"/>
              <a:t>’ participation and plans to participation in TEFCA increasing </a:t>
            </a:r>
            <a:br>
              <a:rPr lang="en-US" b="1"/>
            </a:br>
            <a:r>
              <a:rPr lang="en-US" b="1"/>
              <a:t>but gaps persist</a:t>
            </a:r>
            <a:endParaRPr lang="en-US" b="1" kern="1200" spc="-50">
              <a:latin typeface="+mj-lt"/>
              <a:ea typeface="+mj-ea"/>
              <a:cs typeface="+mj-cs"/>
            </a:endParaRPr>
          </a:p>
        </p:txBody>
      </p:sp>
      <p:graphicFrame>
        <p:nvGraphicFramePr>
          <p:cNvPr id="8" name="Chart 7" descr="Chart type: Line. 'CAH', 'Non-CAH' by 'Current and Planned Participation in TEFCA'&#10;&#10;Description automatically generated">
            <a:extLst>
              <a:ext uri="{FF2B5EF4-FFF2-40B4-BE49-F238E27FC236}">
                <a16:creationId xmlns:a16="http://schemas.microsoft.com/office/drawing/2014/main" id="{9F6CE783-6432-4DBA-4056-63FB072334CE}"/>
              </a:ext>
              <a:ext uri="{147F2762-F138-4A5C-976F-8EAC2B608ADB}">
                <a16:predDERef xmlns:a16="http://schemas.microsoft.com/office/drawing/2014/main" pred="{47E856DD-4F47-5203-BA40-8E11B19F9987}"/>
              </a:ext>
            </a:extLst>
          </p:cNvPr>
          <p:cNvGraphicFramePr>
            <a:graphicFrameLocks/>
          </p:cNvGraphicFramePr>
          <p:nvPr>
            <p:extLst>
              <p:ext uri="{D42A27DB-BD31-4B8C-83A1-F6EECF244321}">
                <p14:modId xmlns:p14="http://schemas.microsoft.com/office/powerpoint/2010/main" val="453289087"/>
              </p:ext>
            </p:extLst>
          </p:nvPr>
        </p:nvGraphicFramePr>
        <p:xfrm>
          <a:off x="310891" y="1197434"/>
          <a:ext cx="10853488" cy="49057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F9F0FCC-2586-B8BF-51EA-431B79C2A9E3}"/>
              </a:ext>
            </a:extLst>
          </p:cNvPr>
          <p:cNvSpPr txBox="1"/>
          <p:nvPr/>
        </p:nvSpPr>
        <p:spPr bwMode="gray">
          <a:xfrm>
            <a:off x="436058" y="5965371"/>
            <a:ext cx="8862951" cy="493776"/>
          </a:xfrm>
          <a:prstGeom prst="rect">
            <a:avLst/>
          </a:prstGeom>
          <a:noFill/>
          <a:effectLst/>
        </p:spPr>
        <p:txBody>
          <a:bodyPr vert="horz" lIns="0" tIns="91440" rIns="0" bIns="45720" rtlCol="0">
            <a:normAutofit/>
          </a:bodyPr>
          <a:lstStyle/>
          <a:p>
            <a:pPr marL="9525" indent="-9525">
              <a:lnSpc>
                <a:spcPct val="110000"/>
              </a:lnSpc>
              <a:spcAft>
                <a:spcPts val="600"/>
              </a:spcAft>
              <a:buSzPct val="100000"/>
            </a:pPr>
            <a:r>
              <a:rPr lang="en-US" sz="1200" kern="1200" spc="-20">
                <a:latin typeface="+mn-lt"/>
                <a:ea typeface="+mn-ea"/>
                <a:cs typeface="+mn-cs"/>
              </a:rPr>
              <a:t>Source: American Hospital Association Information Technology Survey, 2025. </a:t>
            </a:r>
          </a:p>
        </p:txBody>
      </p:sp>
      <p:cxnSp>
        <p:nvCxnSpPr>
          <p:cNvPr id="3" name="Straight Arrow Connector 2">
            <a:extLst>
              <a:ext uri="{FF2B5EF4-FFF2-40B4-BE49-F238E27FC236}">
                <a16:creationId xmlns:a16="http://schemas.microsoft.com/office/drawing/2014/main" id="{A8193C7C-B63E-6677-EC76-E0D4E4703CE2}"/>
              </a:ext>
            </a:extLst>
          </p:cNvPr>
          <p:cNvCxnSpPr>
            <a:cxnSpLocks/>
          </p:cNvCxnSpPr>
          <p:nvPr/>
        </p:nvCxnSpPr>
        <p:spPr bwMode="gray">
          <a:xfrm>
            <a:off x="10283748" y="2386098"/>
            <a:ext cx="0" cy="725026"/>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4149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788163-6619-3C3A-D67A-48FAB607ED6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82CFF29-6D5A-1972-6E00-07B702987A6A}"/>
              </a:ext>
            </a:extLst>
          </p:cNvPr>
          <p:cNvSpPr>
            <a:spLocks noGrp="1"/>
          </p:cNvSpPr>
          <p:nvPr>
            <p:ph type="title"/>
          </p:nvPr>
        </p:nvSpPr>
        <p:spPr>
          <a:xfrm>
            <a:off x="124992" y="188065"/>
            <a:ext cx="11285377" cy="644605"/>
          </a:xfrm>
        </p:spPr>
        <p:txBody>
          <a:bodyPr vert="horz" lIns="0" tIns="0" rIns="0" bIns="45720" rtlCol="0" anchor="t" anchorCtr="0">
            <a:normAutofit fontScale="90000"/>
          </a:bodyPr>
          <a:lstStyle/>
          <a:p>
            <a:pPr algn="ctr"/>
            <a:r>
              <a:rPr lang="en-US" b="1" kern="1200" spc="-50">
                <a:latin typeface="+mj-lt"/>
                <a:ea typeface="+mj-ea"/>
                <a:cs typeface="+mj-cs"/>
              </a:rPr>
              <a:t>CAH hospitals</a:t>
            </a:r>
            <a:r>
              <a:rPr lang="en-US" b="1"/>
              <a:t>’ lack of awareness about TEFCA diminishing but gaps persist</a:t>
            </a:r>
            <a:endParaRPr lang="en-US" b="1" kern="1200" spc="-50">
              <a:latin typeface="+mj-lt"/>
              <a:ea typeface="+mj-ea"/>
              <a:cs typeface="+mj-cs"/>
            </a:endParaRPr>
          </a:p>
        </p:txBody>
      </p:sp>
      <p:graphicFrame>
        <p:nvGraphicFramePr>
          <p:cNvPr id="3" name="Chart 2">
            <a:extLst>
              <a:ext uri="{FF2B5EF4-FFF2-40B4-BE49-F238E27FC236}">
                <a16:creationId xmlns:a16="http://schemas.microsoft.com/office/drawing/2014/main" id="{53913501-39D3-F56C-4B5A-D825629954B8}"/>
              </a:ext>
            </a:extLst>
          </p:cNvPr>
          <p:cNvGraphicFramePr>
            <a:graphicFrameLocks/>
          </p:cNvGraphicFramePr>
          <p:nvPr>
            <p:extLst>
              <p:ext uri="{D42A27DB-BD31-4B8C-83A1-F6EECF244321}">
                <p14:modId xmlns:p14="http://schemas.microsoft.com/office/powerpoint/2010/main" val="394901107"/>
              </p:ext>
            </p:extLst>
          </p:nvPr>
        </p:nvGraphicFramePr>
        <p:xfrm>
          <a:off x="124992" y="1004144"/>
          <a:ext cx="11565622" cy="50661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8BD3309-B3BD-1F61-66C2-B2FA2D0C3517}"/>
              </a:ext>
            </a:extLst>
          </p:cNvPr>
          <p:cNvSpPr txBox="1"/>
          <p:nvPr/>
        </p:nvSpPr>
        <p:spPr bwMode="gray">
          <a:xfrm>
            <a:off x="338087" y="5994880"/>
            <a:ext cx="8862951" cy="493776"/>
          </a:xfrm>
          <a:prstGeom prst="rect">
            <a:avLst/>
          </a:prstGeom>
          <a:noFill/>
          <a:effectLst/>
        </p:spPr>
        <p:txBody>
          <a:bodyPr vert="horz" lIns="0" tIns="91440" rIns="0" bIns="45720" rtlCol="0">
            <a:normAutofit/>
          </a:bodyPr>
          <a:lstStyle/>
          <a:p>
            <a:pPr marL="9525" indent="-9525">
              <a:lnSpc>
                <a:spcPct val="110000"/>
              </a:lnSpc>
              <a:spcAft>
                <a:spcPts val="600"/>
              </a:spcAft>
              <a:buSzPct val="100000"/>
            </a:pPr>
            <a:r>
              <a:rPr lang="en-US" sz="1200" kern="1200" spc="-20">
                <a:latin typeface="+mn-lt"/>
                <a:ea typeface="+mn-ea"/>
                <a:cs typeface="+mn-cs"/>
              </a:rPr>
              <a:t>Source: American Hospital Association Information Technology Survey, 2025. </a:t>
            </a:r>
          </a:p>
        </p:txBody>
      </p:sp>
      <p:cxnSp>
        <p:nvCxnSpPr>
          <p:cNvPr id="6" name="Straight Arrow Connector 5">
            <a:extLst>
              <a:ext uri="{FF2B5EF4-FFF2-40B4-BE49-F238E27FC236}">
                <a16:creationId xmlns:a16="http://schemas.microsoft.com/office/drawing/2014/main" id="{A8F2D532-353D-47C3-F2B0-1D5D2373D9A1}"/>
              </a:ext>
            </a:extLst>
          </p:cNvPr>
          <p:cNvCxnSpPr>
            <a:cxnSpLocks/>
          </p:cNvCxnSpPr>
          <p:nvPr/>
        </p:nvCxnSpPr>
        <p:spPr bwMode="gray">
          <a:xfrm>
            <a:off x="9711121" y="3429000"/>
            <a:ext cx="0" cy="98068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2048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A793A-88E3-567A-EB7F-CDAA5F73DA7C}"/>
              </a:ext>
            </a:extLst>
          </p:cNvPr>
          <p:cNvSpPr>
            <a:spLocks noGrp="1"/>
          </p:cNvSpPr>
          <p:nvPr>
            <p:ph type="title"/>
          </p:nvPr>
        </p:nvSpPr>
        <p:spPr>
          <a:xfrm>
            <a:off x="276476" y="1816494"/>
            <a:ext cx="4640649" cy="2544491"/>
          </a:xfrm>
        </p:spPr>
        <p:txBody>
          <a:bodyPr/>
          <a:lstStyle/>
          <a:p>
            <a:r>
              <a:rPr lang="en-US" b="1"/>
              <a:t>Past analyses indicate that network participation is a major predictor of awareness and plans to participate in TEFCA.</a:t>
            </a:r>
            <a:endParaRPr lang="en-US"/>
          </a:p>
          <a:p>
            <a:endParaRPr lang="en-US">
              <a:cs typeface="Arial"/>
            </a:endParaRPr>
          </a:p>
        </p:txBody>
      </p:sp>
      <p:pic>
        <p:nvPicPr>
          <p:cNvPr id="5" name="Picture 4" descr="The image is a decision tree diagram that represents the different levels of awareness and participation in TEFCA. The diagram is in a tree format which branches downward from a central point at the top, showing major predictors of awareness and plan to participate in TEFCA. Each category comprises a group of dots in four colors: blue, yellow, and gray, representing different levels of awareness and participation. Blue represents “plan to participate”, yellow represents “aware of TEFCA, but do not plan to participate or do not know if they plan to participate” , and gray represents “not aware of TEFCA”. Each section is labeled with a circular node and a percentage, which aggregates the awareness and plan to participate of hospitals within that section.In the first section at the top, 64% of hospitals indicated “plan to participate”, 16% were “aware of TEFCA but do not plan to participate or do not know if they plan to participate”, and 20% were “not aware of TEFCA”. Continuing down the right-hand side of the figure, in the next section labelled “not fully interoperable”, 7% of hospitals indicated “plan to participate”, 7% were “aware of TEFCA but do not plan to participate or do not know if they plan to participate”, and 12% were “not aware of TEFCA”. Following the “not fully interoperable” section, it splits into two sections: “critical access hospital” and “non-critical access hospital”. In the critical access hospitals section, 1% of hospitals indicated “plan to participate”, 3% were “aware of TEFCA but don’t not plan to participate or do not know if they plan to participate”, and 7% were “not aware of TEFCA”. In the non-critical access hospitals section, 6% of hospitals indicated “plan to participate”, 5% were “aware of TEFCA but do not plan to participate or do not know if they plan to participate”, and 5% were “not aware of TEFCA”. Following the “non-critical access hospital” section, it splits into two sections: “part of a state, local , or regional network”, and “not part of a state, local, or regional network”. In the “part of a state, local , or regional network” section, 5% of hospitals indicated “plan to participate”, 3% were “aware of TEFCA but do not plan to participate or do not know if they plan to participate”, and 3% were “not aware of TEFCA”. In the “not part of a state, local, or regional network” section, 1% of hospitals indicated “plan to participate”, 2% were “aware of TEFCA but do not plan to participate or do not know if they plan to participate”, and 2% were “not aware of TEFCA”.On the left-hand side of the figure, in the section following the first section at the top, is a section that is labelled “routinely interoperable or sometimes interoperable”, 57% of hospitals indicated “plan to participate”, 9% were “aware of TEFCA, but do not plan to participate or do not know if they plan to participate”, and 8% were “not aware of TEFCA”. Following the “routinely interoperable or sometimes interoperable” section, it splits into two sections: : “part of a state, local , or regional network”, and “not part of a state, local, or regional network”. In the “part of a state, local , or regional network” section, 46% of hospitals indicated “plan to participate”, 3% were “aware of TEFCA but do not plan to participate or do not know if they plan to participate”, and 3% were “not aware of TEFCA”. In the “not part of a state, local, or regional network” section, 12% of hospitals indicated “plan to participate”, 4% were “aware of TEFCA but do not plan to participate or do not know if they plan to participate”, and 5% were “not aware of TEFCA”. Following the “not part of a state, local, or regional network” section, it splits into two sections: : “for profit”, and “non-profit or government owned”. In the “for-profit” section, 5% of hospitals indicated “plan to participate”. In the “non-profit or government owned ” section, 6% of hospitals indicated “plan to participate”, 4% were “aware of TEFCA but do not plan to participate or do not know if they plan to participate”, and 5% were “not aware of TEFCA”. Following the “non-profit or government owned” section, it splits into two sections: : “rural”, and “micropolitan or metropolitan”. In the “rural” section, 1% of hospitals indicated “plan to participate”, 2% were “aware of TEFCA but do not plan to participate or do not know if they plan to participate”, and 1% were “not aware of TEFCA”. In the “micropolitan or metropolitan” section, 7% of hospitals indicated “plan to participate”, 2% were “aware of TEFCA but do not plan to participate or do not know if they plan to participate”, and 3% were “not aware of TEFCA”.">
            <a:extLst>
              <a:ext uri="{FF2B5EF4-FFF2-40B4-BE49-F238E27FC236}">
                <a16:creationId xmlns:a16="http://schemas.microsoft.com/office/drawing/2014/main" id="{E6D5BDF3-74AA-C0D6-563B-6CE5D5D5D0EF}"/>
              </a:ext>
            </a:extLst>
          </p:cNvPr>
          <p:cNvPicPr>
            <a:picLocks noChangeAspect="1"/>
          </p:cNvPicPr>
          <p:nvPr/>
        </p:nvPicPr>
        <p:blipFill>
          <a:blip r:embed="rId2"/>
          <a:srcRect r="-1111" b="26883"/>
          <a:stretch>
            <a:fillRect/>
          </a:stretch>
        </p:blipFill>
        <p:spPr>
          <a:xfrm>
            <a:off x="5218671" y="120377"/>
            <a:ext cx="6875898" cy="6329056"/>
          </a:xfrm>
          <a:prstGeom prst="rect">
            <a:avLst/>
          </a:prstGeom>
        </p:spPr>
      </p:pic>
      <p:sp>
        <p:nvSpPr>
          <p:cNvPr id="2" name="TextBox 1">
            <a:extLst>
              <a:ext uri="{FF2B5EF4-FFF2-40B4-BE49-F238E27FC236}">
                <a16:creationId xmlns:a16="http://schemas.microsoft.com/office/drawing/2014/main" id="{63DFC659-581B-A17E-87C4-A2EDC120D791}"/>
              </a:ext>
            </a:extLst>
          </p:cNvPr>
          <p:cNvSpPr txBox="1"/>
          <p:nvPr/>
        </p:nvSpPr>
        <p:spPr bwMode="gray">
          <a:xfrm>
            <a:off x="379278" y="6032875"/>
            <a:ext cx="4640649" cy="336823"/>
          </a:xfrm>
          <a:prstGeom prst="rect">
            <a:avLst/>
          </a:prstGeom>
        </p:spPr>
        <p:txBody>
          <a:bodyPr wrap="none" lIns="45720" tIns="45720" rIns="45720" bIns="45720" rtlCol="0">
            <a:noAutofit/>
          </a:bodyPr>
          <a:lstStyle/>
          <a:p>
            <a:pPr>
              <a:lnSpc>
                <a:spcPct val="90000"/>
              </a:lnSpc>
              <a:spcBef>
                <a:spcPts val="1000"/>
              </a:spcBef>
            </a:pPr>
            <a:r>
              <a:rPr lang="en-US" sz="1100"/>
              <a:t>Source: 2023 AHA Annual Survey Information Technology Supplement</a:t>
            </a:r>
            <a:r>
              <a:rPr lang="en-US"/>
              <a:t>.</a:t>
            </a:r>
            <a:endParaRPr lang="en-US" sz="1600"/>
          </a:p>
        </p:txBody>
      </p:sp>
      <p:pic>
        <p:nvPicPr>
          <p:cNvPr id="6" name="Picture 5">
            <a:extLst>
              <a:ext uri="{FF2B5EF4-FFF2-40B4-BE49-F238E27FC236}">
                <a16:creationId xmlns:a16="http://schemas.microsoft.com/office/drawing/2014/main" id="{3F5BCDB9-439B-6040-18DF-1436A345035B}"/>
              </a:ext>
            </a:extLst>
          </p:cNvPr>
          <p:cNvPicPr>
            <a:picLocks noChangeAspect="1"/>
          </p:cNvPicPr>
          <p:nvPr/>
        </p:nvPicPr>
        <p:blipFill>
          <a:blip r:embed="rId3"/>
          <a:stretch>
            <a:fillRect/>
          </a:stretch>
        </p:blipFill>
        <p:spPr>
          <a:xfrm>
            <a:off x="1902918" y="6316077"/>
            <a:ext cx="10191651" cy="541923"/>
          </a:xfrm>
          <a:prstGeom prst="rect">
            <a:avLst/>
          </a:prstGeom>
        </p:spPr>
      </p:pic>
    </p:spTree>
    <p:extLst>
      <p:ext uri="{BB962C8B-B14F-4D97-AF65-F5344CB8AC3E}">
        <p14:creationId xmlns:p14="http://schemas.microsoft.com/office/powerpoint/2010/main" val="2440648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055A9B-7D35-46FD-9D57-E1A26713F20B}"/>
              </a:ext>
            </a:extLst>
          </p:cNvPr>
          <p:cNvSpPr>
            <a:spLocks noGrp="1"/>
          </p:cNvSpPr>
          <p:nvPr>
            <p:ph type="title"/>
          </p:nvPr>
        </p:nvSpPr>
        <p:spPr/>
        <p:txBody>
          <a:bodyPr/>
          <a:lstStyle/>
          <a:p>
            <a:r>
              <a:rPr lang="en-US" b="1">
                <a:cs typeface="Arial"/>
              </a:rPr>
              <a:t>Past data indicate that rural hospitals are less likely to participate in networks that enable connectivity via TEFCA</a:t>
            </a:r>
            <a:endParaRPr lang="en-US" b="1"/>
          </a:p>
        </p:txBody>
      </p:sp>
      <p:pic>
        <p:nvPicPr>
          <p:cNvPr id="5" name="Picture 4">
            <a:extLst>
              <a:ext uri="{FF2B5EF4-FFF2-40B4-BE49-F238E27FC236}">
                <a16:creationId xmlns:a16="http://schemas.microsoft.com/office/drawing/2014/main" id="{BF044C41-CB97-0349-A01C-0F59831F4B9F}"/>
              </a:ext>
            </a:extLst>
          </p:cNvPr>
          <p:cNvPicPr>
            <a:picLocks noChangeAspect="1"/>
          </p:cNvPicPr>
          <p:nvPr/>
        </p:nvPicPr>
        <p:blipFill>
          <a:blip r:embed="rId2"/>
          <a:srcRect t="30670" r="4666" b="258"/>
          <a:stretch>
            <a:fillRect/>
          </a:stretch>
        </p:blipFill>
        <p:spPr>
          <a:xfrm>
            <a:off x="193344" y="2138219"/>
            <a:ext cx="11711952" cy="3072039"/>
          </a:xfrm>
          <a:prstGeom prst="rect">
            <a:avLst/>
          </a:prstGeom>
        </p:spPr>
      </p:pic>
      <p:sp>
        <p:nvSpPr>
          <p:cNvPr id="7" name="TextBox 6">
            <a:extLst>
              <a:ext uri="{FF2B5EF4-FFF2-40B4-BE49-F238E27FC236}">
                <a16:creationId xmlns:a16="http://schemas.microsoft.com/office/drawing/2014/main" id="{9E01A52F-6D5A-7F6E-9C26-508EFF43ADA6}"/>
              </a:ext>
            </a:extLst>
          </p:cNvPr>
          <p:cNvSpPr txBox="1"/>
          <p:nvPr/>
        </p:nvSpPr>
        <p:spPr bwMode="gray">
          <a:xfrm>
            <a:off x="389996" y="6000690"/>
            <a:ext cx="11515300" cy="400110"/>
          </a:xfrm>
          <a:prstGeom prst="rect">
            <a:avLst/>
          </a:prstGeom>
          <a:noFill/>
        </p:spPr>
        <p:txBody>
          <a:bodyPr rot="0" spcFirstLastPara="0" vertOverflow="overflow" horzOverflow="overflow" vert="horz" wrap="square" lIns="45720" tIns="45720" rIns="45720" bIns="45720" numCol="1" spcCol="0" rtlCol="0" fromWordArt="0" anchor="t" anchorCtr="0" forceAA="0" compatLnSpc="1">
            <a:prstTxWarp prst="textNoShape">
              <a:avLst/>
            </a:prstTxWarp>
            <a:spAutoFit/>
          </a:bodyPr>
          <a:lstStyle/>
          <a:p>
            <a:pPr algn="l"/>
            <a:r>
              <a:rPr lang="en-US" sz="1000"/>
              <a:t>Johnson C. &amp; Pylypchuk Y. (February 2021). Use of Certified Health IT and Methods to Enable Interoperability by U.S. Non-Federal Acute Care Hospitals, 2019. ONC Data Brief, no.54. Office of the National Coordinator for Health Information Technology: Washington DC.</a:t>
            </a:r>
          </a:p>
        </p:txBody>
      </p:sp>
      <p:sp>
        <p:nvSpPr>
          <p:cNvPr id="2" name="Rectangle: Rounded Corners 1">
            <a:extLst>
              <a:ext uri="{FF2B5EF4-FFF2-40B4-BE49-F238E27FC236}">
                <a16:creationId xmlns:a16="http://schemas.microsoft.com/office/drawing/2014/main" id="{104C9710-763D-2E3A-A094-4E955024D687}"/>
              </a:ext>
            </a:extLst>
          </p:cNvPr>
          <p:cNvSpPr/>
          <p:nvPr/>
        </p:nvSpPr>
        <p:spPr bwMode="gray">
          <a:xfrm>
            <a:off x="7002670" y="2494503"/>
            <a:ext cx="4902626" cy="2180493"/>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spTree>
    <p:extLst>
      <p:ext uri="{BB962C8B-B14F-4D97-AF65-F5344CB8AC3E}">
        <p14:creationId xmlns:p14="http://schemas.microsoft.com/office/powerpoint/2010/main" val="719238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ASTP v2-2">
      <a:dk1>
        <a:srgbClr val="000000"/>
      </a:dk1>
      <a:lt1>
        <a:srgbClr val="FFFFFF"/>
      </a:lt1>
      <a:dk2>
        <a:srgbClr val="F0F0F0"/>
      </a:dk2>
      <a:lt2>
        <a:srgbClr val="E0F2FF"/>
      </a:lt2>
      <a:accent1>
        <a:srgbClr val="0F34BA"/>
      </a:accent1>
      <a:accent2>
        <a:srgbClr val="081F79"/>
      </a:accent2>
      <a:accent3>
        <a:srgbClr val="0066FF"/>
      </a:accent3>
      <a:accent4>
        <a:srgbClr val="007D70"/>
      </a:accent4>
      <a:accent5>
        <a:srgbClr val="6E26D9"/>
      </a:accent5>
      <a:accent6>
        <a:srgbClr val="9E05C2"/>
      </a:accent6>
      <a:hlink>
        <a:srgbClr val="0A41D3"/>
      </a:hlink>
      <a:folHlink>
        <a:srgbClr val="0F34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ASTP Powerpoint Template_Expanded" id="{3097D572-0A18-2942-B5BB-8A78AA31791D}" vid="{4829BF9A-2E07-5A49-AC0B-2B17023BD7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C708F43A6D6340B609C9124B49300C" ma:contentTypeVersion="15" ma:contentTypeDescription="Create a new document." ma:contentTypeScope="" ma:versionID="782844e331dac2fa604272f36b1b2ac9">
  <xsd:schema xmlns:xsd="http://www.w3.org/2001/XMLSchema" xmlns:xs="http://www.w3.org/2001/XMLSchema" xmlns:p="http://schemas.microsoft.com/office/2006/metadata/properties" xmlns:ns2="c6735384-3950-4bf9-981f-c75fab4cf075" xmlns:ns3="f33532f3-57cf-400e-b149-b55dd7d60435" targetNamespace="http://schemas.microsoft.com/office/2006/metadata/properties" ma:root="true" ma:fieldsID="662af4ccff7dc88dd398f9e90e58c359" ns2:_="" ns3:_="">
    <xsd:import namespace="c6735384-3950-4bf9-981f-c75fab4cf075"/>
    <xsd:import namespace="f33532f3-57cf-400e-b149-b55dd7d604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35384-3950-4bf9-981f-c75fab4cf0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3532f3-57cf-400e-b149-b55dd7d6043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d8e87bc-892f-4aa7-9772-fc808c04fbf5}" ma:internalName="TaxCatchAll" ma:showField="CatchAllData" ma:web="f33532f3-57cf-400e-b149-b55dd7d604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35384-3950-4bf9-981f-c75fab4cf075">
      <Terms xmlns="http://schemas.microsoft.com/office/infopath/2007/PartnerControls"/>
    </lcf76f155ced4ddcb4097134ff3c332f>
    <TaxCatchAll xmlns="f33532f3-57cf-400e-b149-b55dd7d60435" xsi:nil="true"/>
  </documentManagement>
</p:properties>
</file>

<file path=customXml/itemProps1.xml><?xml version="1.0" encoding="utf-8"?>
<ds:datastoreItem xmlns:ds="http://schemas.openxmlformats.org/officeDocument/2006/customXml" ds:itemID="{834A0541-2E61-4626-B4B0-AA174175F8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35384-3950-4bf9-981f-c75fab4cf075"/>
    <ds:schemaRef ds:uri="f33532f3-57cf-400e-b149-b55dd7d604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2E1D48-DCCE-43F8-A894-4ECE6B09199A}">
  <ds:schemaRefs>
    <ds:schemaRef ds:uri="http://schemas.microsoft.com/sharepoint/v3/contenttype/forms"/>
  </ds:schemaRefs>
</ds:datastoreItem>
</file>

<file path=customXml/itemProps3.xml><?xml version="1.0" encoding="utf-8"?>
<ds:datastoreItem xmlns:ds="http://schemas.openxmlformats.org/officeDocument/2006/customXml" ds:itemID="{3F5DA59A-70C7-4FC4-918A-C6B2E6888570}">
  <ds:schemaRefs>
    <ds:schemaRef ds:uri="c6735384-3950-4bf9-981f-c75fab4cf075"/>
    <ds:schemaRef ds:uri="http://schemas.microsoft.com/office/2006/documentManagement/types"/>
    <ds:schemaRef ds:uri="http://schemas.openxmlformats.org/package/2006/metadata/core-properties"/>
    <ds:schemaRef ds:uri="http://purl.org/dc/dcmitype/"/>
    <ds:schemaRef ds:uri="http://purl.org/dc/elements/1.1/"/>
    <ds:schemaRef ds:uri="f33532f3-57cf-400e-b149-b55dd7d60435"/>
    <ds:schemaRef ds:uri="http://schemas.microsoft.com/office/2006/metadata/properties"/>
    <ds:schemaRef ds:uri="http://schemas.microsoft.com/office/infopath/2007/PartnerControls"/>
    <ds:schemaRef ds:uri="http://www.w3.org/XML/1998/namespace"/>
    <ds:schemaRef ds:uri="http://purl.org/dc/terms/"/>
  </ds:schemaRefs>
</ds:datastoreItem>
</file>

<file path=docMetadata/LabelInfo.xml><?xml version="1.0" encoding="utf-8"?>
<clbl:labelList xmlns:clbl="http://schemas.microsoft.com/office/2020/mipLabelMetadata">
  <clbl:label id="{d58addea-5053-4a80-8499-ba4d944910df}" enabled="0" method="" siteId="{d58addea-5053-4a80-8499-ba4d944910df}" removed="1"/>
</clbl:labelList>
</file>

<file path=docProps/app.xml><?xml version="1.0" encoding="utf-8"?>
<Properties xmlns="http://schemas.openxmlformats.org/officeDocument/2006/extended-properties" xmlns:vt="http://schemas.openxmlformats.org/officeDocument/2006/docPropsVTypes">
  <TotalTime>0</TotalTime>
  <Words>548</Words>
  <Application>Microsoft Office PowerPoint</Application>
  <PresentationFormat>Widescreen</PresentationFormat>
  <Paragraphs>58</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Narrow</vt:lpstr>
      <vt:lpstr>Arial</vt:lpstr>
      <vt:lpstr>Pfizer Diatype</vt:lpstr>
      <vt:lpstr>Pfizer Tomorrow</vt:lpstr>
      <vt:lpstr>System Font Regular</vt:lpstr>
      <vt:lpstr>1_Office Theme</vt:lpstr>
      <vt:lpstr>Bridging the Gap: TEFCA Supporting the Needs of Rural Communities</vt:lpstr>
      <vt:lpstr>Current State of TEFCA Participation and Awareness among Rural and Critical Access Hospitals</vt:lpstr>
      <vt:lpstr>Critical access hospitals (CAH) and rural hospitals have faced gaps in interoperability that TEFCA could help address</vt:lpstr>
      <vt:lpstr>Overall, 8 in 10 hospitals participate or plan to participate in TEFCA</vt:lpstr>
      <vt:lpstr>Among the other 2 in 10 hospitals, a majority are rural or CAH hospitals</vt:lpstr>
      <vt:lpstr>CAH hospitals’ participation and plans to participation in TEFCA increasing  but gaps persist</vt:lpstr>
      <vt:lpstr>CAH hospitals’ lack of awareness about TEFCA diminishing but gaps persist</vt:lpstr>
      <vt:lpstr>Past analyses indicate that network participation is a major predictor of awareness and plans to participate in TEFCA. </vt:lpstr>
      <vt:lpstr>Past data indicate that rural hospitals are less likely to participate in networks that enable connectivity via TEFCA</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Patel, Vaishali (OS/ASTP)</dc:creator>
  <cp:lastModifiedBy>Gebresellassie, Meley (OS/ASTP)</cp:lastModifiedBy>
  <cp:revision>3</cp:revision>
  <dcterms:created xsi:type="dcterms:W3CDTF">2026-02-06T20:25:44Z</dcterms:created>
  <dcterms:modified xsi:type="dcterms:W3CDTF">2026-02-10T17:01:11Z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0x01010068C708F43A6D6340B609C9124B49300C</vt:lpwstr>
  </property>
  <property fmtid="{D5CDD505-2E9C-101B-9397-08002B2CF9AE}" pid="3" name="MediaServiceImageTags">
    <vt:lpwstr/>
  </property>
</Properties>
</file>